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5" r:id="rId1"/>
    <p:sldMasterId id="2147483666" r:id="rId2"/>
  </p:sldMasterIdLst>
  <p:notesMasterIdLst>
    <p:notesMasterId r:id="rId5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Lst>
  <p:sldSz cx="9144000" cy="5143500" type="screen16x9"/>
  <p:notesSz cx="6858000" cy="9144000"/>
  <p:embeddedFontLst>
    <p:embeddedFont>
      <p:font typeface="Barlow" panose="00000500000000000000" pitchFamily="2" charset="0"/>
      <p:regular r:id="rId57"/>
      <p:bold r:id="rId58"/>
      <p:italic r:id="rId59"/>
      <p:boldItalic r:id="rId60"/>
    </p:embeddedFont>
    <p:embeddedFont>
      <p:font typeface="Barlow Light" panose="00000400000000000000" pitchFamily="2" charset="0"/>
      <p:regular r:id="rId61"/>
      <p:bold r:id="rId62"/>
      <p:italic r:id="rId63"/>
      <p:boldItalic r:id="rId64"/>
    </p:embeddedFont>
    <p:embeddedFont>
      <p:font typeface="Proxima Nova Semibold" panose="020B0604020202020204" charset="0"/>
      <p:regular r:id="rId65"/>
      <p:bold r:id="rId66"/>
      <p:boldItalic r:id="rId67"/>
    </p:embeddedFont>
    <p:embeddedFont>
      <p:font typeface="Raleway" pitchFamily="2" charset="0"/>
      <p:regular r:id="rId68"/>
      <p:bold r:id="rId69"/>
      <p:italic r:id="rId70"/>
      <p:boldItalic r:id="rId71"/>
    </p:embeddedFont>
    <p:embeddedFont>
      <p:font typeface="Raleway Medium" pitchFamily="2" charset="0"/>
      <p:regular r:id="rId72"/>
      <p:bold r:id="rId73"/>
      <p:italic r:id="rId74"/>
      <p:boldItalic r:id="rId75"/>
    </p:embeddedFont>
    <p:embeddedFont>
      <p:font typeface="Raleway SemiBold" pitchFamily="2" charset="0"/>
      <p:regular r:id="rId76"/>
      <p:bold r:id="rId77"/>
      <p:italic r:id="rId78"/>
      <p:boldItalic r:id="rId79"/>
    </p:embeddedFont>
    <p:embeddedFont>
      <p:font typeface="roboto" panose="02000000000000000000" pitchFamily="2"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2703" autoAdjust="0"/>
  </p:normalViewPr>
  <p:slideViewPr>
    <p:cSldViewPr snapToGrid="0">
      <p:cViewPr varScale="1">
        <p:scale>
          <a:sx n="168" d="100"/>
          <a:sy n="168" d="100"/>
        </p:scale>
        <p:origin x="132" y="2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tableStyles" Target="tableStyles.xml"/><Relationship Id="rId61" Type="http://schemas.openxmlformats.org/officeDocument/2006/relationships/font" Target="fonts/font5.fntdata"/><Relationship Id="rId82" Type="http://schemas.openxmlformats.org/officeDocument/2006/relationships/font" Target="fonts/font26.fntdata"/></Relationships>
</file>

<file path=ppt/media/image1.png>
</file>

<file path=ppt/media/image10.jpg>
</file>

<file path=ppt/media/image11.png>
</file>

<file path=ppt/media/image12.jpg>
</file>

<file path=ppt/media/image13.jpg>
</file>

<file path=ppt/media/image14.jpg>
</file>

<file path=ppt/media/image15.jpg>
</file>

<file path=ppt/media/image16.jpg>
</file>

<file path=ppt/media/image17.png>
</file>

<file path=ppt/media/image18.png>
</file>

<file path=ppt/media/image19.jpg>
</file>

<file path=ppt/media/image2.png>
</file>

<file path=ppt/media/image20.jpg>
</file>

<file path=ppt/media/image21.jpg>
</file>

<file path=ppt/media/image22.jpg>
</file>

<file path=ppt/media/image23.jpg>
</file>

<file path=ppt/media/image24.jpg>
</file>

<file path=ppt/media/image25.gif>
</file>

<file path=ppt/media/image26.pn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gif>
</file>

<file path=ppt/media/image35.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7" name="Google Shape;44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b="1">
                <a:solidFill>
                  <a:schemeClr val="dk1"/>
                </a:solidFill>
              </a:rPr>
              <a:t>🍐 This is a Pear Deck Multiple Choice Slide. Your current options are: A: True, B: False, </a:t>
            </a:r>
            <a:endParaRPr b="1">
              <a:solidFill>
                <a:schemeClr val="dk1"/>
              </a:solidFill>
            </a:endParaRPr>
          </a:p>
          <a:p>
            <a:pPr marL="0" lvl="0" indent="0" algn="l" rtl="0">
              <a:lnSpc>
                <a:spcPct val="100000"/>
              </a:lnSpc>
              <a:spcBef>
                <a:spcPts val="0"/>
              </a:spcBef>
              <a:spcAft>
                <a:spcPts val="0"/>
              </a:spcAft>
              <a:buSzPts val="1400"/>
              <a:buNone/>
            </a:pPr>
            <a:r>
              <a:rPr lang="tr-TR" b="1">
                <a:solidFill>
                  <a:schemeClr val="dk1"/>
                </a:solidFill>
              </a:rPr>
              <a:t>🍐  To edit the type of question or choices, go back to the "Ask Students a Question" in the Pear Deck sidebar.</a:t>
            </a:r>
            <a:endParaRPr b="1">
              <a:solidFill>
                <a:schemeClr val="dk1"/>
              </a:solidFill>
            </a:endParaRPr>
          </a:p>
          <a:p>
            <a:pPr marL="0" lvl="0" indent="0" algn="l" rtl="0">
              <a:lnSpc>
                <a:spcPct val="100000"/>
              </a:lnSpc>
              <a:spcBef>
                <a:spcPts val="0"/>
              </a:spcBef>
              <a:spcAft>
                <a:spcPts val="0"/>
              </a:spcAft>
              <a:buSzPts val="1400"/>
              <a:buNone/>
            </a:pPr>
            <a:r>
              <a:rPr lang="tr-TR" b="1">
                <a:solidFill>
                  <a:schemeClr val="dk1"/>
                </a:solidFill>
              </a:rPr>
              <a:t>True or False</a:t>
            </a:r>
            <a:endParaRPr b="1">
              <a:solidFill>
                <a:schemeClr val="dk1"/>
              </a:solidFill>
            </a:endParaRPr>
          </a:p>
          <a:p>
            <a:pPr marL="0" lvl="0" indent="0" algn="l" rtl="0">
              <a:lnSpc>
                <a:spcPct val="100000"/>
              </a:lnSpc>
              <a:spcBef>
                <a:spcPts val="0"/>
              </a:spcBef>
              <a:spcAft>
                <a:spcPts val="0"/>
              </a:spcAft>
              <a:buSzPts val="1400"/>
              <a:buNone/>
            </a:pPr>
            <a:r>
              <a:rPr lang="tr-TR" b="1">
                <a:solidFill>
                  <a:schemeClr val="dk1"/>
                </a:solidFill>
              </a:rPr>
              <a:t>Use this template to do a quick check of students’ perceptions during your lesson.</a:t>
            </a:r>
            <a:endParaRPr b="1">
              <a:solidFill>
                <a:schemeClr val="dk1"/>
              </a:solidFill>
            </a:endParaRPr>
          </a:p>
          <a:p>
            <a:pPr marL="0" lvl="0" indent="0" algn="l" rtl="0">
              <a:lnSpc>
                <a:spcPct val="100000"/>
              </a:lnSpc>
              <a:spcBef>
                <a:spcPts val="0"/>
              </a:spcBef>
              <a:spcAft>
                <a:spcPts val="0"/>
              </a:spcAft>
              <a:buSzPts val="1400"/>
              <a:buNone/>
            </a:pPr>
            <a:endParaRPr b="1">
              <a:solidFill>
                <a:schemeClr val="dk1"/>
              </a:solidFill>
            </a:endParaRPr>
          </a:p>
          <a:p>
            <a:pPr marL="0" lvl="0" indent="0" algn="l" rtl="0">
              <a:lnSpc>
                <a:spcPct val="100000"/>
              </a:lnSpc>
              <a:spcBef>
                <a:spcPts val="0"/>
              </a:spcBef>
              <a:spcAft>
                <a:spcPts val="0"/>
              </a:spcAft>
              <a:buSzPts val="1400"/>
              <a:buNone/>
            </a:pPr>
            <a:endParaRPr b="1">
              <a:solidFill>
                <a:schemeClr val="dk1"/>
              </a:solidFill>
            </a:endParaRPr>
          </a:p>
          <a:p>
            <a:pPr marL="0" lvl="0" indent="0" algn="l" rtl="0">
              <a:lnSpc>
                <a:spcPct val="100000"/>
              </a:lnSpc>
              <a:spcBef>
                <a:spcPts val="0"/>
              </a:spcBef>
              <a:spcAft>
                <a:spcPts val="0"/>
              </a:spcAft>
              <a:buSzPts val="1400"/>
              <a:buNone/>
            </a:pPr>
            <a:endParaRPr b="1">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9" name="Google Shape;4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b="1">
                <a:solidFill>
                  <a:schemeClr val="dk1"/>
                </a:solidFill>
              </a:rPr>
              <a:t>🍐 This is a Pear Deck Multiple Choice Slide. Your current options are: A: True, B: False, </a:t>
            </a:r>
            <a:endParaRPr b="1">
              <a:solidFill>
                <a:schemeClr val="dk1"/>
              </a:solidFill>
            </a:endParaRPr>
          </a:p>
          <a:p>
            <a:pPr marL="0" lvl="0" indent="0" algn="l" rtl="0">
              <a:lnSpc>
                <a:spcPct val="100000"/>
              </a:lnSpc>
              <a:spcBef>
                <a:spcPts val="0"/>
              </a:spcBef>
              <a:spcAft>
                <a:spcPts val="0"/>
              </a:spcAft>
              <a:buSzPts val="1400"/>
              <a:buNone/>
            </a:pPr>
            <a:r>
              <a:rPr lang="tr-TR" b="1">
                <a:solidFill>
                  <a:schemeClr val="dk1"/>
                </a:solidFill>
              </a:rPr>
              <a:t>🍐  To edit the type of question or choices, go back to the "Ask Students a Question" in the Pear Deck sidebar.</a:t>
            </a:r>
            <a:endParaRPr b="1">
              <a:solidFill>
                <a:schemeClr val="dk1"/>
              </a:solidFill>
            </a:endParaRPr>
          </a:p>
          <a:p>
            <a:pPr marL="0" lvl="0" indent="0" algn="l" rtl="0">
              <a:lnSpc>
                <a:spcPct val="100000"/>
              </a:lnSpc>
              <a:spcBef>
                <a:spcPts val="0"/>
              </a:spcBef>
              <a:spcAft>
                <a:spcPts val="0"/>
              </a:spcAft>
              <a:buSzPts val="1400"/>
              <a:buNone/>
            </a:pPr>
            <a:r>
              <a:rPr lang="tr-TR" b="1">
                <a:solidFill>
                  <a:schemeClr val="dk1"/>
                </a:solidFill>
              </a:rPr>
              <a:t>True or False</a:t>
            </a:r>
            <a:endParaRPr b="1">
              <a:solidFill>
                <a:schemeClr val="dk1"/>
              </a:solidFill>
            </a:endParaRPr>
          </a:p>
          <a:p>
            <a:pPr marL="0" lvl="0" indent="0" algn="l" rtl="0">
              <a:lnSpc>
                <a:spcPct val="100000"/>
              </a:lnSpc>
              <a:spcBef>
                <a:spcPts val="0"/>
              </a:spcBef>
              <a:spcAft>
                <a:spcPts val="0"/>
              </a:spcAft>
              <a:buSzPts val="1400"/>
              <a:buNone/>
            </a:pPr>
            <a:r>
              <a:rPr lang="tr-TR" b="1">
                <a:solidFill>
                  <a:schemeClr val="dk1"/>
                </a:solidFill>
              </a:rPr>
              <a:t>Use this template to do a quick check of students’ perceptions during your lesson.</a:t>
            </a:r>
            <a:endParaRPr b="1">
              <a:solidFill>
                <a:schemeClr val="dk1"/>
              </a:solidFill>
            </a:endParaRPr>
          </a:p>
          <a:p>
            <a:pPr marL="0" lvl="0" indent="0" algn="l" rtl="0">
              <a:lnSpc>
                <a:spcPct val="100000"/>
              </a:lnSpc>
              <a:spcBef>
                <a:spcPts val="0"/>
              </a:spcBef>
              <a:spcAft>
                <a:spcPts val="0"/>
              </a:spcAft>
              <a:buSzPts val="1400"/>
              <a:buNone/>
            </a:pPr>
            <a:endParaRPr b="1">
              <a:solidFill>
                <a:schemeClr val="dk1"/>
              </a:solidFill>
            </a:endParaRPr>
          </a:p>
          <a:p>
            <a:pPr marL="0" lvl="0" indent="0" algn="l" rtl="0">
              <a:lnSpc>
                <a:spcPct val="100000"/>
              </a:lnSpc>
              <a:spcBef>
                <a:spcPts val="0"/>
              </a:spcBef>
              <a:spcAft>
                <a:spcPts val="0"/>
              </a:spcAft>
              <a:buSzPts val="1400"/>
              <a:buNone/>
            </a:pPr>
            <a:endParaRPr b="1">
              <a:solidFill>
                <a:schemeClr val="dk1"/>
              </a:solidFill>
            </a:endParaRPr>
          </a:p>
          <a:p>
            <a:pPr marL="0" lvl="0" indent="0" algn="l" rtl="0">
              <a:lnSpc>
                <a:spcPct val="100000"/>
              </a:lnSpc>
              <a:spcBef>
                <a:spcPts val="0"/>
              </a:spcBef>
              <a:spcAft>
                <a:spcPts val="0"/>
              </a:spcAft>
              <a:buSzPts val="1400"/>
              <a:buNone/>
            </a:pPr>
            <a:endParaRPr b="1">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1" name="Google Shape;471;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50" dirty="0" err="1">
                <a:highlight>
                  <a:srgbClr val="FFFFFF"/>
                </a:highlight>
              </a:rPr>
              <a:t>Because</a:t>
            </a:r>
            <a:r>
              <a:rPr lang="tr-TR" sz="1450" dirty="0">
                <a:highlight>
                  <a:srgbClr val="FFFFFF"/>
                </a:highlight>
              </a:rPr>
              <a:t> of </a:t>
            </a:r>
            <a:r>
              <a:rPr lang="tr-TR" sz="1450" dirty="0" err="1">
                <a:highlight>
                  <a:srgbClr val="FFFFFF"/>
                </a:highlight>
              </a:rPr>
              <a:t>technological</a:t>
            </a:r>
            <a:r>
              <a:rPr lang="tr-TR" sz="1450" dirty="0">
                <a:highlight>
                  <a:srgbClr val="FFFFFF"/>
                </a:highlight>
              </a:rPr>
              <a:t> </a:t>
            </a:r>
            <a:r>
              <a:rPr lang="tr-TR" sz="1450" dirty="0" err="1">
                <a:highlight>
                  <a:srgbClr val="FFFFFF"/>
                </a:highlight>
              </a:rPr>
              <a:t>advances</a:t>
            </a:r>
            <a:r>
              <a:rPr lang="tr-TR" sz="1450" dirty="0">
                <a:highlight>
                  <a:srgbClr val="FFFFFF"/>
                </a:highlight>
              </a:rPr>
              <a:t>, </a:t>
            </a:r>
            <a:r>
              <a:rPr lang="tr-TR" sz="1450" dirty="0" err="1">
                <a:highlight>
                  <a:srgbClr val="FFFFFF"/>
                </a:highlight>
              </a:rPr>
              <a:t>we’re</a:t>
            </a:r>
            <a:r>
              <a:rPr lang="tr-TR" sz="1450" dirty="0">
                <a:highlight>
                  <a:srgbClr val="FFFFFF"/>
                </a:highlight>
              </a:rPr>
              <a:t> not </a:t>
            </a:r>
            <a:r>
              <a:rPr lang="tr-TR" sz="1450" dirty="0" err="1">
                <a:highlight>
                  <a:srgbClr val="FFFFFF"/>
                </a:highlight>
              </a:rPr>
              <a:t>nearly</a:t>
            </a:r>
            <a:r>
              <a:rPr lang="tr-TR" sz="1450" dirty="0">
                <a:highlight>
                  <a:srgbClr val="FFFFFF"/>
                </a:highlight>
              </a:rPr>
              <a:t> as </a:t>
            </a:r>
            <a:r>
              <a:rPr lang="tr-TR" sz="1450" dirty="0" err="1">
                <a:highlight>
                  <a:srgbClr val="FFFFFF"/>
                </a:highlight>
              </a:rPr>
              <a:t>restricted</a:t>
            </a:r>
            <a:r>
              <a:rPr lang="tr-TR" sz="1450" dirty="0">
                <a:highlight>
                  <a:srgbClr val="FFFFFF"/>
                </a:highlight>
              </a:rPr>
              <a:t> in </a:t>
            </a:r>
            <a:r>
              <a:rPr lang="tr-TR" sz="1450" dirty="0" err="1">
                <a:highlight>
                  <a:srgbClr val="FFFFFF"/>
                </a:highlight>
              </a:rPr>
              <a:t>regard</a:t>
            </a:r>
            <a:r>
              <a:rPr lang="tr-TR" sz="1450" dirty="0">
                <a:highlight>
                  <a:srgbClr val="FFFFFF"/>
                </a:highlight>
              </a:rPr>
              <a:t> </a:t>
            </a:r>
            <a:r>
              <a:rPr lang="tr-TR" sz="1450" dirty="0" err="1">
                <a:highlight>
                  <a:srgbClr val="FFFFFF"/>
                </a:highlight>
              </a:rPr>
              <a:t>to</a:t>
            </a:r>
            <a:r>
              <a:rPr lang="tr-TR" sz="1450" dirty="0">
                <a:highlight>
                  <a:srgbClr val="FFFFFF"/>
                </a:highlight>
              </a:rPr>
              <a:t> </a:t>
            </a:r>
            <a:r>
              <a:rPr lang="tr-TR" sz="1450" dirty="0" err="1">
                <a:highlight>
                  <a:srgbClr val="FFFFFF"/>
                </a:highlight>
              </a:rPr>
              <a:t>both</a:t>
            </a:r>
            <a:r>
              <a:rPr lang="tr-TR" sz="1450" dirty="0">
                <a:highlight>
                  <a:srgbClr val="FFFFFF"/>
                </a:highlight>
              </a:rPr>
              <a:t> a </a:t>
            </a:r>
            <a:r>
              <a:rPr lang="tr-TR" sz="1450" dirty="0" err="1">
                <a:highlight>
                  <a:srgbClr val="FFFFFF"/>
                </a:highlight>
              </a:rPr>
              <a:t>LAN’s</a:t>
            </a:r>
            <a:r>
              <a:rPr lang="tr-TR" sz="1450" dirty="0">
                <a:highlight>
                  <a:srgbClr val="FFFFFF"/>
                </a:highlight>
              </a:rPr>
              <a:t> size </a:t>
            </a:r>
            <a:r>
              <a:rPr lang="tr-TR" sz="1450" dirty="0" err="1">
                <a:highlight>
                  <a:srgbClr val="FFFFFF"/>
                </a:highlight>
              </a:rPr>
              <a:t>and</a:t>
            </a:r>
            <a:r>
              <a:rPr lang="tr-TR" sz="1450" dirty="0">
                <a:highlight>
                  <a:srgbClr val="FFFFFF"/>
                </a:highlight>
              </a:rPr>
              <a:t> </a:t>
            </a:r>
            <a:r>
              <a:rPr lang="tr-TR" sz="1450" dirty="0" err="1">
                <a:highlight>
                  <a:srgbClr val="FFFFFF"/>
                </a:highlight>
              </a:rPr>
              <a:t>the</a:t>
            </a:r>
            <a:r>
              <a:rPr lang="tr-TR" sz="1450" dirty="0">
                <a:highlight>
                  <a:srgbClr val="FFFFFF"/>
                </a:highlight>
              </a:rPr>
              <a:t> </a:t>
            </a:r>
            <a:r>
              <a:rPr lang="tr-TR" sz="1450" dirty="0" err="1">
                <a:highlight>
                  <a:srgbClr val="FFFFFF"/>
                </a:highlight>
              </a:rPr>
              <a:t>distance</a:t>
            </a:r>
            <a:r>
              <a:rPr lang="tr-TR" sz="1450" dirty="0">
                <a:highlight>
                  <a:srgbClr val="FFFFFF"/>
                </a:highlight>
              </a:rPr>
              <a:t> a LAN can span. </a:t>
            </a:r>
            <a:r>
              <a:rPr lang="tr-TR" sz="1450" dirty="0" err="1">
                <a:highlight>
                  <a:srgbClr val="FFFFFF"/>
                </a:highlight>
              </a:rPr>
              <a:t>Even</a:t>
            </a:r>
            <a:r>
              <a:rPr lang="tr-TR" sz="1450" dirty="0">
                <a:highlight>
                  <a:srgbClr val="FFFFFF"/>
                </a:highlight>
              </a:rPr>
              <a:t> </a:t>
            </a:r>
            <a:r>
              <a:rPr lang="tr-TR" sz="1450" dirty="0" err="1">
                <a:highlight>
                  <a:srgbClr val="FFFFFF"/>
                </a:highlight>
              </a:rPr>
              <a:t>so</a:t>
            </a:r>
            <a:r>
              <a:rPr lang="tr-TR" sz="1450" dirty="0">
                <a:highlight>
                  <a:srgbClr val="FFFFFF"/>
                </a:highlight>
              </a:rPr>
              <a:t>, </a:t>
            </a:r>
            <a:r>
              <a:rPr lang="tr-TR" sz="1450" dirty="0" err="1">
                <a:highlight>
                  <a:srgbClr val="FFFFFF"/>
                </a:highlight>
              </a:rPr>
              <a:t>it’s</a:t>
            </a:r>
            <a:r>
              <a:rPr lang="tr-TR" sz="1450" dirty="0">
                <a:highlight>
                  <a:srgbClr val="FFFFFF"/>
                </a:highlight>
              </a:rPr>
              <a:t> </a:t>
            </a:r>
            <a:r>
              <a:rPr lang="tr-TR" sz="1450" dirty="0" err="1">
                <a:highlight>
                  <a:srgbClr val="FFFFFF"/>
                </a:highlight>
              </a:rPr>
              <a:t>still</a:t>
            </a:r>
            <a:r>
              <a:rPr lang="tr-TR" sz="1450" dirty="0">
                <a:highlight>
                  <a:srgbClr val="FFFFFF"/>
                </a:highlight>
              </a:rPr>
              <a:t> </a:t>
            </a:r>
            <a:r>
              <a:rPr lang="tr-TR" sz="1450" dirty="0" err="1">
                <a:highlight>
                  <a:srgbClr val="FFFFFF"/>
                </a:highlight>
              </a:rPr>
              <a:t>best</a:t>
            </a:r>
            <a:r>
              <a:rPr lang="tr-TR" sz="1450" dirty="0">
                <a:highlight>
                  <a:srgbClr val="FFFFFF"/>
                </a:highlight>
              </a:rPr>
              <a:t> </a:t>
            </a:r>
            <a:r>
              <a:rPr lang="tr-TR" sz="1450" dirty="0" err="1">
                <a:highlight>
                  <a:srgbClr val="FFFFFF"/>
                </a:highlight>
              </a:rPr>
              <a:t>to</a:t>
            </a:r>
            <a:r>
              <a:rPr lang="tr-TR" sz="1450" dirty="0">
                <a:highlight>
                  <a:srgbClr val="FFFFFF"/>
                </a:highlight>
              </a:rPr>
              <a:t> </a:t>
            </a:r>
            <a:r>
              <a:rPr lang="tr-TR" sz="1450" dirty="0" err="1">
                <a:highlight>
                  <a:srgbClr val="FFFFFF"/>
                </a:highlight>
              </a:rPr>
              <a:t>split</a:t>
            </a:r>
            <a:r>
              <a:rPr lang="tr-TR" sz="1450" dirty="0">
                <a:highlight>
                  <a:srgbClr val="FFFFFF"/>
                </a:highlight>
              </a:rPr>
              <a:t> a </a:t>
            </a:r>
            <a:r>
              <a:rPr lang="tr-TR" sz="1450" dirty="0" err="1">
                <a:highlight>
                  <a:srgbClr val="FFFFFF"/>
                </a:highlight>
              </a:rPr>
              <a:t>big</a:t>
            </a:r>
            <a:r>
              <a:rPr lang="tr-TR" sz="1450" dirty="0">
                <a:highlight>
                  <a:srgbClr val="FFFFFF"/>
                </a:highlight>
              </a:rPr>
              <a:t> LAN </a:t>
            </a:r>
            <a:r>
              <a:rPr lang="tr-TR" sz="1450" dirty="0" err="1">
                <a:highlight>
                  <a:srgbClr val="FFFFFF"/>
                </a:highlight>
              </a:rPr>
              <a:t>into</a:t>
            </a:r>
            <a:r>
              <a:rPr lang="tr-TR" sz="1450" dirty="0">
                <a:highlight>
                  <a:srgbClr val="FFFFFF"/>
                </a:highlight>
              </a:rPr>
              <a:t> </a:t>
            </a:r>
            <a:r>
              <a:rPr lang="tr-TR" sz="1450" dirty="0" err="1">
                <a:highlight>
                  <a:srgbClr val="FFFFFF"/>
                </a:highlight>
              </a:rPr>
              <a:t>smaller</a:t>
            </a:r>
            <a:r>
              <a:rPr lang="tr-TR" sz="1450" dirty="0">
                <a:highlight>
                  <a:srgbClr val="FFFFFF"/>
                </a:highlight>
              </a:rPr>
              <a:t> </a:t>
            </a:r>
            <a:r>
              <a:rPr lang="tr-TR" sz="1450" dirty="0" err="1">
                <a:highlight>
                  <a:srgbClr val="FFFFFF"/>
                </a:highlight>
              </a:rPr>
              <a:t>logical</a:t>
            </a:r>
            <a:r>
              <a:rPr lang="tr-TR" sz="1450" dirty="0">
                <a:highlight>
                  <a:srgbClr val="FFFFFF"/>
                </a:highlight>
              </a:rPr>
              <a:t> </a:t>
            </a:r>
            <a:r>
              <a:rPr lang="tr-TR" sz="1450" dirty="0" err="1">
                <a:highlight>
                  <a:srgbClr val="FFFFFF"/>
                </a:highlight>
              </a:rPr>
              <a:t>zones</a:t>
            </a:r>
            <a:r>
              <a:rPr lang="tr-TR" sz="1450" dirty="0">
                <a:highlight>
                  <a:srgbClr val="FFFFFF"/>
                </a:highlight>
              </a:rPr>
              <a:t> </a:t>
            </a:r>
            <a:r>
              <a:rPr lang="tr-TR" sz="1450" dirty="0" err="1">
                <a:highlight>
                  <a:srgbClr val="FFFFFF"/>
                </a:highlight>
              </a:rPr>
              <a:t>known</a:t>
            </a:r>
            <a:r>
              <a:rPr lang="tr-TR" sz="1450" dirty="0">
                <a:highlight>
                  <a:srgbClr val="FFFFFF"/>
                </a:highlight>
              </a:rPr>
              <a:t> as </a:t>
            </a:r>
            <a:r>
              <a:rPr lang="tr-TR" sz="1450" dirty="0" err="1">
                <a:highlight>
                  <a:srgbClr val="FFFFFF"/>
                </a:highlight>
              </a:rPr>
              <a:t>workgroups</a:t>
            </a:r>
            <a:r>
              <a:rPr lang="tr-TR" sz="1450" dirty="0">
                <a:highlight>
                  <a:srgbClr val="FFFFFF"/>
                </a:highlight>
              </a:rPr>
              <a:t> </a:t>
            </a:r>
            <a:r>
              <a:rPr lang="tr-TR" sz="1450" dirty="0" err="1">
                <a:highlight>
                  <a:srgbClr val="FFFFFF"/>
                </a:highlight>
              </a:rPr>
              <a:t>to</a:t>
            </a:r>
            <a:r>
              <a:rPr lang="tr-TR" sz="1450" dirty="0">
                <a:highlight>
                  <a:srgbClr val="FFFFFF"/>
                </a:highlight>
              </a:rPr>
              <a:t> </a:t>
            </a:r>
            <a:r>
              <a:rPr lang="tr-TR" sz="1450" dirty="0" err="1">
                <a:highlight>
                  <a:srgbClr val="FFFFFF"/>
                </a:highlight>
              </a:rPr>
              <a:t>make</a:t>
            </a:r>
            <a:r>
              <a:rPr lang="tr-TR" sz="1450" dirty="0">
                <a:highlight>
                  <a:srgbClr val="FFFFFF"/>
                </a:highlight>
              </a:rPr>
              <a:t> </a:t>
            </a:r>
            <a:r>
              <a:rPr lang="tr-TR" sz="1450" dirty="0" err="1">
                <a:highlight>
                  <a:srgbClr val="FFFFFF"/>
                </a:highlight>
              </a:rPr>
              <a:t>administration</a:t>
            </a:r>
            <a:r>
              <a:rPr lang="tr-TR" sz="1450" dirty="0">
                <a:highlight>
                  <a:srgbClr val="FFFFFF"/>
                </a:highlight>
              </a:rPr>
              <a:t> </a:t>
            </a:r>
            <a:r>
              <a:rPr lang="tr-TR" sz="1450" dirty="0" err="1">
                <a:highlight>
                  <a:srgbClr val="FFFFFF"/>
                </a:highlight>
              </a:rPr>
              <a:t>easier</a:t>
            </a:r>
            <a:r>
              <a:rPr lang="tr-TR" sz="1450" dirty="0">
                <a:highlight>
                  <a:srgbClr val="FFFFFF"/>
                </a:highlight>
              </a:rPr>
              <a:t>.</a:t>
            </a:r>
            <a:endParaRPr sz="1450" dirty="0">
              <a:highlight>
                <a:srgbClr val="FFFFFF"/>
              </a:highlight>
            </a:endParaRPr>
          </a:p>
          <a:p>
            <a:pPr marL="457200" lvl="0" indent="0" algn="l" rtl="0">
              <a:lnSpc>
                <a:spcPct val="100000"/>
              </a:lnSpc>
              <a:spcBef>
                <a:spcPts val="0"/>
              </a:spcBef>
              <a:spcAft>
                <a:spcPts val="0"/>
              </a:spcAft>
              <a:buSzPts val="1400"/>
              <a:buNone/>
            </a:pPr>
            <a:endParaRPr sz="1450" dirty="0">
              <a:highlight>
                <a:srgbClr val="FFFFFF"/>
              </a:highlight>
            </a:endParaRPr>
          </a:p>
          <a:p>
            <a:pPr marL="457200" lvl="0" indent="-320675" algn="l" rtl="0">
              <a:lnSpc>
                <a:spcPct val="100000"/>
              </a:lnSpc>
              <a:spcBef>
                <a:spcPts val="0"/>
              </a:spcBef>
              <a:spcAft>
                <a:spcPts val="0"/>
              </a:spcAft>
              <a:buSzPts val="1450"/>
              <a:buChar char="●"/>
            </a:pPr>
            <a:r>
              <a:rPr lang="tr-TR" sz="1450" dirty="0"/>
              <a:t>A </a:t>
            </a:r>
            <a:r>
              <a:rPr lang="tr-TR" sz="1450" dirty="0" err="1"/>
              <a:t>workgroup</a:t>
            </a:r>
            <a:r>
              <a:rPr lang="tr-TR" sz="1450" dirty="0"/>
              <a:t> is a </a:t>
            </a:r>
            <a:r>
              <a:rPr lang="tr-TR" sz="1450" dirty="0" err="1"/>
              <a:t>peer-to-peer</a:t>
            </a:r>
            <a:r>
              <a:rPr lang="tr-TR" sz="1450" dirty="0"/>
              <a:t> network setup </a:t>
            </a:r>
            <a:r>
              <a:rPr lang="tr-TR" sz="1450" dirty="0" err="1"/>
              <a:t>using</a:t>
            </a:r>
            <a:r>
              <a:rPr lang="tr-TR" sz="1450" dirty="0"/>
              <a:t> </a:t>
            </a:r>
            <a:r>
              <a:rPr lang="tr-TR" sz="1450" dirty="0" err="1"/>
              <a:t>the</a:t>
            </a:r>
            <a:r>
              <a:rPr lang="tr-TR" sz="1450" dirty="0"/>
              <a:t> </a:t>
            </a:r>
            <a:r>
              <a:rPr lang="tr-TR" sz="1450" b="1" dirty="0"/>
              <a:t>Microsoft Windows </a:t>
            </a:r>
            <a:r>
              <a:rPr lang="tr-TR" sz="1450" b="1" dirty="0" err="1"/>
              <a:t>operating</a:t>
            </a:r>
            <a:r>
              <a:rPr lang="tr-TR" sz="1450" b="1" dirty="0"/>
              <a:t> </a:t>
            </a:r>
            <a:r>
              <a:rPr lang="tr-TR" sz="1450" b="1" dirty="0" err="1"/>
              <a:t>system</a:t>
            </a:r>
            <a:r>
              <a:rPr lang="tr-TR" sz="1450" dirty="0"/>
              <a:t>. </a:t>
            </a:r>
            <a:r>
              <a:rPr lang="tr-TR" sz="1450" dirty="0" err="1"/>
              <a:t>It’s</a:t>
            </a:r>
            <a:r>
              <a:rPr lang="tr-TR" sz="1450" dirty="0"/>
              <a:t> a </a:t>
            </a:r>
            <a:r>
              <a:rPr lang="tr-TR" sz="1450" dirty="0" err="1"/>
              <a:t>group</a:t>
            </a:r>
            <a:r>
              <a:rPr lang="tr-TR" sz="1450" dirty="0"/>
              <a:t> of </a:t>
            </a:r>
            <a:r>
              <a:rPr lang="tr-TR" sz="1450" dirty="0" err="1"/>
              <a:t>computers</a:t>
            </a:r>
            <a:r>
              <a:rPr lang="tr-TR" sz="1450" dirty="0"/>
              <a:t> on a </a:t>
            </a:r>
            <a:r>
              <a:rPr lang="tr-TR" sz="1450" dirty="0" err="1"/>
              <a:t>local</a:t>
            </a:r>
            <a:r>
              <a:rPr lang="tr-TR" sz="1450" dirty="0"/>
              <a:t> </a:t>
            </a:r>
            <a:r>
              <a:rPr lang="tr-TR" sz="1450" dirty="0" err="1"/>
              <a:t>area</a:t>
            </a:r>
            <a:r>
              <a:rPr lang="tr-TR" sz="1450" dirty="0"/>
              <a:t> network </a:t>
            </a:r>
            <a:r>
              <a:rPr lang="tr-TR" sz="1450" dirty="0" err="1"/>
              <a:t>that</a:t>
            </a:r>
            <a:r>
              <a:rPr lang="tr-TR" sz="1450" dirty="0"/>
              <a:t> </a:t>
            </a:r>
            <a:r>
              <a:rPr lang="tr-TR" sz="1450" dirty="0" err="1"/>
              <a:t>share</a:t>
            </a:r>
            <a:r>
              <a:rPr lang="tr-TR" sz="1450" dirty="0"/>
              <a:t> </a:t>
            </a:r>
            <a:r>
              <a:rPr lang="tr-TR" sz="1450" dirty="0" err="1"/>
              <a:t>common</a:t>
            </a:r>
            <a:r>
              <a:rPr lang="tr-TR" sz="1450" dirty="0"/>
              <a:t> </a:t>
            </a:r>
            <a:r>
              <a:rPr lang="tr-TR" sz="1450" dirty="0" err="1"/>
              <a:t>resources</a:t>
            </a:r>
            <a:r>
              <a:rPr lang="tr-TR" sz="1450" dirty="0"/>
              <a:t> </a:t>
            </a:r>
            <a:r>
              <a:rPr lang="tr-TR" sz="1450" dirty="0" err="1"/>
              <a:t>and</a:t>
            </a:r>
            <a:r>
              <a:rPr lang="tr-TR" sz="1450" dirty="0"/>
              <a:t> </a:t>
            </a:r>
            <a:r>
              <a:rPr lang="tr-TR" sz="1450" dirty="0" err="1"/>
              <a:t>responsibilities</a:t>
            </a:r>
            <a:r>
              <a:rPr lang="tr-TR" sz="1450" dirty="0"/>
              <a:t>.</a:t>
            </a:r>
            <a:endParaRPr sz="1450" dirty="0"/>
          </a:p>
          <a:p>
            <a:pPr marL="457200" lvl="0" indent="0" algn="l" rtl="0">
              <a:lnSpc>
                <a:spcPct val="100000"/>
              </a:lnSpc>
              <a:spcBef>
                <a:spcPts val="0"/>
              </a:spcBef>
              <a:spcAft>
                <a:spcPts val="0"/>
              </a:spcAft>
              <a:buSzPts val="1400"/>
              <a:buNone/>
            </a:pPr>
            <a:endParaRPr sz="1450" dirty="0"/>
          </a:p>
          <a:p>
            <a:pPr marL="457200" lvl="0" indent="-320675" algn="l" rtl="0">
              <a:lnSpc>
                <a:spcPct val="100000"/>
              </a:lnSpc>
              <a:spcBef>
                <a:spcPts val="0"/>
              </a:spcBef>
              <a:spcAft>
                <a:spcPts val="0"/>
              </a:spcAft>
              <a:buSzPts val="1450"/>
              <a:buChar char="●"/>
            </a:pPr>
            <a:r>
              <a:rPr lang="tr-TR" sz="1450" dirty="0" err="1"/>
              <a:t>Throughout</a:t>
            </a:r>
            <a:r>
              <a:rPr lang="tr-TR" sz="1450" dirty="0"/>
              <a:t> </a:t>
            </a:r>
            <a:r>
              <a:rPr lang="tr-TR" sz="1450" dirty="0" err="1"/>
              <a:t>this</a:t>
            </a:r>
            <a:r>
              <a:rPr lang="tr-TR" sz="1450" dirty="0"/>
              <a:t> </a:t>
            </a:r>
            <a:r>
              <a:rPr lang="tr-TR" sz="1450" dirty="0" err="1"/>
              <a:t>lesson</a:t>
            </a:r>
            <a:r>
              <a:rPr lang="tr-TR" sz="1450" dirty="0"/>
              <a:t>, </a:t>
            </a:r>
            <a:r>
              <a:rPr lang="tr-TR" sz="1450" dirty="0" err="1"/>
              <a:t>we</a:t>
            </a:r>
            <a:r>
              <a:rPr lang="tr-TR" sz="1450" dirty="0"/>
              <a:t> </a:t>
            </a:r>
            <a:r>
              <a:rPr lang="tr-TR" sz="1450" dirty="0" err="1"/>
              <a:t>use</a:t>
            </a:r>
            <a:r>
              <a:rPr lang="tr-TR" sz="1450" dirty="0"/>
              <a:t> </a:t>
            </a:r>
            <a:r>
              <a:rPr lang="tr-TR" sz="1450" dirty="0" err="1"/>
              <a:t>the</a:t>
            </a:r>
            <a:r>
              <a:rPr lang="tr-TR" sz="1450" dirty="0"/>
              <a:t> </a:t>
            </a:r>
            <a:r>
              <a:rPr lang="tr-TR" sz="1450" dirty="0" err="1"/>
              <a:t>term</a:t>
            </a:r>
            <a:r>
              <a:rPr lang="tr-TR" sz="1450" dirty="0"/>
              <a:t> </a:t>
            </a:r>
            <a:r>
              <a:rPr lang="tr-TR" sz="1450" dirty="0" err="1"/>
              <a:t>workgroup</a:t>
            </a:r>
            <a:r>
              <a:rPr lang="tr-TR" sz="1450" dirty="0"/>
              <a:t> </a:t>
            </a:r>
            <a:r>
              <a:rPr lang="tr-TR" sz="1450" dirty="0" err="1"/>
              <a:t>slightly</a:t>
            </a:r>
            <a:r>
              <a:rPr lang="tr-TR" sz="1450" dirty="0"/>
              <a:t> </a:t>
            </a:r>
            <a:r>
              <a:rPr lang="tr-TR" sz="1450" dirty="0" err="1"/>
              <a:t>differently</a:t>
            </a:r>
            <a:r>
              <a:rPr lang="tr-TR" sz="1450" dirty="0"/>
              <a:t> </a:t>
            </a:r>
            <a:r>
              <a:rPr lang="tr-TR" sz="1450" dirty="0" err="1"/>
              <a:t>than</a:t>
            </a:r>
            <a:r>
              <a:rPr lang="tr-TR" sz="1450" dirty="0"/>
              <a:t> </a:t>
            </a:r>
            <a:r>
              <a:rPr lang="tr-TR" sz="1450" dirty="0" err="1"/>
              <a:t>the</a:t>
            </a:r>
            <a:r>
              <a:rPr lang="tr-TR" sz="1450" dirty="0"/>
              <a:t> name </a:t>
            </a:r>
            <a:r>
              <a:rPr lang="tr-TR" sz="1450" dirty="0" err="1"/>
              <a:t>suggests</a:t>
            </a:r>
            <a:r>
              <a:rPr lang="tr-TR" sz="1450" dirty="0"/>
              <a:t>. </a:t>
            </a:r>
            <a:r>
              <a:rPr lang="tr-TR" sz="1450" dirty="0" err="1"/>
              <a:t>We</a:t>
            </a:r>
            <a:r>
              <a:rPr lang="tr-TR" sz="1450" dirty="0"/>
              <a:t> </a:t>
            </a:r>
            <a:r>
              <a:rPr lang="tr-TR" sz="1450" dirty="0" err="1"/>
              <a:t>will</a:t>
            </a:r>
            <a:r>
              <a:rPr lang="tr-TR" sz="1450" dirty="0"/>
              <a:t> </a:t>
            </a:r>
            <a:r>
              <a:rPr lang="tr-TR" sz="1450" dirty="0" err="1"/>
              <a:t>simply</a:t>
            </a:r>
            <a:r>
              <a:rPr lang="tr-TR" sz="1450" dirty="0"/>
              <a:t> </a:t>
            </a:r>
            <a:r>
              <a:rPr lang="tr-TR" sz="1450" dirty="0" err="1"/>
              <a:t>use</a:t>
            </a:r>
            <a:r>
              <a:rPr lang="tr-TR" sz="1450" dirty="0"/>
              <a:t> </a:t>
            </a:r>
            <a:r>
              <a:rPr lang="tr-TR" sz="1450" dirty="0" err="1"/>
              <a:t>workgroup</a:t>
            </a:r>
            <a:r>
              <a:rPr lang="tr-TR" sz="1450" dirty="0"/>
              <a:t> </a:t>
            </a:r>
            <a:r>
              <a:rPr lang="tr-TR" sz="1450" dirty="0" err="1"/>
              <a:t>to</a:t>
            </a:r>
            <a:r>
              <a:rPr lang="tr-TR" sz="1450" dirty="0"/>
              <a:t> </a:t>
            </a:r>
            <a:r>
              <a:rPr lang="tr-TR" sz="1450" dirty="0" err="1"/>
              <a:t>refer</a:t>
            </a:r>
            <a:r>
              <a:rPr lang="tr-TR" sz="1450" dirty="0"/>
              <a:t> </a:t>
            </a:r>
            <a:r>
              <a:rPr lang="tr-TR" sz="1450" dirty="0" err="1"/>
              <a:t>to</a:t>
            </a:r>
            <a:r>
              <a:rPr lang="tr-TR" sz="1450" dirty="0"/>
              <a:t> </a:t>
            </a:r>
            <a:r>
              <a:rPr lang="tr-TR" sz="1450" dirty="0" err="1"/>
              <a:t>the</a:t>
            </a:r>
            <a:r>
              <a:rPr lang="tr-TR" sz="1450" dirty="0"/>
              <a:t> </a:t>
            </a:r>
            <a:r>
              <a:rPr lang="tr-TR" sz="1450" dirty="0" err="1"/>
              <a:t>computers</a:t>
            </a:r>
            <a:r>
              <a:rPr lang="tr-TR" sz="1450" dirty="0"/>
              <a:t> (</a:t>
            </a:r>
            <a:r>
              <a:rPr lang="tr-TR" sz="1450" dirty="0" err="1"/>
              <a:t>or</a:t>
            </a:r>
            <a:r>
              <a:rPr lang="tr-TR" sz="1450" dirty="0"/>
              <a:t> </a:t>
            </a:r>
            <a:r>
              <a:rPr lang="tr-TR" sz="1450" dirty="0" err="1"/>
              <a:t>any</a:t>
            </a:r>
            <a:r>
              <a:rPr lang="tr-TR" sz="1450" dirty="0"/>
              <a:t> </a:t>
            </a:r>
            <a:r>
              <a:rPr lang="tr-TR" sz="1450" dirty="0" err="1"/>
              <a:t>other</a:t>
            </a:r>
            <a:r>
              <a:rPr lang="tr-TR" sz="1450" dirty="0"/>
              <a:t> </a:t>
            </a:r>
            <a:r>
              <a:rPr lang="tr-TR" sz="1450" dirty="0" err="1"/>
              <a:t>devices</a:t>
            </a:r>
            <a:r>
              <a:rPr lang="tr-TR" sz="1450" dirty="0"/>
              <a:t> </a:t>
            </a:r>
            <a:r>
              <a:rPr lang="tr-TR" sz="1450" dirty="0" err="1"/>
              <a:t>that</a:t>
            </a:r>
            <a:r>
              <a:rPr lang="tr-TR" sz="1450" dirty="0"/>
              <a:t> </a:t>
            </a:r>
            <a:r>
              <a:rPr lang="tr-TR" sz="1450" dirty="0" err="1"/>
              <a:t>connect</a:t>
            </a:r>
            <a:r>
              <a:rPr lang="tr-TR" sz="1450" dirty="0"/>
              <a:t> </a:t>
            </a:r>
            <a:r>
              <a:rPr lang="tr-TR" sz="1450" dirty="0" err="1"/>
              <a:t>to</a:t>
            </a:r>
            <a:r>
              <a:rPr lang="tr-TR" sz="1450" dirty="0"/>
              <a:t> </a:t>
            </a:r>
            <a:r>
              <a:rPr lang="tr-TR" sz="1450" dirty="0" err="1"/>
              <a:t>the</a:t>
            </a:r>
            <a:r>
              <a:rPr lang="tr-TR" sz="1450" dirty="0"/>
              <a:t> network) </a:t>
            </a:r>
            <a:r>
              <a:rPr lang="tr-TR" sz="1450" dirty="0" err="1"/>
              <a:t>that</a:t>
            </a:r>
            <a:r>
              <a:rPr lang="tr-TR" sz="1450" dirty="0"/>
              <a:t> </a:t>
            </a:r>
            <a:r>
              <a:rPr lang="tr-TR" sz="1450" dirty="0" err="1"/>
              <a:t>are</a:t>
            </a:r>
            <a:r>
              <a:rPr lang="tr-TR" sz="1450" dirty="0"/>
              <a:t> </a:t>
            </a:r>
            <a:r>
              <a:rPr lang="tr-TR" sz="1450" b="1" dirty="0" err="1"/>
              <a:t>physically</a:t>
            </a:r>
            <a:r>
              <a:rPr lang="tr-TR" sz="1450" b="1" dirty="0"/>
              <a:t> </a:t>
            </a:r>
            <a:r>
              <a:rPr lang="tr-TR" sz="1450" b="1" dirty="0" err="1"/>
              <a:t>are</a:t>
            </a:r>
            <a:r>
              <a:rPr lang="tr-TR" sz="1450" b="1" dirty="0"/>
              <a:t> in </a:t>
            </a:r>
            <a:r>
              <a:rPr lang="tr-TR" sz="1450" b="1" dirty="0" err="1"/>
              <a:t>the</a:t>
            </a:r>
            <a:r>
              <a:rPr lang="tr-TR" sz="1450" b="1" dirty="0"/>
              <a:t> </a:t>
            </a:r>
            <a:r>
              <a:rPr lang="tr-TR" sz="1450" b="1" dirty="0" err="1"/>
              <a:t>same</a:t>
            </a:r>
            <a:r>
              <a:rPr lang="tr-TR" sz="1450" b="1" dirty="0"/>
              <a:t> network segment</a:t>
            </a:r>
            <a:r>
              <a:rPr lang="tr-TR" sz="1450" dirty="0"/>
              <a:t>.</a:t>
            </a:r>
            <a:endParaRPr sz="1450" dirty="0"/>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8" name="Google Shape;47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tr-TR" sz="1450">
                <a:solidFill>
                  <a:srgbClr val="373A3C"/>
                </a:solidFill>
                <a:highlight>
                  <a:srgbClr val="FFFFFF"/>
                </a:highlight>
              </a:rPr>
              <a:t>In a typical business environment, it’s a good idea to arrange your LAN’s workgroups along with department divisions; for instance, you would create a workgroup for </a:t>
            </a:r>
            <a:r>
              <a:rPr lang="tr-TR" sz="1450" i="1">
                <a:solidFill>
                  <a:srgbClr val="373A3C"/>
                </a:solidFill>
                <a:highlight>
                  <a:srgbClr val="FFFFFF"/>
                </a:highlight>
              </a:rPr>
              <a:t>Accounting</a:t>
            </a:r>
            <a:r>
              <a:rPr lang="tr-TR" sz="1450">
                <a:solidFill>
                  <a:srgbClr val="373A3C"/>
                </a:solidFill>
                <a:highlight>
                  <a:srgbClr val="FFFFFF"/>
                </a:highlight>
              </a:rPr>
              <a:t>, another one for </a:t>
            </a:r>
            <a:r>
              <a:rPr lang="tr-TR" sz="1450" i="1">
                <a:solidFill>
                  <a:srgbClr val="373A3C"/>
                </a:solidFill>
                <a:highlight>
                  <a:srgbClr val="FFFFFF"/>
                </a:highlight>
              </a:rPr>
              <a:t>Sales</a:t>
            </a:r>
            <a:r>
              <a:rPr lang="tr-TR" sz="1450">
                <a:solidFill>
                  <a:srgbClr val="373A3C"/>
                </a:solidFill>
                <a:highlight>
                  <a:srgbClr val="FFFFFF"/>
                </a:highlight>
              </a:rPr>
              <a:t>, and maybe another for </a:t>
            </a:r>
            <a:r>
              <a:rPr lang="tr-TR" sz="1450" i="1">
                <a:solidFill>
                  <a:srgbClr val="373A3C"/>
                </a:solidFill>
                <a:highlight>
                  <a:srgbClr val="FFFFFF"/>
                </a:highlight>
              </a:rPr>
              <a:t>Marketing or printing jobs</a:t>
            </a:r>
            <a:r>
              <a:rPr lang="tr-TR" sz="1450">
                <a:solidFill>
                  <a:srgbClr val="373A3C"/>
                </a:solidFill>
                <a:highlight>
                  <a:srgbClr val="FFFFFF"/>
                </a:highlight>
              </a:rPr>
              <a:t>. </a:t>
            </a:r>
            <a:endParaRPr sz="1450">
              <a:solidFill>
                <a:srgbClr val="373A3C"/>
              </a:solidFill>
              <a:highlight>
                <a:srgbClr val="FFFFFF"/>
              </a:highlight>
            </a:endParaRPr>
          </a:p>
          <a:p>
            <a:pPr marL="0" lvl="0" indent="0" algn="l" rtl="0">
              <a:lnSpc>
                <a:spcPct val="115000"/>
              </a:lnSpc>
              <a:spcBef>
                <a:spcPts val="1200"/>
              </a:spcBef>
              <a:spcAft>
                <a:spcPts val="0"/>
              </a:spcAft>
              <a:buSzPts val="1400"/>
              <a:buNone/>
            </a:pPr>
            <a:r>
              <a:rPr lang="tr-TR" sz="1450">
                <a:solidFill>
                  <a:srgbClr val="373A3C"/>
                </a:solidFill>
                <a:highlight>
                  <a:srgbClr val="FFFFFF"/>
                </a:highlight>
              </a:rPr>
              <a:t>The figure shows 3 separate LANs, each as its own workgroup.</a:t>
            </a:r>
            <a:endParaRPr sz="1450">
              <a:solidFill>
                <a:srgbClr val="373A3C"/>
              </a:solidFill>
              <a:highlight>
                <a:srgbClr val="FFFFFF"/>
              </a:highlight>
            </a:endParaRPr>
          </a:p>
          <a:p>
            <a:pPr marL="0" lvl="0" indent="0" algn="l" rtl="0">
              <a:lnSpc>
                <a:spcPct val="115000"/>
              </a:lnSpc>
              <a:spcBef>
                <a:spcPts val="1200"/>
              </a:spcBef>
              <a:spcAft>
                <a:spcPts val="0"/>
              </a:spcAft>
              <a:buSzPts val="1400"/>
              <a:buNone/>
            </a:pPr>
            <a:r>
              <a:rPr lang="tr-TR" sz="1450">
                <a:solidFill>
                  <a:srgbClr val="373A3C"/>
                </a:solidFill>
                <a:highlight>
                  <a:srgbClr val="FFFFFF"/>
                </a:highlight>
              </a:rPr>
              <a:t>There are 3 LANs in the picture because none of the workgroups is connected to each other. To overcome this problem we can simply use a router to connect 3 LANs into one LAN with 3 workgroups.</a:t>
            </a:r>
            <a:endParaRPr sz="1450">
              <a:solidFill>
                <a:srgbClr val="373A3C"/>
              </a:solidFill>
              <a:highlight>
                <a:srgbClr val="FFFFFF"/>
              </a:highlight>
            </a:endParaRPr>
          </a:p>
          <a:p>
            <a:pPr marL="0" lvl="0" indent="0" algn="l" rtl="0">
              <a:lnSpc>
                <a:spcPct val="115000"/>
              </a:lnSpc>
              <a:spcBef>
                <a:spcPts val="120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5" name="Google Shape;485;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tr-TR" sz="1450" dirty="0" err="1">
                <a:solidFill>
                  <a:srgbClr val="373A3C"/>
                </a:solidFill>
                <a:highlight>
                  <a:srgbClr val="FFFFFF"/>
                </a:highlight>
              </a:rPr>
              <a:t>In</a:t>
            </a:r>
            <a:r>
              <a:rPr lang="tr-TR" sz="1450" dirty="0">
                <a:solidFill>
                  <a:srgbClr val="373A3C"/>
                </a:solidFill>
                <a:highlight>
                  <a:srgbClr val="FFFFFF"/>
                </a:highlight>
              </a:rPr>
              <a:t> a </a:t>
            </a:r>
            <a:r>
              <a:rPr lang="tr-TR" sz="1450" dirty="0" err="1">
                <a:solidFill>
                  <a:srgbClr val="373A3C"/>
                </a:solidFill>
                <a:highlight>
                  <a:srgbClr val="FFFFFF"/>
                </a:highlight>
              </a:rPr>
              <a:t>typical</a:t>
            </a:r>
            <a:r>
              <a:rPr lang="tr-TR" sz="1450" dirty="0">
                <a:solidFill>
                  <a:srgbClr val="373A3C"/>
                </a:solidFill>
                <a:highlight>
                  <a:srgbClr val="FFFFFF"/>
                </a:highlight>
              </a:rPr>
              <a:t> </a:t>
            </a:r>
            <a:r>
              <a:rPr lang="tr-TR" sz="1450" dirty="0" err="1">
                <a:solidFill>
                  <a:srgbClr val="373A3C"/>
                </a:solidFill>
                <a:highlight>
                  <a:srgbClr val="FFFFFF"/>
                </a:highlight>
              </a:rPr>
              <a:t>business</a:t>
            </a:r>
            <a:r>
              <a:rPr lang="tr-TR" sz="1450" dirty="0">
                <a:solidFill>
                  <a:srgbClr val="373A3C"/>
                </a:solidFill>
                <a:highlight>
                  <a:srgbClr val="FFFFFF"/>
                </a:highlight>
              </a:rPr>
              <a:t> </a:t>
            </a:r>
            <a:r>
              <a:rPr lang="tr-TR" sz="1450" dirty="0" err="1">
                <a:solidFill>
                  <a:srgbClr val="373A3C"/>
                </a:solidFill>
                <a:highlight>
                  <a:srgbClr val="FFFFFF"/>
                </a:highlight>
              </a:rPr>
              <a:t>environment</a:t>
            </a:r>
            <a:r>
              <a:rPr lang="tr-TR" sz="1450" dirty="0">
                <a:solidFill>
                  <a:srgbClr val="373A3C"/>
                </a:solidFill>
                <a:highlight>
                  <a:srgbClr val="FFFFFF"/>
                </a:highlight>
              </a:rPr>
              <a:t>, </a:t>
            </a:r>
            <a:r>
              <a:rPr lang="tr-TR" sz="1450" dirty="0" err="1">
                <a:solidFill>
                  <a:srgbClr val="373A3C"/>
                </a:solidFill>
                <a:highlight>
                  <a:srgbClr val="FFFFFF"/>
                </a:highlight>
              </a:rPr>
              <a:t>it’s</a:t>
            </a:r>
            <a:r>
              <a:rPr lang="tr-TR" sz="1450" dirty="0">
                <a:solidFill>
                  <a:srgbClr val="373A3C"/>
                </a:solidFill>
                <a:highlight>
                  <a:srgbClr val="FFFFFF"/>
                </a:highlight>
              </a:rPr>
              <a:t> a </a:t>
            </a:r>
            <a:r>
              <a:rPr lang="tr-TR" sz="1450" dirty="0" err="1">
                <a:solidFill>
                  <a:srgbClr val="373A3C"/>
                </a:solidFill>
                <a:highlight>
                  <a:srgbClr val="FFFFFF"/>
                </a:highlight>
              </a:rPr>
              <a:t>good</a:t>
            </a:r>
            <a:r>
              <a:rPr lang="tr-TR" sz="1450" dirty="0">
                <a:solidFill>
                  <a:srgbClr val="373A3C"/>
                </a:solidFill>
                <a:highlight>
                  <a:srgbClr val="FFFFFF"/>
                </a:highlight>
              </a:rPr>
              <a:t> idea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arrange</a:t>
            </a:r>
            <a:r>
              <a:rPr lang="tr-TR" sz="1450" dirty="0">
                <a:solidFill>
                  <a:srgbClr val="373A3C"/>
                </a:solidFill>
                <a:highlight>
                  <a:srgbClr val="FFFFFF"/>
                </a:highlight>
              </a:rPr>
              <a:t> </a:t>
            </a:r>
            <a:r>
              <a:rPr lang="tr-TR" sz="1450" dirty="0" err="1">
                <a:solidFill>
                  <a:srgbClr val="373A3C"/>
                </a:solidFill>
                <a:highlight>
                  <a:srgbClr val="FFFFFF"/>
                </a:highlight>
              </a:rPr>
              <a:t>your</a:t>
            </a:r>
            <a:r>
              <a:rPr lang="tr-TR" sz="1450" dirty="0">
                <a:solidFill>
                  <a:srgbClr val="373A3C"/>
                </a:solidFill>
                <a:highlight>
                  <a:srgbClr val="FFFFFF"/>
                </a:highlight>
              </a:rPr>
              <a:t> </a:t>
            </a:r>
            <a:r>
              <a:rPr lang="tr-TR" sz="1450" dirty="0" err="1">
                <a:solidFill>
                  <a:srgbClr val="373A3C"/>
                </a:solidFill>
                <a:highlight>
                  <a:srgbClr val="FFFFFF"/>
                </a:highlight>
              </a:rPr>
              <a:t>LAN’s</a:t>
            </a:r>
            <a:r>
              <a:rPr lang="tr-TR" sz="1450" dirty="0">
                <a:solidFill>
                  <a:srgbClr val="373A3C"/>
                </a:solidFill>
                <a:highlight>
                  <a:srgbClr val="FFFFFF"/>
                </a:highlight>
              </a:rPr>
              <a:t> </a:t>
            </a:r>
            <a:r>
              <a:rPr lang="tr-TR" sz="1450" dirty="0" err="1">
                <a:solidFill>
                  <a:srgbClr val="373A3C"/>
                </a:solidFill>
                <a:highlight>
                  <a:srgbClr val="FFFFFF"/>
                </a:highlight>
              </a:rPr>
              <a:t>workgroups</a:t>
            </a:r>
            <a:r>
              <a:rPr lang="tr-TR" sz="1450" dirty="0">
                <a:solidFill>
                  <a:srgbClr val="373A3C"/>
                </a:solidFill>
                <a:highlight>
                  <a:srgbClr val="FFFFFF"/>
                </a:highlight>
              </a:rPr>
              <a:t> </a:t>
            </a:r>
            <a:r>
              <a:rPr lang="tr-TR" sz="1450" dirty="0" err="1">
                <a:solidFill>
                  <a:srgbClr val="373A3C"/>
                </a:solidFill>
                <a:highlight>
                  <a:srgbClr val="FFFFFF"/>
                </a:highlight>
              </a:rPr>
              <a:t>along</a:t>
            </a:r>
            <a:r>
              <a:rPr lang="tr-TR" sz="1450" dirty="0">
                <a:solidFill>
                  <a:srgbClr val="373A3C"/>
                </a:solidFill>
                <a:highlight>
                  <a:srgbClr val="FFFFFF"/>
                </a:highlight>
              </a:rPr>
              <a:t> </a:t>
            </a:r>
            <a:r>
              <a:rPr lang="tr-TR" sz="1450" dirty="0" err="1">
                <a:solidFill>
                  <a:srgbClr val="373A3C"/>
                </a:solidFill>
                <a:highlight>
                  <a:srgbClr val="FFFFFF"/>
                </a:highlight>
              </a:rPr>
              <a:t>with</a:t>
            </a:r>
            <a:r>
              <a:rPr lang="tr-TR" sz="1450" dirty="0">
                <a:solidFill>
                  <a:srgbClr val="373A3C"/>
                </a:solidFill>
                <a:highlight>
                  <a:srgbClr val="FFFFFF"/>
                </a:highlight>
              </a:rPr>
              <a:t> </a:t>
            </a:r>
            <a:r>
              <a:rPr lang="tr-TR" sz="1450" dirty="0" err="1">
                <a:solidFill>
                  <a:srgbClr val="373A3C"/>
                </a:solidFill>
                <a:highlight>
                  <a:srgbClr val="FFFFFF"/>
                </a:highlight>
              </a:rPr>
              <a:t>department</a:t>
            </a:r>
            <a:r>
              <a:rPr lang="tr-TR" sz="1450" dirty="0">
                <a:solidFill>
                  <a:srgbClr val="373A3C"/>
                </a:solidFill>
                <a:highlight>
                  <a:srgbClr val="FFFFFF"/>
                </a:highlight>
              </a:rPr>
              <a:t> </a:t>
            </a:r>
            <a:r>
              <a:rPr lang="tr-TR" sz="1450" dirty="0" err="1">
                <a:solidFill>
                  <a:srgbClr val="373A3C"/>
                </a:solidFill>
                <a:highlight>
                  <a:srgbClr val="FFFFFF"/>
                </a:highlight>
              </a:rPr>
              <a:t>divisions</a:t>
            </a:r>
            <a:r>
              <a:rPr lang="tr-TR" sz="1450" dirty="0">
                <a:solidFill>
                  <a:srgbClr val="373A3C"/>
                </a:solidFill>
                <a:highlight>
                  <a:srgbClr val="FFFFFF"/>
                </a:highlight>
              </a:rPr>
              <a:t>; </a:t>
            </a:r>
            <a:r>
              <a:rPr lang="tr-TR" sz="1450" dirty="0" err="1">
                <a:solidFill>
                  <a:srgbClr val="373A3C"/>
                </a:solidFill>
                <a:highlight>
                  <a:srgbClr val="FFFFFF"/>
                </a:highlight>
              </a:rPr>
              <a:t>for</a:t>
            </a:r>
            <a:r>
              <a:rPr lang="tr-TR" sz="1450" dirty="0">
                <a:solidFill>
                  <a:srgbClr val="373A3C"/>
                </a:solidFill>
                <a:highlight>
                  <a:srgbClr val="FFFFFF"/>
                </a:highlight>
              </a:rPr>
              <a:t> </a:t>
            </a:r>
            <a:r>
              <a:rPr lang="tr-TR" sz="1450" dirty="0" err="1">
                <a:solidFill>
                  <a:srgbClr val="373A3C"/>
                </a:solidFill>
                <a:highlight>
                  <a:srgbClr val="FFFFFF"/>
                </a:highlight>
              </a:rPr>
              <a:t>instance</a:t>
            </a:r>
            <a:r>
              <a:rPr lang="tr-TR" sz="1450" dirty="0">
                <a:solidFill>
                  <a:srgbClr val="373A3C"/>
                </a:solidFill>
                <a:highlight>
                  <a:srgbClr val="FFFFFF"/>
                </a:highlight>
              </a:rPr>
              <a:t>, </a:t>
            </a:r>
            <a:r>
              <a:rPr lang="tr-TR" sz="1450" dirty="0" err="1">
                <a:solidFill>
                  <a:srgbClr val="373A3C"/>
                </a:solidFill>
                <a:highlight>
                  <a:srgbClr val="FFFFFF"/>
                </a:highlight>
              </a:rPr>
              <a:t>you</a:t>
            </a:r>
            <a:r>
              <a:rPr lang="tr-TR" sz="1450" dirty="0">
                <a:solidFill>
                  <a:srgbClr val="373A3C"/>
                </a:solidFill>
                <a:highlight>
                  <a:srgbClr val="FFFFFF"/>
                </a:highlight>
              </a:rPr>
              <a:t> </a:t>
            </a:r>
            <a:r>
              <a:rPr lang="tr-TR" sz="1450" dirty="0" err="1">
                <a:solidFill>
                  <a:srgbClr val="373A3C"/>
                </a:solidFill>
                <a:highlight>
                  <a:srgbClr val="FFFFFF"/>
                </a:highlight>
              </a:rPr>
              <a:t>would</a:t>
            </a:r>
            <a:r>
              <a:rPr lang="tr-TR" sz="1450" dirty="0">
                <a:solidFill>
                  <a:srgbClr val="373A3C"/>
                </a:solidFill>
                <a:highlight>
                  <a:srgbClr val="FFFFFF"/>
                </a:highlight>
              </a:rPr>
              <a:t> </a:t>
            </a:r>
            <a:r>
              <a:rPr lang="tr-TR" sz="1450" dirty="0" err="1">
                <a:solidFill>
                  <a:srgbClr val="373A3C"/>
                </a:solidFill>
                <a:highlight>
                  <a:srgbClr val="FFFFFF"/>
                </a:highlight>
              </a:rPr>
              <a:t>create</a:t>
            </a:r>
            <a:r>
              <a:rPr lang="tr-TR" sz="1450" dirty="0">
                <a:solidFill>
                  <a:srgbClr val="373A3C"/>
                </a:solidFill>
                <a:highlight>
                  <a:srgbClr val="FFFFFF"/>
                </a:highlight>
              </a:rPr>
              <a:t> a </a:t>
            </a:r>
            <a:r>
              <a:rPr lang="tr-TR" sz="1450" dirty="0" err="1">
                <a:solidFill>
                  <a:srgbClr val="373A3C"/>
                </a:solidFill>
                <a:highlight>
                  <a:srgbClr val="FFFFFF"/>
                </a:highlight>
              </a:rPr>
              <a:t>workgroup</a:t>
            </a:r>
            <a:r>
              <a:rPr lang="tr-TR" sz="1450" dirty="0">
                <a:solidFill>
                  <a:srgbClr val="373A3C"/>
                </a:solidFill>
                <a:highlight>
                  <a:srgbClr val="FFFFFF"/>
                </a:highlight>
              </a:rPr>
              <a:t> </a:t>
            </a:r>
            <a:r>
              <a:rPr lang="tr-TR" sz="1450" dirty="0" err="1">
                <a:solidFill>
                  <a:srgbClr val="373A3C"/>
                </a:solidFill>
                <a:highlight>
                  <a:srgbClr val="FFFFFF"/>
                </a:highlight>
              </a:rPr>
              <a:t>for</a:t>
            </a:r>
            <a:r>
              <a:rPr lang="tr-TR" sz="1450" dirty="0">
                <a:solidFill>
                  <a:srgbClr val="373A3C"/>
                </a:solidFill>
                <a:highlight>
                  <a:srgbClr val="FFFFFF"/>
                </a:highlight>
              </a:rPr>
              <a:t> </a:t>
            </a:r>
            <a:r>
              <a:rPr lang="tr-TR" sz="1450" i="1" dirty="0">
                <a:solidFill>
                  <a:srgbClr val="373A3C"/>
                </a:solidFill>
                <a:highlight>
                  <a:srgbClr val="FFFFFF"/>
                </a:highlight>
              </a:rPr>
              <a:t>Accounting</a:t>
            </a:r>
            <a:r>
              <a:rPr lang="tr-TR" sz="1450" dirty="0">
                <a:solidFill>
                  <a:srgbClr val="373A3C"/>
                </a:solidFill>
                <a:highlight>
                  <a:srgbClr val="FFFFFF"/>
                </a:highlight>
              </a:rPr>
              <a:t>, </a:t>
            </a:r>
            <a:r>
              <a:rPr lang="tr-TR" sz="1450" dirty="0" err="1">
                <a:solidFill>
                  <a:srgbClr val="373A3C"/>
                </a:solidFill>
                <a:highlight>
                  <a:srgbClr val="FFFFFF"/>
                </a:highlight>
              </a:rPr>
              <a:t>another</a:t>
            </a:r>
            <a:r>
              <a:rPr lang="tr-TR" sz="1450" dirty="0">
                <a:solidFill>
                  <a:srgbClr val="373A3C"/>
                </a:solidFill>
                <a:highlight>
                  <a:srgbClr val="FFFFFF"/>
                </a:highlight>
              </a:rPr>
              <a:t> </a:t>
            </a:r>
            <a:r>
              <a:rPr lang="tr-TR" sz="1450" dirty="0" err="1">
                <a:solidFill>
                  <a:srgbClr val="373A3C"/>
                </a:solidFill>
                <a:highlight>
                  <a:srgbClr val="FFFFFF"/>
                </a:highlight>
              </a:rPr>
              <a:t>one</a:t>
            </a:r>
            <a:r>
              <a:rPr lang="tr-TR" sz="1450" dirty="0">
                <a:solidFill>
                  <a:srgbClr val="373A3C"/>
                </a:solidFill>
                <a:highlight>
                  <a:srgbClr val="FFFFFF"/>
                </a:highlight>
              </a:rPr>
              <a:t> </a:t>
            </a:r>
            <a:r>
              <a:rPr lang="tr-TR" sz="1450" dirty="0" err="1">
                <a:solidFill>
                  <a:srgbClr val="373A3C"/>
                </a:solidFill>
                <a:highlight>
                  <a:srgbClr val="FFFFFF"/>
                </a:highlight>
              </a:rPr>
              <a:t>for</a:t>
            </a:r>
            <a:r>
              <a:rPr lang="tr-TR" sz="1450" dirty="0">
                <a:solidFill>
                  <a:srgbClr val="373A3C"/>
                </a:solidFill>
                <a:highlight>
                  <a:srgbClr val="FFFFFF"/>
                </a:highlight>
              </a:rPr>
              <a:t> </a:t>
            </a:r>
            <a:r>
              <a:rPr lang="tr-TR" sz="1450" i="1" dirty="0" err="1">
                <a:solidFill>
                  <a:srgbClr val="373A3C"/>
                </a:solidFill>
                <a:highlight>
                  <a:srgbClr val="FFFFFF"/>
                </a:highlight>
              </a:rPr>
              <a:t>Sales</a:t>
            </a:r>
            <a:r>
              <a:rPr lang="tr-TR" sz="1450" dirty="0">
                <a:solidFill>
                  <a:srgbClr val="373A3C"/>
                </a:solidFill>
                <a:highlight>
                  <a:srgbClr val="FFFFFF"/>
                </a:highlight>
              </a:rPr>
              <a:t>, </a:t>
            </a:r>
            <a:r>
              <a:rPr lang="tr-TR" sz="1450" dirty="0" err="1">
                <a:solidFill>
                  <a:srgbClr val="373A3C"/>
                </a:solidFill>
                <a:highlight>
                  <a:srgbClr val="FFFFFF"/>
                </a:highlight>
              </a:rPr>
              <a:t>and</a:t>
            </a:r>
            <a:r>
              <a:rPr lang="tr-TR" sz="1450" dirty="0">
                <a:solidFill>
                  <a:srgbClr val="373A3C"/>
                </a:solidFill>
                <a:highlight>
                  <a:srgbClr val="FFFFFF"/>
                </a:highlight>
              </a:rPr>
              <a:t> </a:t>
            </a:r>
            <a:r>
              <a:rPr lang="tr-TR" sz="1450" dirty="0" err="1">
                <a:solidFill>
                  <a:srgbClr val="373A3C"/>
                </a:solidFill>
                <a:highlight>
                  <a:srgbClr val="FFFFFF"/>
                </a:highlight>
              </a:rPr>
              <a:t>maybe</a:t>
            </a:r>
            <a:r>
              <a:rPr lang="tr-TR" sz="1450" dirty="0">
                <a:solidFill>
                  <a:srgbClr val="373A3C"/>
                </a:solidFill>
                <a:highlight>
                  <a:srgbClr val="FFFFFF"/>
                </a:highlight>
              </a:rPr>
              <a:t> </a:t>
            </a:r>
            <a:r>
              <a:rPr lang="tr-TR" sz="1450" dirty="0" err="1">
                <a:solidFill>
                  <a:srgbClr val="373A3C"/>
                </a:solidFill>
                <a:highlight>
                  <a:srgbClr val="FFFFFF"/>
                </a:highlight>
              </a:rPr>
              <a:t>another</a:t>
            </a:r>
            <a:r>
              <a:rPr lang="tr-TR" sz="1450" dirty="0">
                <a:solidFill>
                  <a:srgbClr val="373A3C"/>
                </a:solidFill>
                <a:highlight>
                  <a:srgbClr val="FFFFFF"/>
                </a:highlight>
              </a:rPr>
              <a:t> </a:t>
            </a:r>
            <a:r>
              <a:rPr lang="tr-TR" sz="1450" dirty="0" err="1">
                <a:solidFill>
                  <a:srgbClr val="373A3C"/>
                </a:solidFill>
                <a:highlight>
                  <a:srgbClr val="FFFFFF"/>
                </a:highlight>
              </a:rPr>
              <a:t>for</a:t>
            </a:r>
            <a:r>
              <a:rPr lang="tr-TR" sz="1450" dirty="0">
                <a:solidFill>
                  <a:srgbClr val="373A3C"/>
                </a:solidFill>
                <a:highlight>
                  <a:srgbClr val="FFFFFF"/>
                </a:highlight>
              </a:rPr>
              <a:t> </a:t>
            </a:r>
            <a:r>
              <a:rPr lang="tr-TR" sz="1450" i="1" dirty="0">
                <a:solidFill>
                  <a:srgbClr val="373A3C"/>
                </a:solidFill>
                <a:highlight>
                  <a:srgbClr val="FFFFFF"/>
                </a:highlight>
              </a:rPr>
              <a:t>Marketing </a:t>
            </a:r>
            <a:r>
              <a:rPr lang="tr-TR" sz="1450" i="1" dirty="0" err="1">
                <a:solidFill>
                  <a:srgbClr val="373A3C"/>
                </a:solidFill>
                <a:highlight>
                  <a:srgbClr val="FFFFFF"/>
                </a:highlight>
              </a:rPr>
              <a:t>or</a:t>
            </a:r>
            <a:r>
              <a:rPr lang="tr-TR" sz="1450" i="1" dirty="0">
                <a:solidFill>
                  <a:srgbClr val="373A3C"/>
                </a:solidFill>
                <a:highlight>
                  <a:srgbClr val="FFFFFF"/>
                </a:highlight>
              </a:rPr>
              <a:t> </a:t>
            </a:r>
            <a:r>
              <a:rPr lang="tr-TR" sz="1450" i="1" dirty="0" err="1">
                <a:solidFill>
                  <a:srgbClr val="373A3C"/>
                </a:solidFill>
                <a:highlight>
                  <a:srgbClr val="FFFFFF"/>
                </a:highlight>
              </a:rPr>
              <a:t>printing</a:t>
            </a:r>
            <a:r>
              <a:rPr lang="tr-TR" sz="1450" i="1" dirty="0">
                <a:solidFill>
                  <a:srgbClr val="373A3C"/>
                </a:solidFill>
                <a:highlight>
                  <a:srgbClr val="FFFFFF"/>
                </a:highlight>
              </a:rPr>
              <a:t> </a:t>
            </a:r>
            <a:r>
              <a:rPr lang="tr-TR" sz="1450" i="1" dirty="0" err="1">
                <a:solidFill>
                  <a:srgbClr val="373A3C"/>
                </a:solidFill>
                <a:highlight>
                  <a:srgbClr val="FFFFFF"/>
                </a:highlight>
              </a:rPr>
              <a:t>jobs</a:t>
            </a:r>
            <a:r>
              <a:rPr lang="tr-TR" sz="1450" dirty="0">
                <a:solidFill>
                  <a:srgbClr val="373A3C"/>
                </a:solidFill>
                <a:highlight>
                  <a:srgbClr val="FFFFFF"/>
                </a:highlight>
              </a:rPr>
              <a:t>. </a:t>
            </a:r>
            <a:endParaRPr sz="1450" dirty="0">
              <a:solidFill>
                <a:srgbClr val="373A3C"/>
              </a:solidFill>
              <a:highlight>
                <a:srgbClr val="FFFFFF"/>
              </a:highlight>
            </a:endParaRPr>
          </a:p>
          <a:p>
            <a:pPr marL="0" lvl="0" indent="0" algn="l" rtl="0">
              <a:lnSpc>
                <a:spcPct val="115000"/>
              </a:lnSpc>
              <a:spcBef>
                <a:spcPts val="1200"/>
              </a:spcBef>
              <a:spcAft>
                <a:spcPts val="0"/>
              </a:spcAft>
              <a:buSzPts val="1400"/>
              <a:buNone/>
            </a:pP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figure</a:t>
            </a:r>
            <a:r>
              <a:rPr lang="tr-TR" sz="1450" dirty="0">
                <a:solidFill>
                  <a:srgbClr val="373A3C"/>
                </a:solidFill>
                <a:highlight>
                  <a:srgbClr val="FFFFFF"/>
                </a:highlight>
              </a:rPr>
              <a:t> </a:t>
            </a:r>
            <a:r>
              <a:rPr lang="tr-TR" sz="1450" dirty="0" err="1">
                <a:solidFill>
                  <a:srgbClr val="373A3C"/>
                </a:solidFill>
                <a:highlight>
                  <a:srgbClr val="FFFFFF"/>
                </a:highlight>
              </a:rPr>
              <a:t>shows</a:t>
            </a:r>
            <a:r>
              <a:rPr lang="tr-TR" sz="1450" dirty="0">
                <a:solidFill>
                  <a:srgbClr val="373A3C"/>
                </a:solidFill>
                <a:highlight>
                  <a:srgbClr val="FFFFFF"/>
                </a:highlight>
              </a:rPr>
              <a:t> 3 </a:t>
            </a:r>
            <a:r>
              <a:rPr lang="tr-TR" sz="1450" dirty="0" err="1">
                <a:solidFill>
                  <a:srgbClr val="373A3C"/>
                </a:solidFill>
                <a:highlight>
                  <a:srgbClr val="FFFFFF"/>
                </a:highlight>
              </a:rPr>
              <a:t>separate</a:t>
            </a:r>
            <a:r>
              <a:rPr lang="tr-TR" sz="1450" dirty="0">
                <a:solidFill>
                  <a:srgbClr val="373A3C"/>
                </a:solidFill>
                <a:highlight>
                  <a:srgbClr val="FFFFFF"/>
                </a:highlight>
              </a:rPr>
              <a:t> </a:t>
            </a:r>
            <a:r>
              <a:rPr lang="tr-TR" sz="1450" dirty="0" err="1">
                <a:solidFill>
                  <a:srgbClr val="373A3C"/>
                </a:solidFill>
                <a:highlight>
                  <a:srgbClr val="FFFFFF"/>
                </a:highlight>
              </a:rPr>
              <a:t>LANs</a:t>
            </a:r>
            <a:r>
              <a:rPr lang="tr-TR" sz="1450" dirty="0">
                <a:solidFill>
                  <a:srgbClr val="373A3C"/>
                </a:solidFill>
                <a:highlight>
                  <a:srgbClr val="FFFFFF"/>
                </a:highlight>
              </a:rPr>
              <a:t>, </a:t>
            </a:r>
            <a:r>
              <a:rPr lang="tr-TR" sz="1450" dirty="0" err="1">
                <a:solidFill>
                  <a:srgbClr val="373A3C"/>
                </a:solidFill>
                <a:highlight>
                  <a:srgbClr val="FFFFFF"/>
                </a:highlight>
              </a:rPr>
              <a:t>each</a:t>
            </a:r>
            <a:r>
              <a:rPr lang="tr-TR" sz="1450" dirty="0">
                <a:solidFill>
                  <a:srgbClr val="373A3C"/>
                </a:solidFill>
                <a:highlight>
                  <a:srgbClr val="FFFFFF"/>
                </a:highlight>
              </a:rPr>
              <a:t> as </a:t>
            </a:r>
            <a:r>
              <a:rPr lang="tr-TR" sz="1450" dirty="0" err="1">
                <a:solidFill>
                  <a:srgbClr val="373A3C"/>
                </a:solidFill>
                <a:highlight>
                  <a:srgbClr val="FFFFFF"/>
                </a:highlight>
              </a:rPr>
              <a:t>its</a:t>
            </a:r>
            <a:r>
              <a:rPr lang="tr-TR" sz="1450" dirty="0">
                <a:solidFill>
                  <a:srgbClr val="373A3C"/>
                </a:solidFill>
                <a:highlight>
                  <a:srgbClr val="FFFFFF"/>
                </a:highlight>
              </a:rPr>
              <a:t> </a:t>
            </a:r>
            <a:r>
              <a:rPr lang="tr-TR" sz="1450" dirty="0" err="1">
                <a:solidFill>
                  <a:srgbClr val="373A3C"/>
                </a:solidFill>
                <a:highlight>
                  <a:srgbClr val="FFFFFF"/>
                </a:highlight>
              </a:rPr>
              <a:t>own</a:t>
            </a:r>
            <a:r>
              <a:rPr lang="tr-TR" sz="1450" dirty="0">
                <a:solidFill>
                  <a:srgbClr val="373A3C"/>
                </a:solidFill>
                <a:highlight>
                  <a:srgbClr val="FFFFFF"/>
                </a:highlight>
              </a:rPr>
              <a:t> </a:t>
            </a:r>
            <a:r>
              <a:rPr lang="tr-TR" sz="1450" dirty="0" err="1">
                <a:solidFill>
                  <a:srgbClr val="373A3C"/>
                </a:solidFill>
                <a:highlight>
                  <a:srgbClr val="FFFFFF"/>
                </a:highlight>
              </a:rPr>
              <a:t>workgroup</a:t>
            </a:r>
            <a:r>
              <a:rPr lang="tr-TR" sz="1450" dirty="0">
                <a:solidFill>
                  <a:srgbClr val="373A3C"/>
                </a:solidFill>
                <a:highlight>
                  <a:srgbClr val="FFFFFF"/>
                </a:highlight>
              </a:rPr>
              <a:t>.</a:t>
            </a:r>
            <a:endParaRPr sz="1450" dirty="0">
              <a:solidFill>
                <a:srgbClr val="373A3C"/>
              </a:solidFill>
              <a:highlight>
                <a:srgbClr val="FFFFFF"/>
              </a:highlight>
            </a:endParaRPr>
          </a:p>
          <a:p>
            <a:pPr marL="0" lvl="0" indent="0" algn="l" rtl="0">
              <a:lnSpc>
                <a:spcPct val="115000"/>
              </a:lnSpc>
              <a:spcBef>
                <a:spcPts val="1200"/>
              </a:spcBef>
              <a:spcAft>
                <a:spcPts val="0"/>
              </a:spcAft>
              <a:buSzPts val="1400"/>
              <a:buNone/>
            </a:pPr>
            <a:r>
              <a:rPr lang="tr-TR" sz="1450" dirty="0" err="1">
                <a:solidFill>
                  <a:srgbClr val="373A3C"/>
                </a:solidFill>
                <a:highlight>
                  <a:srgbClr val="FFFFFF"/>
                </a:highlight>
              </a:rPr>
              <a:t>There</a:t>
            </a:r>
            <a:r>
              <a:rPr lang="tr-TR" sz="1450" dirty="0">
                <a:solidFill>
                  <a:srgbClr val="373A3C"/>
                </a:solidFill>
                <a:highlight>
                  <a:srgbClr val="FFFFFF"/>
                </a:highlight>
              </a:rPr>
              <a:t> </a:t>
            </a:r>
            <a:r>
              <a:rPr lang="tr-TR" sz="1450" dirty="0" err="1">
                <a:solidFill>
                  <a:srgbClr val="373A3C"/>
                </a:solidFill>
                <a:highlight>
                  <a:srgbClr val="FFFFFF"/>
                </a:highlight>
              </a:rPr>
              <a:t>are</a:t>
            </a:r>
            <a:r>
              <a:rPr lang="tr-TR" sz="1450" dirty="0">
                <a:solidFill>
                  <a:srgbClr val="373A3C"/>
                </a:solidFill>
                <a:highlight>
                  <a:srgbClr val="FFFFFF"/>
                </a:highlight>
              </a:rPr>
              <a:t> 3 </a:t>
            </a:r>
            <a:r>
              <a:rPr lang="tr-TR" sz="1450" dirty="0" err="1">
                <a:solidFill>
                  <a:srgbClr val="373A3C"/>
                </a:solidFill>
                <a:highlight>
                  <a:srgbClr val="FFFFFF"/>
                </a:highlight>
              </a:rPr>
              <a:t>LANs</a:t>
            </a:r>
            <a:r>
              <a:rPr lang="tr-TR" sz="1450" dirty="0">
                <a:solidFill>
                  <a:srgbClr val="373A3C"/>
                </a:solidFill>
                <a:highlight>
                  <a:srgbClr val="FFFFFF"/>
                </a:highlight>
              </a:rPr>
              <a:t> in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picture</a:t>
            </a:r>
            <a:r>
              <a:rPr lang="tr-TR" sz="1450" dirty="0">
                <a:solidFill>
                  <a:srgbClr val="373A3C"/>
                </a:solidFill>
                <a:highlight>
                  <a:srgbClr val="FFFFFF"/>
                </a:highlight>
              </a:rPr>
              <a:t> </a:t>
            </a:r>
            <a:r>
              <a:rPr lang="tr-TR" sz="1450" dirty="0" err="1">
                <a:solidFill>
                  <a:srgbClr val="373A3C"/>
                </a:solidFill>
                <a:highlight>
                  <a:srgbClr val="FFFFFF"/>
                </a:highlight>
              </a:rPr>
              <a:t>because</a:t>
            </a:r>
            <a:r>
              <a:rPr lang="tr-TR" sz="1450" dirty="0">
                <a:solidFill>
                  <a:srgbClr val="373A3C"/>
                </a:solidFill>
                <a:highlight>
                  <a:srgbClr val="FFFFFF"/>
                </a:highlight>
              </a:rPr>
              <a:t> </a:t>
            </a:r>
            <a:r>
              <a:rPr lang="tr-TR" sz="1450" dirty="0" err="1">
                <a:solidFill>
                  <a:srgbClr val="373A3C"/>
                </a:solidFill>
                <a:highlight>
                  <a:srgbClr val="FFFFFF"/>
                </a:highlight>
              </a:rPr>
              <a:t>none</a:t>
            </a:r>
            <a:r>
              <a:rPr lang="tr-TR" sz="1450" dirty="0">
                <a:solidFill>
                  <a:srgbClr val="373A3C"/>
                </a:solidFill>
                <a:highlight>
                  <a:srgbClr val="FFFFFF"/>
                </a:highlight>
              </a:rPr>
              <a:t> of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workgroups</a:t>
            </a:r>
            <a:r>
              <a:rPr lang="tr-TR" sz="1450" dirty="0">
                <a:solidFill>
                  <a:srgbClr val="373A3C"/>
                </a:solidFill>
                <a:highlight>
                  <a:srgbClr val="FFFFFF"/>
                </a:highlight>
              </a:rPr>
              <a:t> is </a:t>
            </a:r>
            <a:r>
              <a:rPr lang="tr-TR" sz="1450" dirty="0" err="1">
                <a:solidFill>
                  <a:srgbClr val="373A3C"/>
                </a:solidFill>
                <a:highlight>
                  <a:srgbClr val="FFFFFF"/>
                </a:highlight>
              </a:rPr>
              <a:t>connected</a:t>
            </a:r>
            <a:r>
              <a:rPr lang="tr-TR" sz="1450" dirty="0">
                <a:solidFill>
                  <a:srgbClr val="373A3C"/>
                </a:solidFill>
                <a:highlight>
                  <a:srgbClr val="FFFFFF"/>
                </a:highlight>
              </a:rPr>
              <a:t>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each</a:t>
            </a:r>
            <a:r>
              <a:rPr lang="tr-TR" sz="1450" dirty="0">
                <a:solidFill>
                  <a:srgbClr val="373A3C"/>
                </a:solidFill>
                <a:highlight>
                  <a:srgbClr val="FFFFFF"/>
                </a:highlight>
              </a:rPr>
              <a:t> </a:t>
            </a:r>
            <a:r>
              <a:rPr lang="tr-TR" sz="1450" dirty="0" err="1">
                <a:solidFill>
                  <a:srgbClr val="373A3C"/>
                </a:solidFill>
                <a:highlight>
                  <a:srgbClr val="FFFFFF"/>
                </a:highlight>
              </a:rPr>
              <a:t>other</a:t>
            </a:r>
            <a:r>
              <a:rPr lang="tr-TR" sz="1450" dirty="0">
                <a:solidFill>
                  <a:srgbClr val="373A3C"/>
                </a:solidFill>
                <a:highlight>
                  <a:srgbClr val="FFFFFF"/>
                </a:highlight>
              </a:rPr>
              <a:t>.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overcome</a:t>
            </a:r>
            <a:r>
              <a:rPr lang="tr-TR" sz="1450" dirty="0">
                <a:solidFill>
                  <a:srgbClr val="373A3C"/>
                </a:solidFill>
                <a:highlight>
                  <a:srgbClr val="FFFFFF"/>
                </a:highlight>
              </a:rPr>
              <a:t> </a:t>
            </a:r>
            <a:r>
              <a:rPr lang="tr-TR" sz="1450" dirty="0" err="1">
                <a:solidFill>
                  <a:srgbClr val="373A3C"/>
                </a:solidFill>
                <a:highlight>
                  <a:srgbClr val="FFFFFF"/>
                </a:highlight>
              </a:rPr>
              <a:t>this</a:t>
            </a:r>
            <a:r>
              <a:rPr lang="tr-TR" sz="1450" dirty="0">
                <a:solidFill>
                  <a:srgbClr val="373A3C"/>
                </a:solidFill>
                <a:highlight>
                  <a:srgbClr val="FFFFFF"/>
                </a:highlight>
              </a:rPr>
              <a:t> problem </a:t>
            </a:r>
            <a:r>
              <a:rPr lang="tr-TR" sz="1450" dirty="0" err="1">
                <a:solidFill>
                  <a:srgbClr val="373A3C"/>
                </a:solidFill>
                <a:highlight>
                  <a:srgbClr val="FFFFFF"/>
                </a:highlight>
              </a:rPr>
              <a:t>we</a:t>
            </a:r>
            <a:r>
              <a:rPr lang="tr-TR" sz="1450" dirty="0">
                <a:solidFill>
                  <a:srgbClr val="373A3C"/>
                </a:solidFill>
                <a:highlight>
                  <a:srgbClr val="FFFFFF"/>
                </a:highlight>
              </a:rPr>
              <a:t> can </a:t>
            </a:r>
            <a:r>
              <a:rPr lang="tr-TR" sz="1450" dirty="0" err="1">
                <a:solidFill>
                  <a:srgbClr val="373A3C"/>
                </a:solidFill>
                <a:highlight>
                  <a:srgbClr val="FFFFFF"/>
                </a:highlight>
              </a:rPr>
              <a:t>simply</a:t>
            </a:r>
            <a:r>
              <a:rPr lang="tr-TR" sz="1450" dirty="0">
                <a:solidFill>
                  <a:srgbClr val="373A3C"/>
                </a:solidFill>
                <a:highlight>
                  <a:srgbClr val="FFFFFF"/>
                </a:highlight>
              </a:rPr>
              <a:t> </a:t>
            </a:r>
            <a:r>
              <a:rPr lang="tr-TR" sz="1450" dirty="0" err="1">
                <a:solidFill>
                  <a:srgbClr val="373A3C"/>
                </a:solidFill>
                <a:highlight>
                  <a:srgbClr val="FFFFFF"/>
                </a:highlight>
              </a:rPr>
              <a:t>use</a:t>
            </a:r>
            <a:r>
              <a:rPr lang="tr-TR" sz="1450" dirty="0">
                <a:solidFill>
                  <a:srgbClr val="373A3C"/>
                </a:solidFill>
                <a:highlight>
                  <a:srgbClr val="FFFFFF"/>
                </a:highlight>
              </a:rPr>
              <a:t> a </a:t>
            </a:r>
            <a:r>
              <a:rPr lang="tr-TR" sz="1450" dirty="0" err="1">
                <a:solidFill>
                  <a:srgbClr val="373A3C"/>
                </a:solidFill>
                <a:highlight>
                  <a:srgbClr val="FFFFFF"/>
                </a:highlight>
              </a:rPr>
              <a:t>router</a:t>
            </a:r>
            <a:r>
              <a:rPr lang="tr-TR" sz="1450" dirty="0">
                <a:solidFill>
                  <a:srgbClr val="373A3C"/>
                </a:solidFill>
                <a:highlight>
                  <a:srgbClr val="FFFFFF"/>
                </a:highlight>
              </a:rPr>
              <a:t>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connect</a:t>
            </a:r>
            <a:r>
              <a:rPr lang="tr-TR" sz="1450" dirty="0">
                <a:solidFill>
                  <a:srgbClr val="373A3C"/>
                </a:solidFill>
                <a:highlight>
                  <a:srgbClr val="FFFFFF"/>
                </a:highlight>
              </a:rPr>
              <a:t> 3 </a:t>
            </a:r>
            <a:r>
              <a:rPr lang="tr-TR" sz="1450" dirty="0" err="1">
                <a:solidFill>
                  <a:srgbClr val="373A3C"/>
                </a:solidFill>
                <a:highlight>
                  <a:srgbClr val="FFFFFF"/>
                </a:highlight>
              </a:rPr>
              <a:t>LANs</a:t>
            </a:r>
            <a:r>
              <a:rPr lang="tr-TR" sz="1450" dirty="0">
                <a:solidFill>
                  <a:srgbClr val="373A3C"/>
                </a:solidFill>
                <a:highlight>
                  <a:srgbClr val="FFFFFF"/>
                </a:highlight>
              </a:rPr>
              <a:t> </a:t>
            </a:r>
            <a:r>
              <a:rPr lang="tr-TR" sz="1450" dirty="0" err="1">
                <a:solidFill>
                  <a:srgbClr val="373A3C"/>
                </a:solidFill>
                <a:highlight>
                  <a:srgbClr val="FFFFFF"/>
                </a:highlight>
              </a:rPr>
              <a:t>into</a:t>
            </a:r>
            <a:r>
              <a:rPr lang="tr-TR" sz="1450" dirty="0">
                <a:solidFill>
                  <a:srgbClr val="373A3C"/>
                </a:solidFill>
                <a:highlight>
                  <a:srgbClr val="FFFFFF"/>
                </a:highlight>
              </a:rPr>
              <a:t> </a:t>
            </a:r>
            <a:r>
              <a:rPr lang="tr-TR" sz="1450" dirty="0" err="1">
                <a:solidFill>
                  <a:srgbClr val="373A3C"/>
                </a:solidFill>
                <a:highlight>
                  <a:srgbClr val="FFFFFF"/>
                </a:highlight>
              </a:rPr>
              <a:t>one</a:t>
            </a:r>
            <a:r>
              <a:rPr lang="tr-TR" sz="1450" dirty="0">
                <a:solidFill>
                  <a:srgbClr val="373A3C"/>
                </a:solidFill>
                <a:highlight>
                  <a:srgbClr val="FFFFFF"/>
                </a:highlight>
              </a:rPr>
              <a:t> LAN </a:t>
            </a:r>
            <a:r>
              <a:rPr lang="tr-TR" sz="1450" dirty="0" err="1">
                <a:solidFill>
                  <a:srgbClr val="373A3C"/>
                </a:solidFill>
                <a:highlight>
                  <a:srgbClr val="FFFFFF"/>
                </a:highlight>
              </a:rPr>
              <a:t>with</a:t>
            </a:r>
            <a:r>
              <a:rPr lang="tr-TR" sz="1450" dirty="0">
                <a:solidFill>
                  <a:srgbClr val="373A3C"/>
                </a:solidFill>
                <a:highlight>
                  <a:srgbClr val="FFFFFF"/>
                </a:highlight>
              </a:rPr>
              <a:t> 3 </a:t>
            </a:r>
            <a:r>
              <a:rPr lang="tr-TR" sz="1450" dirty="0" err="1">
                <a:solidFill>
                  <a:srgbClr val="373A3C"/>
                </a:solidFill>
                <a:highlight>
                  <a:srgbClr val="FFFFFF"/>
                </a:highlight>
              </a:rPr>
              <a:t>workgroups</a:t>
            </a:r>
            <a:r>
              <a:rPr lang="tr-TR" sz="1450" dirty="0">
                <a:solidFill>
                  <a:srgbClr val="373A3C"/>
                </a:solidFill>
                <a:highlight>
                  <a:srgbClr val="FFFFFF"/>
                </a:highlight>
              </a:rPr>
              <a:t>.</a:t>
            </a:r>
            <a:endParaRPr sz="1450" dirty="0">
              <a:solidFill>
                <a:srgbClr val="373A3C"/>
              </a:solidFill>
              <a:highlight>
                <a:srgbClr val="FFFFFF"/>
              </a:highlight>
            </a:endParaRPr>
          </a:p>
          <a:p>
            <a:pPr marL="0" lvl="0" indent="0" algn="l" rtl="0">
              <a:lnSpc>
                <a:spcPct val="115000"/>
              </a:lnSpc>
              <a:spcBef>
                <a:spcPts val="1200"/>
              </a:spcBef>
              <a:spcAft>
                <a:spcPts val="0"/>
              </a:spcAft>
              <a:buSzPts val="1400"/>
              <a:buNone/>
            </a:pPr>
            <a:endParaRPr dirty="0"/>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6" name="Google Shape;49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3" name="Google Shape;503;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00" dirty="0"/>
              <a:t>A </a:t>
            </a:r>
            <a:r>
              <a:rPr lang="tr-TR" sz="1400" b="1" dirty="0" err="1"/>
              <a:t>node</a:t>
            </a:r>
            <a:r>
              <a:rPr lang="tr-TR" sz="1400" b="1" dirty="0"/>
              <a:t> </a:t>
            </a:r>
            <a:r>
              <a:rPr lang="tr-TR" sz="1400" dirty="0"/>
              <a:t>is </a:t>
            </a:r>
            <a:r>
              <a:rPr lang="tr-TR" sz="1400" dirty="0" err="1"/>
              <a:t>any</a:t>
            </a:r>
            <a:r>
              <a:rPr lang="tr-TR" sz="1400" dirty="0"/>
              <a:t> </a:t>
            </a:r>
            <a:r>
              <a:rPr lang="tr-TR" sz="1400" dirty="0" err="1"/>
              <a:t>device</a:t>
            </a:r>
            <a:r>
              <a:rPr lang="tr-TR" sz="1400" dirty="0"/>
              <a:t> </a:t>
            </a:r>
            <a:r>
              <a:rPr lang="tr-TR" sz="1400" dirty="0" err="1"/>
              <a:t>that</a:t>
            </a:r>
            <a:r>
              <a:rPr lang="tr-TR" sz="1400" dirty="0"/>
              <a:t> can </a:t>
            </a:r>
            <a:r>
              <a:rPr lang="tr-TR" sz="1400" dirty="0" err="1"/>
              <a:t>communicate</a:t>
            </a:r>
            <a:r>
              <a:rPr lang="tr-TR" sz="1400" dirty="0"/>
              <a:t> on </a:t>
            </a:r>
            <a:r>
              <a:rPr lang="tr-TR" sz="1400" dirty="0" err="1"/>
              <a:t>the</a:t>
            </a:r>
            <a:r>
              <a:rPr lang="tr-TR" sz="1400" dirty="0"/>
              <a:t> network </a:t>
            </a:r>
            <a:r>
              <a:rPr lang="tr-TR" sz="1400" dirty="0" err="1"/>
              <a:t>via</a:t>
            </a:r>
            <a:r>
              <a:rPr lang="tr-TR" sz="1400" dirty="0"/>
              <a:t> </a:t>
            </a:r>
            <a:r>
              <a:rPr lang="tr-TR" sz="1400" dirty="0" err="1"/>
              <a:t>one</a:t>
            </a:r>
            <a:r>
              <a:rPr lang="tr-TR" sz="1400" dirty="0"/>
              <a:t> </a:t>
            </a:r>
            <a:r>
              <a:rPr lang="tr-TR" sz="1400" dirty="0" err="1"/>
              <a:t>or</a:t>
            </a:r>
            <a:r>
              <a:rPr lang="tr-TR" sz="1400" dirty="0"/>
              <a:t> </a:t>
            </a:r>
            <a:r>
              <a:rPr lang="tr-TR" sz="1400" dirty="0" err="1"/>
              <a:t>more</a:t>
            </a:r>
            <a:r>
              <a:rPr lang="tr-TR" sz="1400" dirty="0"/>
              <a:t> network </a:t>
            </a:r>
            <a:r>
              <a:rPr lang="tr-TR" sz="1400" dirty="0" err="1"/>
              <a:t>interfaces</a:t>
            </a:r>
            <a:r>
              <a:rPr lang="tr-TR" sz="1400" dirty="0"/>
              <a:t>. </a:t>
            </a:r>
            <a:r>
              <a:rPr lang="tr-TR" sz="1400" dirty="0" err="1"/>
              <a:t>The</a:t>
            </a:r>
            <a:r>
              <a:rPr lang="tr-TR" sz="1400" dirty="0"/>
              <a:t> </a:t>
            </a:r>
            <a:r>
              <a:rPr lang="tr-TR" sz="1400" dirty="0" err="1"/>
              <a:t>term</a:t>
            </a:r>
            <a:r>
              <a:rPr lang="tr-TR" sz="1400" dirty="0"/>
              <a:t> </a:t>
            </a:r>
            <a:r>
              <a:rPr lang="tr-TR" sz="1400" dirty="0" err="1"/>
              <a:t>node</a:t>
            </a:r>
            <a:r>
              <a:rPr lang="tr-TR" sz="1400" dirty="0"/>
              <a:t> can be </a:t>
            </a:r>
            <a:r>
              <a:rPr lang="tr-TR" sz="1400" dirty="0" err="1"/>
              <a:t>used</a:t>
            </a:r>
            <a:r>
              <a:rPr lang="tr-TR" sz="1400" dirty="0"/>
              <a:t> </a:t>
            </a:r>
            <a:r>
              <a:rPr lang="tr-TR" sz="1400" dirty="0" err="1"/>
              <a:t>to</a:t>
            </a:r>
            <a:r>
              <a:rPr lang="tr-TR" sz="1400" dirty="0"/>
              <a:t> </a:t>
            </a:r>
            <a:r>
              <a:rPr lang="tr-TR" sz="1400" dirty="0" err="1"/>
              <a:t>describe</a:t>
            </a:r>
            <a:r>
              <a:rPr lang="tr-TR" sz="1400" dirty="0"/>
              <a:t> </a:t>
            </a:r>
            <a:r>
              <a:rPr lang="tr-TR" sz="1400" dirty="0" err="1"/>
              <a:t>endpoint</a:t>
            </a:r>
            <a:r>
              <a:rPr lang="tr-TR" sz="1400" dirty="0"/>
              <a:t> </a:t>
            </a:r>
            <a:r>
              <a:rPr lang="tr-TR" sz="1400" dirty="0" err="1"/>
              <a:t>devices</a:t>
            </a:r>
            <a:r>
              <a:rPr lang="tr-TR" sz="1400" dirty="0"/>
              <a:t>, </a:t>
            </a:r>
            <a:r>
              <a:rPr lang="tr-TR" sz="1400" dirty="0" err="1"/>
              <a:t>such</a:t>
            </a:r>
            <a:r>
              <a:rPr lang="tr-TR" sz="1400" dirty="0"/>
              <a:t> as </a:t>
            </a:r>
            <a:r>
              <a:rPr lang="tr-TR" sz="1400" dirty="0" err="1"/>
              <a:t>computers</a:t>
            </a:r>
            <a:r>
              <a:rPr lang="tr-TR" sz="1400" dirty="0"/>
              <a:t>, </a:t>
            </a:r>
            <a:r>
              <a:rPr lang="tr-TR" sz="1400" dirty="0" err="1"/>
              <a:t>laptops</a:t>
            </a:r>
            <a:r>
              <a:rPr lang="tr-TR" sz="1400" dirty="0"/>
              <a:t>, </a:t>
            </a:r>
            <a:r>
              <a:rPr lang="tr-TR" sz="1400" dirty="0" err="1"/>
              <a:t>servers</a:t>
            </a:r>
            <a:r>
              <a:rPr lang="tr-TR" sz="1400" dirty="0"/>
              <a:t>, IP </a:t>
            </a:r>
            <a:r>
              <a:rPr lang="tr-TR" sz="1400" dirty="0" err="1"/>
              <a:t>phones</a:t>
            </a:r>
            <a:r>
              <a:rPr lang="tr-TR" sz="1400" dirty="0"/>
              <a:t>, </a:t>
            </a:r>
            <a:r>
              <a:rPr lang="tr-TR" sz="1400" dirty="0" err="1"/>
              <a:t>smartphones</a:t>
            </a:r>
            <a:r>
              <a:rPr lang="tr-TR" sz="1400" dirty="0"/>
              <a:t>, </a:t>
            </a:r>
            <a:r>
              <a:rPr lang="tr-TR" sz="1400" dirty="0" err="1"/>
              <a:t>or</a:t>
            </a:r>
            <a:r>
              <a:rPr lang="tr-TR" sz="1400" dirty="0"/>
              <a:t> </a:t>
            </a:r>
            <a:r>
              <a:rPr lang="tr-TR" sz="1400" dirty="0" err="1"/>
              <a:t>printers</a:t>
            </a:r>
            <a:r>
              <a:rPr lang="tr-TR" sz="1400" dirty="0"/>
              <a:t>, </a:t>
            </a:r>
            <a:r>
              <a:rPr lang="tr-TR" sz="1400" dirty="0" err="1"/>
              <a:t>and</a:t>
            </a:r>
            <a:r>
              <a:rPr lang="tr-TR" sz="1400" dirty="0"/>
              <a:t> </a:t>
            </a:r>
            <a:r>
              <a:rPr lang="tr-TR" sz="1400" dirty="0" err="1"/>
              <a:t>connecting</a:t>
            </a:r>
            <a:r>
              <a:rPr lang="tr-TR" sz="1400" dirty="0"/>
              <a:t> </a:t>
            </a:r>
            <a:r>
              <a:rPr lang="tr-TR" sz="1400" dirty="0" err="1"/>
              <a:t>or</a:t>
            </a:r>
            <a:r>
              <a:rPr lang="tr-TR" sz="1400" dirty="0"/>
              <a:t> </a:t>
            </a:r>
            <a:r>
              <a:rPr lang="tr-TR" sz="1400" dirty="0" err="1"/>
              <a:t>forwarding</a:t>
            </a:r>
            <a:r>
              <a:rPr lang="tr-TR" sz="1400" dirty="0"/>
              <a:t> </a:t>
            </a:r>
            <a:r>
              <a:rPr lang="tr-TR" sz="1400" dirty="0" err="1"/>
              <a:t>devices</a:t>
            </a:r>
            <a:r>
              <a:rPr lang="tr-TR" sz="1400" dirty="0"/>
              <a:t>, </a:t>
            </a:r>
            <a:r>
              <a:rPr lang="tr-TR" sz="1400" dirty="0" err="1"/>
              <a:t>such</a:t>
            </a:r>
            <a:r>
              <a:rPr lang="tr-TR" sz="1400" dirty="0"/>
              <a:t> as </a:t>
            </a:r>
            <a:r>
              <a:rPr lang="tr-TR" sz="1400" dirty="0" err="1"/>
              <a:t>switches</a:t>
            </a:r>
            <a:r>
              <a:rPr lang="tr-TR" sz="1400" dirty="0"/>
              <a:t> </a:t>
            </a:r>
            <a:r>
              <a:rPr lang="tr-TR" sz="1400" dirty="0" err="1"/>
              <a:t>and</a:t>
            </a:r>
            <a:r>
              <a:rPr lang="tr-TR" sz="1400" dirty="0"/>
              <a:t> </a:t>
            </a:r>
            <a:r>
              <a:rPr lang="tr-TR" sz="1400" dirty="0" err="1"/>
              <a:t>routers</a:t>
            </a:r>
            <a:r>
              <a:rPr lang="tr-TR" dirty="0"/>
              <a:t>.</a:t>
            </a:r>
            <a:endParaRPr dirty="0"/>
          </a:p>
          <a:p>
            <a:pPr marL="457200" lvl="0" indent="0" algn="l" rtl="0">
              <a:lnSpc>
                <a:spcPct val="100000"/>
              </a:lnSpc>
              <a:spcBef>
                <a:spcPts val="0"/>
              </a:spcBef>
              <a:spcAft>
                <a:spcPts val="0"/>
              </a:spcAft>
              <a:buSzPts val="1400"/>
              <a:buNone/>
            </a:pPr>
            <a:endParaRPr dirty="0"/>
          </a:p>
          <a:p>
            <a:pPr marL="457200" lvl="0" indent="-317500" algn="l" rtl="0">
              <a:lnSpc>
                <a:spcPct val="100000"/>
              </a:lnSpc>
              <a:spcBef>
                <a:spcPts val="0"/>
              </a:spcBef>
              <a:spcAft>
                <a:spcPts val="0"/>
              </a:spcAft>
              <a:buSzPts val="1400"/>
              <a:buChar char="●"/>
            </a:pPr>
            <a:r>
              <a:rPr lang="tr-TR" sz="1450" dirty="0">
                <a:highlight>
                  <a:schemeClr val="lt1"/>
                </a:highlight>
              </a:rPr>
              <a:t>A </a:t>
            </a:r>
            <a:r>
              <a:rPr lang="tr-TR" sz="1450" b="1" dirty="0" err="1">
                <a:highlight>
                  <a:schemeClr val="lt1"/>
                </a:highlight>
              </a:rPr>
              <a:t>node</a:t>
            </a:r>
            <a:r>
              <a:rPr lang="tr-TR" sz="1450" b="1" dirty="0">
                <a:highlight>
                  <a:schemeClr val="lt1"/>
                </a:highlight>
              </a:rPr>
              <a:t> </a:t>
            </a:r>
            <a:r>
              <a:rPr lang="tr-TR" sz="1450" dirty="0">
                <a:highlight>
                  <a:schemeClr val="lt1"/>
                </a:highlight>
              </a:rPr>
              <a:t>on a </a:t>
            </a:r>
            <a:r>
              <a:rPr lang="tr-TR" sz="1450" dirty="0" err="1">
                <a:highlight>
                  <a:schemeClr val="lt1"/>
                </a:highlight>
              </a:rPr>
              <a:t>wireless</a:t>
            </a:r>
            <a:r>
              <a:rPr lang="tr-TR" sz="1450" dirty="0">
                <a:highlight>
                  <a:schemeClr val="lt1"/>
                </a:highlight>
              </a:rPr>
              <a:t> network is </a:t>
            </a:r>
            <a:r>
              <a:rPr lang="tr-TR" sz="1450" dirty="0" err="1">
                <a:highlight>
                  <a:schemeClr val="lt1"/>
                </a:highlight>
              </a:rPr>
              <a:t>often</a:t>
            </a:r>
            <a:r>
              <a:rPr lang="tr-TR" sz="1450" dirty="0">
                <a:highlight>
                  <a:schemeClr val="lt1"/>
                </a:highlight>
              </a:rPr>
              <a:t> </a:t>
            </a:r>
            <a:r>
              <a:rPr lang="tr-TR" sz="1450" dirty="0" err="1">
                <a:highlight>
                  <a:schemeClr val="lt1"/>
                </a:highlight>
              </a:rPr>
              <a:t>called</a:t>
            </a:r>
            <a:r>
              <a:rPr lang="tr-TR" sz="1450" dirty="0">
                <a:highlight>
                  <a:schemeClr val="lt1"/>
                </a:highlight>
              </a:rPr>
              <a:t> a </a:t>
            </a:r>
            <a:r>
              <a:rPr lang="tr-TR" sz="1450" b="1" dirty="0" err="1">
                <a:highlight>
                  <a:schemeClr val="lt1"/>
                </a:highlight>
              </a:rPr>
              <a:t>station</a:t>
            </a:r>
            <a:r>
              <a:rPr lang="tr-TR" sz="1450" dirty="0">
                <a:highlight>
                  <a:schemeClr val="lt1"/>
                </a:highlight>
              </a:rPr>
              <a:t>.</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4" name="Google Shape;514;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0675" algn="l" rtl="0">
              <a:lnSpc>
                <a:spcPct val="100000"/>
              </a:lnSpc>
              <a:spcBef>
                <a:spcPts val="0"/>
              </a:spcBef>
              <a:spcAft>
                <a:spcPts val="0"/>
              </a:spcAft>
              <a:buSzPts val="1450"/>
              <a:buChar char="●"/>
            </a:pPr>
            <a:r>
              <a:rPr lang="tr-TR" sz="1450" dirty="0">
                <a:highlight>
                  <a:srgbClr val="FFFFFF"/>
                </a:highlight>
              </a:rPr>
              <a:t>A </a:t>
            </a:r>
            <a:r>
              <a:rPr lang="tr-TR" sz="1450" b="1" dirty="0">
                <a:highlight>
                  <a:srgbClr val="FFFFFF"/>
                </a:highlight>
              </a:rPr>
              <a:t>host </a:t>
            </a:r>
            <a:r>
              <a:rPr lang="tr-TR" sz="1450" dirty="0">
                <a:highlight>
                  <a:srgbClr val="FFFFFF"/>
                </a:highlight>
              </a:rPr>
              <a:t>(</a:t>
            </a:r>
            <a:r>
              <a:rPr lang="tr-TR" sz="1450" dirty="0" err="1">
                <a:highlight>
                  <a:srgbClr val="FFFFFF"/>
                </a:highlight>
              </a:rPr>
              <a:t>also</a:t>
            </a:r>
            <a:r>
              <a:rPr lang="tr-TR" sz="1450" dirty="0">
                <a:highlight>
                  <a:srgbClr val="FFFFFF"/>
                </a:highlight>
              </a:rPr>
              <a:t> </a:t>
            </a:r>
            <a:r>
              <a:rPr lang="tr-TR" sz="1450" dirty="0" err="1">
                <a:highlight>
                  <a:srgbClr val="FFFFFF"/>
                </a:highlight>
              </a:rPr>
              <a:t>known</a:t>
            </a:r>
            <a:r>
              <a:rPr lang="tr-TR" sz="1450" dirty="0">
                <a:highlight>
                  <a:srgbClr val="FFFFFF"/>
                </a:highlight>
              </a:rPr>
              <a:t> as "network host") is a </a:t>
            </a:r>
            <a:r>
              <a:rPr lang="tr-TR" sz="1450" dirty="0" err="1">
                <a:highlight>
                  <a:srgbClr val="FFFFFF"/>
                </a:highlight>
              </a:rPr>
              <a:t>computer</a:t>
            </a:r>
            <a:r>
              <a:rPr lang="tr-TR" sz="1450" dirty="0">
                <a:highlight>
                  <a:srgbClr val="FFFFFF"/>
                </a:highlight>
              </a:rPr>
              <a:t> </a:t>
            </a:r>
            <a:r>
              <a:rPr lang="tr-TR" sz="1450" dirty="0" err="1">
                <a:highlight>
                  <a:srgbClr val="FFFFFF"/>
                </a:highlight>
              </a:rPr>
              <a:t>or</a:t>
            </a:r>
            <a:r>
              <a:rPr lang="tr-TR" sz="1450" dirty="0">
                <a:highlight>
                  <a:srgbClr val="FFFFFF"/>
                </a:highlight>
              </a:rPr>
              <a:t> </a:t>
            </a:r>
            <a:r>
              <a:rPr lang="tr-TR" sz="1450" dirty="0" err="1">
                <a:highlight>
                  <a:srgbClr val="FFFFFF"/>
                </a:highlight>
              </a:rPr>
              <a:t>other</a:t>
            </a:r>
            <a:r>
              <a:rPr lang="tr-TR" sz="1450" dirty="0">
                <a:highlight>
                  <a:srgbClr val="FFFFFF"/>
                </a:highlight>
              </a:rPr>
              <a:t> </a:t>
            </a:r>
            <a:r>
              <a:rPr lang="tr-TR" sz="1450" dirty="0" err="1">
                <a:highlight>
                  <a:srgbClr val="FFFFFF"/>
                </a:highlight>
              </a:rPr>
              <a:t>device</a:t>
            </a:r>
            <a:r>
              <a:rPr lang="tr-TR" sz="1450" dirty="0">
                <a:highlight>
                  <a:srgbClr val="FFFFFF"/>
                </a:highlight>
              </a:rPr>
              <a:t> </a:t>
            </a:r>
            <a:r>
              <a:rPr lang="tr-TR" sz="1450" dirty="0" err="1">
                <a:highlight>
                  <a:srgbClr val="FFFFFF"/>
                </a:highlight>
              </a:rPr>
              <a:t>that</a:t>
            </a:r>
            <a:r>
              <a:rPr lang="tr-TR" sz="1450" dirty="0">
                <a:highlight>
                  <a:srgbClr val="FFFFFF"/>
                </a:highlight>
              </a:rPr>
              <a:t> </a:t>
            </a:r>
            <a:r>
              <a:rPr lang="tr-TR" sz="1450" dirty="0" err="1">
                <a:highlight>
                  <a:srgbClr val="FFFFFF"/>
                </a:highlight>
              </a:rPr>
              <a:t>communicates</a:t>
            </a:r>
            <a:r>
              <a:rPr lang="tr-TR" sz="1450" dirty="0">
                <a:highlight>
                  <a:srgbClr val="FFFFFF"/>
                </a:highlight>
              </a:rPr>
              <a:t> </a:t>
            </a:r>
            <a:r>
              <a:rPr lang="tr-TR" sz="1450" dirty="0" err="1">
                <a:highlight>
                  <a:srgbClr val="FFFFFF"/>
                </a:highlight>
              </a:rPr>
              <a:t>with</a:t>
            </a:r>
            <a:r>
              <a:rPr lang="tr-TR" sz="1450" dirty="0">
                <a:highlight>
                  <a:srgbClr val="FFFFFF"/>
                </a:highlight>
              </a:rPr>
              <a:t> </a:t>
            </a:r>
            <a:r>
              <a:rPr lang="tr-TR" sz="1450" dirty="0" err="1">
                <a:highlight>
                  <a:srgbClr val="FFFFFF"/>
                </a:highlight>
              </a:rPr>
              <a:t>other</a:t>
            </a:r>
            <a:r>
              <a:rPr lang="tr-TR" sz="1450" dirty="0">
                <a:highlight>
                  <a:srgbClr val="FFFFFF"/>
                </a:highlight>
              </a:rPr>
              <a:t> </a:t>
            </a:r>
            <a:r>
              <a:rPr lang="tr-TR" sz="1450" dirty="0" err="1">
                <a:highlight>
                  <a:srgbClr val="FFFFFF"/>
                </a:highlight>
              </a:rPr>
              <a:t>hosts</a:t>
            </a:r>
            <a:r>
              <a:rPr lang="tr-TR" sz="1450" dirty="0">
                <a:highlight>
                  <a:srgbClr val="FFFFFF"/>
                </a:highlight>
              </a:rPr>
              <a:t> on a network. </a:t>
            </a:r>
            <a:r>
              <a:rPr lang="tr-TR" sz="1450" b="1" dirty="0" err="1">
                <a:highlight>
                  <a:srgbClr val="FFFFFF"/>
                </a:highlight>
              </a:rPr>
              <a:t>Hosts</a:t>
            </a:r>
            <a:r>
              <a:rPr lang="tr-TR" sz="1450" b="1" dirty="0">
                <a:highlight>
                  <a:srgbClr val="FFFFFF"/>
                </a:highlight>
              </a:rPr>
              <a:t> </a:t>
            </a:r>
            <a:r>
              <a:rPr lang="tr-TR" sz="1450" dirty="0" err="1">
                <a:highlight>
                  <a:srgbClr val="FFFFFF"/>
                </a:highlight>
              </a:rPr>
              <a:t>typically</a:t>
            </a:r>
            <a:r>
              <a:rPr lang="tr-TR" sz="1450" dirty="0">
                <a:highlight>
                  <a:srgbClr val="FFFFFF"/>
                </a:highlight>
              </a:rPr>
              <a:t> do not </a:t>
            </a:r>
            <a:r>
              <a:rPr lang="tr-TR" sz="1450" dirty="0" err="1">
                <a:highlight>
                  <a:srgbClr val="FFFFFF"/>
                </a:highlight>
              </a:rPr>
              <a:t>include</a:t>
            </a:r>
            <a:r>
              <a:rPr lang="tr-TR" sz="1450" dirty="0">
                <a:highlight>
                  <a:srgbClr val="FFFFFF"/>
                </a:highlight>
              </a:rPr>
              <a:t> </a:t>
            </a:r>
            <a:r>
              <a:rPr lang="tr-TR" sz="1450" dirty="0" err="1">
                <a:highlight>
                  <a:srgbClr val="FFFFFF"/>
                </a:highlight>
              </a:rPr>
              <a:t>intermediary</a:t>
            </a:r>
            <a:r>
              <a:rPr lang="tr-TR" sz="1450" dirty="0">
                <a:highlight>
                  <a:srgbClr val="FFFFFF"/>
                </a:highlight>
              </a:rPr>
              <a:t> network </a:t>
            </a:r>
            <a:r>
              <a:rPr lang="tr-TR" sz="1450" dirty="0" err="1">
                <a:highlight>
                  <a:srgbClr val="FFFFFF"/>
                </a:highlight>
              </a:rPr>
              <a:t>devices</a:t>
            </a:r>
            <a:r>
              <a:rPr lang="tr-TR" sz="1450" dirty="0">
                <a:highlight>
                  <a:srgbClr val="FFFFFF"/>
                </a:highlight>
              </a:rPr>
              <a:t> </a:t>
            </a:r>
            <a:r>
              <a:rPr lang="tr-TR" sz="1450" dirty="0" err="1">
                <a:highlight>
                  <a:srgbClr val="FFFFFF"/>
                </a:highlight>
              </a:rPr>
              <a:t>like</a:t>
            </a:r>
            <a:r>
              <a:rPr lang="tr-TR" sz="1450" dirty="0">
                <a:highlight>
                  <a:srgbClr val="FFFFFF"/>
                </a:highlight>
              </a:rPr>
              <a:t> </a:t>
            </a:r>
            <a:r>
              <a:rPr lang="tr-TR" sz="1450" i="1" dirty="0" err="1">
                <a:highlight>
                  <a:srgbClr val="FFFFFF"/>
                </a:highlight>
              </a:rPr>
              <a:t>switches</a:t>
            </a:r>
            <a:r>
              <a:rPr lang="tr-TR" sz="1450" i="1" dirty="0">
                <a:highlight>
                  <a:srgbClr val="FFFFFF"/>
                </a:highlight>
              </a:rPr>
              <a:t> </a:t>
            </a:r>
            <a:r>
              <a:rPr lang="tr-TR" sz="1450" i="1" dirty="0" err="1">
                <a:highlight>
                  <a:srgbClr val="FFFFFF"/>
                </a:highlight>
              </a:rPr>
              <a:t>and</a:t>
            </a:r>
            <a:r>
              <a:rPr lang="tr-TR" sz="1450" i="1" dirty="0">
                <a:highlight>
                  <a:srgbClr val="FFFFFF"/>
                </a:highlight>
              </a:rPr>
              <a:t> </a:t>
            </a:r>
            <a:r>
              <a:rPr lang="tr-TR" sz="1450" i="1" dirty="0" err="1">
                <a:highlight>
                  <a:srgbClr val="FFFFFF"/>
                </a:highlight>
              </a:rPr>
              <a:t>routers</a:t>
            </a:r>
            <a:r>
              <a:rPr lang="tr-TR" sz="1450" i="1" dirty="0">
                <a:highlight>
                  <a:srgbClr val="FFFFFF"/>
                </a:highlight>
              </a:rPr>
              <a:t>,</a:t>
            </a:r>
            <a:r>
              <a:rPr lang="tr-TR" sz="1450" dirty="0">
                <a:highlight>
                  <a:srgbClr val="FFFFFF"/>
                </a:highlight>
              </a:rPr>
              <a:t> </a:t>
            </a:r>
            <a:r>
              <a:rPr lang="tr-TR" sz="1450" dirty="0" err="1">
                <a:highlight>
                  <a:srgbClr val="FFFFFF"/>
                </a:highlight>
              </a:rPr>
              <a:t>which</a:t>
            </a:r>
            <a:r>
              <a:rPr lang="tr-TR" sz="1450" dirty="0">
                <a:highlight>
                  <a:srgbClr val="FFFFFF"/>
                </a:highlight>
              </a:rPr>
              <a:t> </a:t>
            </a:r>
            <a:r>
              <a:rPr lang="tr-TR" sz="1450" dirty="0" err="1">
                <a:highlight>
                  <a:srgbClr val="FFFFFF"/>
                </a:highlight>
              </a:rPr>
              <a:t>are</a:t>
            </a:r>
            <a:r>
              <a:rPr lang="tr-TR" sz="1450" dirty="0">
                <a:highlight>
                  <a:srgbClr val="FFFFFF"/>
                </a:highlight>
              </a:rPr>
              <a:t> </a:t>
            </a:r>
            <a:r>
              <a:rPr lang="tr-TR" sz="1450" dirty="0" err="1">
                <a:highlight>
                  <a:srgbClr val="FFFFFF"/>
                </a:highlight>
              </a:rPr>
              <a:t>instead</a:t>
            </a:r>
            <a:r>
              <a:rPr lang="tr-TR" sz="1450" dirty="0">
                <a:highlight>
                  <a:srgbClr val="FFFFFF"/>
                </a:highlight>
              </a:rPr>
              <a:t> </a:t>
            </a:r>
            <a:r>
              <a:rPr lang="tr-TR" sz="1450" dirty="0" err="1">
                <a:highlight>
                  <a:srgbClr val="FFFFFF"/>
                </a:highlight>
              </a:rPr>
              <a:t>often</a:t>
            </a:r>
            <a:r>
              <a:rPr lang="tr-TR" sz="1450" dirty="0">
                <a:highlight>
                  <a:srgbClr val="FFFFFF"/>
                </a:highlight>
              </a:rPr>
              <a:t> </a:t>
            </a:r>
            <a:r>
              <a:rPr lang="tr-TR" sz="1450" dirty="0" err="1">
                <a:highlight>
                  <a:srgbClr val="FFFFFF"/>
                </a:highlight>
              </a:rPr>
              <a:t>categorized</a:t>
            </a:r>
            <a:r>
              <a:rPr lang="tr-TR" sz="1450" dirty="0">
                <a:highlight>
                  <a:srgbClr val="FFFFFF"/>
                </a:highlight>
              </a:rPr>
              <a:t> as </a:t>
            </a:r>
            <a:r>
              <a:rPr lang="tr-TR" sz="1450" b="1" dirty="0" err="1">
                <a:highlight>
                  <a:srgbClr val="FFFFFF"/>
                </a:highlight>
              </a:rPr>
              <a:t>nodes</a:t>
            </a:r>
            <a:r>
              <a:rPr lang="tr-TR" sz="1450" b="1" dirty="0">
                <a:highlight>
                  <a:srgbClr val="FFFFFF"/>
                </a:highlight>
              </a:rPr>
              <a:t>. </a:t>
            </a:r>
            <a:r>
              <a:rPr lang="tr-TR" sz="1450" b="1" dirty="0" err="1">
                <a:highlight>
                  <a:srgbClr val="FFFFFF"/>
                </a:highlight>
              </a:rPr>
              <a:t>Hosts</a:t>
            </a:r>
            <a:r>
              <a:rPr lang="tr-TR" sz="1450" dirty="0">
                <a:highlight>
                  <a:srgbClr val="FFFFFF"/>
                </a:highlight>
              </a:rPr>
              <a:t> </a:t>
            </a:r>
            <a:r>
              <a:rPr lang="tr-TR" sz="1450" dirty="0" err="1">
                <a:highlight>
                  <a:srgbClr val="FFFFFF"/>
                </a:highlight>
              </a:rPr>
              <a:t>require</a:t>
            </a:r>
            <a:r>
              <a:rPr lang="tr-TR" sz="1450" dirty="0">
                <a:highlight>
                  <a:srgbClr val="FFFFFF"/>
                </a:highlight>
              </a:rPr>
              <a:t> </a:t>
            </a:r>
            <a:r>
              <a:rPr lang="tr-TR" sz="1450" dirty="0" err="1">
                <a:highlight>
                  <a:srgbClr val="FFFFFF"/>
                </a:highlight>
              </a:rPr>
              <a:t>unique</a:t>
            </a:r>
            <a:r>
              <a:rPr lang="tr-TR" sz="1450" dirty="0">
                <a:highlight>
                  <a:srgbClr val="FFFFFF"/>
                </a:highlight>
              </a:rPr>
              <a:t> IP </a:t>
            </a:r>
            <a:r>
              <a:rPr lang="tr-TR" sz="1450" dirty="0" err="1">
                <a:highlight>
                  <a:srgbClr val="FFFFFF"/>
                </a:highlight>
              </a:rPr>
              <a:t>addresses</a:t>
            </a:r>
            <a:r>
              <a:rPr lang="tr-TR" sz="1450" dirty="0">
                <a:highlight>
                  <a:srgbClr val="FFFFFF"/>
                </a:highlight>
              </a:rPr>
              <a:t>.</a:t>
            </a:r>
            <a:endParaRPr sz="1450" dirty="0">
              <a:highlight>
                <a:srgbClr val="FFFFFF"/>
              </a:highlight>
            </a:endParaRPr>
          </a:p>
          <a:p>
            <a:pPr marL="457200" lvl="0" indent="0" algn="l" rtl="0">
              <a:lnSpc>
                <a:spcPct val="100000"/>
              </a:lnSpc>
              <a:spcBef>
                <a:spcPts val="0"/>
              </a:spcBef>
              <a:spcAft>
                <a:spcPts val="0"/>
              </a:spcAft>
              <a:buSzPts val="1400"/>
              <a:buNone/>
            </a:pPr>
            <a:endParaRPr sz="1450" dirty="0">
              <a:highlight>
                <a:srgbClr val="FFFFFF"/>
              </a:highlight>
            </a:endParaRPr>
          </a:p>
          <a:p>
            <a:pPr marL="457200" lvl="0" indent="-320675" algn="l" rtl="0">
              <a:lnSpc>
                <a:spcPct val="100000"/>
              </a:lnSpc>
              <a:spcBef>
                <a:spcPts val="0"/>
              </a:spcBef>
              <a:spcAft>
                <a:spcPts val="0"/>
              </a:spcAft>
              <a:buSzPts val="1450"/>
              <a:buChar char="●"/>
            </a:pPr>
            <a:r>
              <a:rPr lang="tr-TR" sz="1450" dirty="0">
                <a:highlight>
                  <a:srgbClr val="FFFFFF"/>
                </a:highlight>
              </a:rPr>
              <a:t>A </a:t>
            </a:r>
            <a:r>
              <a:rPr lang="tr-TR" sz="1450" b="1" dirty="0" err="1">
                <a:highlight>
                  <a:srgbClr val="FFFFFF"/>
                </a:highlight>
              </a:rPr>
              <a:t>workstation</a:t>
            </a:r>
            <a:r>
              <a:rPr lang="tr-TR" sz="1450" b="1" dirty="0">
                <a:highlight>
                  <a:srgbClr val="FFFFFF"/>
                </a:highlight>
              </a:rPr>
              <a:t> </a:t>
            </a:r>
            <a:r>
              <a:rPr lang="tr-TR" sz="1450" dirty="0" err="1">
                <a:highlight>
                  <a:srgbClr val="FFFFFF"/>
                </a:highlight>
              </a:rPr>
              <a:t>refers</a:t>
            </a:r>
            <a:r>
              <a:rPr lang="tr-TR" sz="1450" dirty="0">
                <a:highlight>
                  <a:srgbClr val="FFFFFF"/>
                </a:highlight>
              </a:rPr>
              <a:t> </a:t>
            </a:r>
            <a:r>
              <a:rPr lang="tr-TR" sz="1450" dirty="0" err="1">
                <a:highlight>
                  <a:srgbClr val="FFFFFF"/>
                </a:highlight>
              </a:rPr>
              <a:t>to</a:t>
            </a:r>
            <a:r>
              <a:rPr lang="tr-TR" sz="1450" dirty="0">
                <a:highlight>
                  <a:srgbClr val="FFFFFF"/>
                </a:highlight>
              </a:rPr>
              <a:t> an </a:t>
            </a:r>
            <a:r>
              <a:rPr lang="tr-TR" sz="1450" dirty="0" err="1">
                <a:highlight>
                  <a:srgbClr val="FFFFFF"/>
                </a:highlight>
              </a:rPr>
              <a:t>individual</a:t>
            </a:r>
            <a:r>
              <a:rPr lang="tr-TR" sz="1450" dirty="0">
                <a:highlight>
                  <a:srgbClr val="FFFFFF"/>
                </a:highlight>
              </a:rPr>
              <a:t> </a:t>
            </a:r>
            <a:r>
              <a:rPr lang="tr-TR" sz="1450" dirty="0" err="1">
                <a:highlight>
                  <a:srgbClr val="FFFFFF"/>
                </a:highlight>
              </a:rPr>
              <a:t>computer</a:t>
            </a:r>
            <a:r>
              <a:rPr lang="tr-TR" sz="1450" dirty="0">
                <a:highlight>
                  <a:srgbClr val="FFFFFF"/>
                </a:highlight>
              </a:rPr>
              <a:t>, </a:t>
            </a:r>
            <a:r>
              <a:rPr lang="tr-TR" sz="1450" dirty="0" err="1">
                <a:highlight>
                  <a:srgbClr val="FFFFFF"/>
                </a:highlight>
              </a:rPr>
              <a:t>or</a:t>
            </a:r>
            <a:r>
              <a:rPr lang="tr-TR" sz="1450" dirty="0">
                <a:highlight>
                  <a:srgbClr val="FFFFFF"/>
                </a:highlight>
              </a:rPr>
              <a:t> </a:t>
            </a:r>
            <a:r>
              <a:rPr lang="tr-TR" sz="1450" dirty="0" err="1">
                <a:highlight>
                  <a:srgbClr val="FFFFFF"/>
                </a:highlight>
              </a:rPr>
              <a:t>group</a:t>
            </a:r>
            <a:r>
              <a:rPr lang="tr-TR" sz="1450" dirty="0">
                <a:highlight>
                  <a:srgbClr val="FFFFFF"/>
                </a:highlight>
              </a:rPr>
              <a:t> of </a:t>
            </a:r>
            <a:r>
              <a:rPr lang="tr-TR" sz="1450" dirty="0" err="1">
                <a:highlight>
                  <a:srgbClr val="FFFFFF"/>
                </a:highlight>
              </a:rPr>
              <a:t>computers</a:t>
            </a:r>
            <a:r>
              <a:rPr lang="tr-TR" sz="1450" dirty="0">
                <a:highlight>
                  <a:srgbClr val="FFFFFF"/>
                </a:highlight>
              </a:rPr>
              <a:t>, </a:t>
            </a:r>
            <a:r>
              <a:rPr lang="tr-TR" sz="1450" dirty="0" err="1">
                <a:highlight>
                  <a:srgbClr val="FFFFFF"/>
                </a:highlight>
              </a:rPr>
              <a:t>used</a:t>
            </a:r>
            <a:r>
              <a:rPr lang="tr-TR" sz="1450" dirty="0">
                <a:highlight>
                  <a:srgbClr val="FFFFFF"/>
                </a:highlight>
              </a:rPr>
              <a:t> </a:t>
            </a:r>
            <a:r>
              <a:rPr lang="tr-TR" sz="1450" dirty="0" err="1">
                <a:highlight>
                  <a:srgbClr val="FFFFFF"/>
                </a:highlight>
              </a:rPr>
              <a:t>by</a:t>
            </a:r>
            <a:r>
              <a:rPr lang="tr-TR" sz="1450" dirty="0">
                <a:highlight>
                  <a:srgbClr val="FFFFFF"/>
                </a:highlight>
              </a:rPr>
              <a:t> a </a:t>
            </a:r>
            <a:r>
              <a:rPr lang="tr-TR" sz="1450" dirty="0" err="1">
                <a:highlight>
                  <a:srgbClr val="FFFFFF"/>
                </a:highlight>
              </a:rPr>
              <a:t>single</a:t>
            </a:r>
            <a:r>
              <a:rPr lang="tr-TR" sz="1450" dirty="0">
                <a:highlight>
                  <a:srgbClr val="FFFFFF"/>
                </a:highlight>
              </a:rPr>
              <a:t> </a:t>
            </a:r>
            <a:r>
              <a:rPr lang="tr-TR" sz="1450" dirty="0" err="1">
                <a:highlight>
                  <a:srgbClr val="FFFFFF"/>
                </a:highlight>
              </a:rPr>
              <a:t>user</a:t>
            </a:r>
            <a:r>
              <a:rPr lang="tr-TR" sz="1450" dirty="0">
                <a:highlight>
                  <a:srgbClr val="FFFFFF"/>
                </a:highlight>
              </a:rPr>
              <a:t> </a:t>
            </a:r>
            <a:r>
              <a:rPr lang="tr-TR" sz="1450" dirty="0" err="1">
                <a:highlight>
                  <a:srgbClr val="FFFFFF"/>
                </a:highlight>
              </a:rPr>
              <a:t>to</a:t>
            </a:r>
            <a:r>
              <a:rPr lang="tr-TR" sz="1450" dirty="0">
                <a:highlight>
                  <a:srgbClr val="FFFFFF"/>
                </a:highlight>
              </a:rPr>
              <a:t> </a:t>
            </a:r>
            <a:r>
              <a:rPr lang="tr-TR" sz="1450" dirty="0" err="1">
                <a:highlight>
                  <a:srgbClr val="FFFFFF"/>
                </a:highlight>
              </a:rPr>
              <a:t>run</a:t>
            </a:r>
            <a:r>
              <a:rPr lang="tr-TR" sz="1450" dirty="0">
                <a:highlight>
                  <a:srgbClr val="FFFFFF"/>
                </a:highlight>
              </a:rPr>
              <a:t> </a:t>
            </a:r>
            <a:r>
              <a:rPr lang="tr-TR" sz="1450" dirty="0" err="1">
                <a:highlight>
                  <a:srgbClr val="FFFFFF"/>
                </a:highlight>
              </a:rPr>
              <a:t>technical</a:t>
            </a:r>
            <a:r>
              <a:rPr lang="tr-TR" sz="1450" dirty="0">
                <a:highlight>
                  <a:srgbClr val="FFFFFF"/>
                </a:highlight>
              </a:rPr>
              <a:t> </a:t>
            </a:r>
            <a:r>
              <a:rPr lang="tr-TR" sz="1450" dirty="0" err="1">
                <a:highlight>
                  <a:srgbClr val="FFFFFF"/>
                </a:highlight>
              </a:rPr>
              <a:t>or</a:t>
            </a:r>
            <a:r>
              <a:rPr lang="tr-TR" sz="1450" dirty="0">
                <a:highlight>
                  <a:srgbClr val="FFFFFF"/>
                </a:highlight>
              </a:rPr>
              <a:t> </a:t>
            </a:r>
            <a:r>
              <a:rPr lang="tr-TR" sz="1450" dirty="0" err="1">
                <a:highlight>
                  <a:srgbClr val="FFFFFF"/>
                </a:highlight>
              </a:rPr>
              <a:t>scientific</a:t>
            </a:r>
            <a:r>
              <a:rPr lang="tr-TR" sz="1450" dirty="0">
                <a:highlight>
                  <a:srgbClr val="FFFFFF"/>
                </a:highlight>
              </a:rPr>
              <a:t> </a:t>
            </a:r>
            <a:r>
              <a:rPr lang="tr-TR" sz="1450" dirty="0" err="1">
                <a:highlight>
                  <a:srgbClr val="FFFFFF"/>
                </a:highlight>
              </a:rPr>
              <a:t>applications</a:t>
            </a:r>
            <a:r>
              <a:rPr lang="tr-TR" sz="1450" dirty="0">
                <a:highlight>
                  <a:srgbClr val="FFFFFF"/>
                </a:highlight>
              </a:rPr>
              <a:t>. </a:t>
            </a:r>
            <a:endParaRPr sz="1450" dirty="0">
              <a:highlight>
                <a:srgbClr val="FFFFFF"/>
              </a:highlight>
            </a:endParaRP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4" name="Google Shape;52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400" dirty="0"/>
              <a:t>A </a:t>
            </a:r>
            <a:r>
              <a:rPr lang="tr-TR" sz="1400" b="1" dirty="0"/>
              <a:t>network server</a:t>
            </a:r>
            <a:r>
              <a:rPr lang="tr-TR" sz="1400" dirty="0"/>
              <a:t> is a </a:t>
            </a:r>
            <a:r>
              <a:rPr lang="tr-TR" sz="1400" dirty="0" err="1"/>
              <a:t>powerful</a:t>
            </a:r>
            <a:r>
              <a:rPr lang="tr-TR" sz="1400" dirty="0"/>
              <a:t> </a:t>
            </a:r>
            <a:r>
              <a:rPr lang="tr-TR" sz="1400" dirty="0" err="1"/>
              <a:t>computer</a:t>
            </a:r>
            <a:r>
              <a:rPr lang="tr-TR" sz="1400" dirty="0"/>
              <a:t> </a:t>
            </a:r>
            <a:r>
              <a:rPr lang="tr-TR" sz="1400" dirty="0" err="1"/>
              <a:t>used</a:t>
            </a:r>
            <a:r>
              <a:rPr lang="tr-TR" sz="1400" dirty="0"/>
              <a:t> </a:t>
            </a:r>
            <a:r>
              <a:rPr lang="tr-TR" sz="1400" dirty="0" err="1"/>
              <a:t>to</a:t>
            </a:r>
            <a:r>
              <a:rPr lang="tr-TR" sz="1400" dirty="0"/>
              <a:t> </a:t>
            </a:r>
            <a:r>
              <a:rPr lang="tr-TR" sz="1400" dirty="0" err="1"/>
              <a:t>store</a:t>
            </a:r>
            <a:r>
              <a:rPr lang="tr-TR" sz="1400" dirty="0"/>
              <a:t> </a:t>
            </a:r>
            <a:r>
              <a:rPr lang="tr-TR" sz="1400" dirty="0" err="1"/>
              <a:t>files</a:t>
            </a:r>
            <a:r>
              <a:rPr lang="tr-TR" sz="1400" dirty="0"/>
              <a:t> </a:t>
            </a:r>
            <a:r>
              <a:rPr lang="tr-TR" sz="1400" dirty="0" err="1"/>
              <a:t>and</a:t>
            </a:r>
            <a:r>
              <a:rPr lang="tr-TR" sz="1400" dirty="0"/>
              <a:t> </a:t>
            </a:r>
            <a:r>
              <a:rPr lang="tr-TR" sz="1400" dirty="0" err="1"/>
              <a:t>run</a:t>
            </a:r>
            <a:r>
              <a:rPr lang="tr-TR" sz="1400" dirty="0"/>
              <a:t> </a:t>
            </a:r>
            <a:r>
              <a:rPr lang="tr-TR" sz="1400" dirty="0" err="1"/>
              <a:t>programs</a:t>
            </a:r>
            <a:r>
              <a:rPr lang="tr-TR" sz="1400" dirty="0"/>
              <a:t> </a:t>
            </a:r>
            <a:r>
              <a:rPr lang="tr-TR" sz="1400" dirty="0" err="1"/>
              <a:t>centrally</a:t>
            </a:r>
            <a:r>
              <a:rPr lang="tr-TR" sz="1400" dirty="0"/>
              <a:t>. A server can </a:t>
            </a:r>
            <a:r>
              <a:rPr lang="tr-TR" sz="1400" dirty="0" err="1"/>
              <a:t>improve</a:t>
            </a:r>
            <a:r>
              <a:rPr lang="tr-TR" sz="1400" dirty="0"/>
              <a:t> file </a:t>
            </a:r>
            <a:r>
              <a:rPr lang="tr-TR" sz="1400" dirty="0" err="1"/>
              <a:t>management</a:t>
            </a:r>
            <a:r>
              <a:rPr lang="tr-TR" sz="1400" dirty="0"/>
              <a:t> </a:t>
            </a:r>
            <a:r>
              <a:rPr lang="tr-TR" sz="1400" dirty="0" err="1"/>
              <a:t>and</a:t>
            </a:r>
            <a:r>
              <a:rPr lang="tr-TR" sz="1400" dirty="0"/>
              <a:t> </a:t>
            </a:r>
            <a:r>
              <a:rPr lang="tr-TR" sz="1400" dirty="0" err="1"/>
              <a:t>security</a:t>
            </a:r>
            <a:r>
              <a:rPr lang="tr-TR" sz="1400" dirty="0"/>
              <a:t> </a:t>
            </a:r>
            <a:r>
              <a:rPr lang="tr-TR" sz="1400" dirty="0" err="1"/>
              <a:t>and</a:t>
            </a:r>
            <a:r>
              <a:rPr lang="tr-TR" sz="1400" dirty="0"/>
              <a:t> </a:t>
            </a:r>
            <a:r>
              <a:rPr lang="tr-TR" sz="1400" dirty="0" err="1"/>
              <a:t>make</a:t>
            </a:r>
            <a:r>
              <a:rPr lang="tr-TR" sz="1400" dirty="0"/>
              <a:t> it </a:t>
            </a:r>
            <a:r>
              <a:rPr lang="tr-TR" sz="1400" dirty="0" err="1"/>
              <a:t>easier</a:t>
            </a:r>
            <a:r>
              <a:rPr lang="tr-TR" sz="1400" dirty="0"/>
              <a:t> </a:t>
            </a:r>
            <a:r>
              <a:rPr lang="tr-TR" sz="1400" dirty="0" err="1"/>
              <a:t>for</a:t>
            </a:r>
            <a:r>
              <a:rPr lang="tr-TR" sz="1400" dirty="0"/>
              <a:t> </a:t>
            </a:r>
            <a:r>
              <a:rPr lang="tr-TR" sz="1400" dirty="0" err="1"/>
              <a:t>employees</a:t>
            </a:r>
            <a:r>
              <a:rPr lang="tr-TR" sz="1400" dirty="0"/>
              <a:t> </a:t>
            </a:r>
            <a:r>
              <a:rPr lang="tr-TR" sz="1400" dirty="0" err="1"/>
              <a:t>to</a:t>
            </a:r>
            <a:r>
              <a:rPr lang="tr-TR" sz="1400" dirty="0"/>
              <a:t> </a:t>
            </a:r>
            <a:r>
              <a:rPr lang="tr-TR" sz="1400" dirty="0" err="1"/>
              <a:t>collaborate</a:t>
            </a:r>
            <a:r>
              <a:rPr lang="tr-TR" sz="1400" dirty="0"/>
              <a:t>.</a:t>
            </a: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r>
              <a:rPr lang="tr-TR" sz="1400" dirty="0" err="1"/>
              <a:t>The</a:t>
            </a:r>
            <a:r>
              <a:rPr lang="tr-TR" sz="1400" dirty="0"/>
              <a:t> </a:t>
            </a:r>
            <a:r>
              <a:rPr lang="tr-TR" sz="1400" dirty="0" err="1"/>
              <a:t>device</a:t>
            </a:r>
            <a:r>
              <a:rPr lang="tr-TR" sz="1400" dirty="0"/>
              <a:t> </a:t>
            </a:r>
            <a:r>
              <a:rPr lang="tr-TR" sz="1400" dirty="0" err="1"/>
              <a:t>that</a:t>
            </a:r>
            <a:r>
              <a:rPr lang="tr-TR" sz="1400" dirty="0"/>
              <a:t> </a:t>
            </a:r>
            <a:r>
              <a:rPr lang="tr-TR" sz="1400" dirty="0" err="1"/>
              <a:t>makes</a:t>
            </a:r>
            <a:r>
              <a:rPr lang="tr-TR" sz="1400" dirty="0"/>
              <a:t> </a:t>
            </a:r>
            <a:r>
              <a:rPr lang="tr-TR" sz="1400" dirty="0" err="1"/>
              <a:t>the</a:t>
            </a:r>
            <a:r>
              <a:rPr lang="tr-TR" sz="1400" dirty="0"/>
              <a:t> </a:t>
            </a:r>
            <a:r>
              <a:rPr lang="tr-TR" sz="1400" dirty="0" err="1"/>
              <a:t>request</a:t>
            </a:r>
            <a:r>
              <a:rPr lang="tr-TR" sz="1400" dirty="0"/>
              <a:t>, </a:t>
            </a:r>
            <a:r>
              <a:rPr lang="tr-TR" sz="1400" dirty="0" err="1"/>
              <a:t>and</a:t>
            </a:r>
            <a:r>
              <a:rPr lang="tr-TR" sz="1400" dirty="0"/>
              <a:t> </a:t>
            </a:r>
            <a:r>
              <a:rPr lang="tr-TR" sz="1400" dirty="0" err="1"/>
              <a:t>receives</a:t>
            </a:r>
            <a:r>
              <a:rPr lang="tr-TR" sz="1400" dirty="0"/>
              <a:t> a </a:t>
            </a:r>
            <a:r>
              <a:rPr lang="tr-TR" sz="1400" dirty="0" err="1"/>
              <a:t>response</a:t>
            </a:r>
            <a:r>
              <a:rPr lang="tr-TR" sz="1400" dirty="0"/>
              <a:t> </a:t>
            </a:r>
            <a:r>
              <a:rPr lang="tr-TR" sz="1400" dirty="0" err="1"/>
              <a:t>from</a:t>
            </a:r>
            <a:r>
              <a:rPr lang="tr-TR" sz="1400" dirty="0"/>
              <a:t> </a:t>
            </a:r>
            <a:r>
              <a:rPr lang="tr-TR" sz="1400" dirty="0" err="1"/>
              <a:t>the</a:t>
            </a:r>
            <a:r>
              <a:rPr lang="tr-TR" sz="1400" dirty="0"/>
              <a:t> server, is </a:t>
            </a:r>
            <a:r>
              <a:rPr lang="tr-TR" sz="1400" dirty="0" err="1"/>
              <a:t>called</a:t>
            </a:r>
            <a:r>
              <a:rPr lang="tr-TR" sz="1400" dirty="0"/>
              <a:t> a </a:t>
            </a:r>
            <a:r>
              <a:rPr lang="tr-TR" sz="1400" b="1" dirty="0" err="1"/>
              <a:t>client</a:t>
            </a:r>
            <a:r>
              <a:rPr lang="tr-TR" sz="1400" dirty="0"/>
              <a:t>. </a:t>
            </a:r>
            <a:endParaRPr sz="1400"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5" name="Google Shape;535;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400" dirty="0" err="1"/>
              <a:t>The</a:t>
            </a:r>
            <a:r>
              <a:rPr lang="tr-TR" sz="1400" dirty="0"/>
              <a:t> </a:t>
            </a:r>
            <a:r>
              <a:rPr lang="tr-TR" sz="1400" dirty="0" err="1"/>
              <a:t>term</a:t>
            </a:r>
            <a:r>
              <a:rPr lang="tr-TR" sz="1400" dirty="0"/>
              <a:t> segment can be </a:t>
            </a:r>
            <a:r>
              <a:rPr lang="tr-TR" sz="1400" dirty="0" err="1"/>
              <a:t>used</a:t>
            </a:r>
            <a:r>
              <a:rPr lang="tr-TR" sz="1400" dirty="0"/>
              <a:t> </a:t>
            </a:r>
            <a:r>
              <a:rPr lang="tr-TR" sz="1400" dirty="0" err="1"/>
              <a:t>to</a:t>
            </a:r>
            <a:r>
              <a:rPr lang="tr-TR" sz="1400" dirty="0"/>
              <a:t> </a:t>
            </a:r>
            <a:r>
              <a:rPr lang="tr-TR" sz="1400" dirty="0" err="1"/>
              <a:t>refer</a:t>
            </a:r>
            <a:r>
              <a:rPr lang="tr-TR" sz="1400" dirty="0"/>
              <a:t> </a:t>
            </a:r>
            <a:r>
              <a:rPr lang="tr-TR" sz="1400" dirty="0" err="1"/>
              <a:t>to</a:t>
            </a:r>
            <a:r>
              <a:rPr lang="tr-TR" sz="1400" dirty="0"/>
              <a:t> a </a:t>
            </a:r>
            <a:r>
              <a:rPr lang="tr-TR" sz="1400" dirty="0" err="1"/>
              <a:t>specific</a:t>
            </a:r>
            <a:r>
              <a:rPr lang="tr-TR" sz="1400" dirty="0"/>
              <a:t> </a:t>
            </a:r>
            <a:r>
              <a:rPr lang="tr-TR" sz="1400" dirty="0" err="1"/>
              <a:t>physical</a:t>
            </a:r>
            <a:r>
              <a:rPr lang="tr-TR" sz="1400" dirty="0"/>
              <a:t> </a:t>
            </a:r>
            <a:r>
              <a:rPr lang="tr-TR" sz="1400" dirty="0" err="1"/>
              <a:t>region</a:t>
            </a:r>
            <a:r>
              <a:rPr lang="tr-TR" sz="1400" dirty="0"/>
              <a:t> of a network, </a:t>
            </a:r>
            <a:r>
              <a:rPr lang="tr-TR" sz="1400" dirty="0" err="1"/>
              <a:t>though</a:t>
            </a:r>
            <a:r>
              <a:rPr lang="tr-TR" sz="1400" dirty="0"/>
              <a:t> </a:t>
            </a:r>
            <a:r>
              <a:rPr lang="tr-TR" sz="1400" dirty="0" err="1"/>
              <a:t>the</a:t>
            </a:r>
            <a:r>
              <a:rPr lang="tr-TR" sz="1400" dirty="0"/>
              <a:t> </a:t>
            </a:r>
            <a:r>
              <a:rPr lang="tr-TR" sz="1400" dirty="0" err="1"/>
              <a:t>scope</a:t>
            </a:r>
            <a:r>
              <a:rPr lang="tr-TR" sz="1400" dirty="0"/>
              <a:t> of a segment </a:t>
            </a:r>
            <a:r>
              <a:rPr lang="tr-TR" sz="1400" dirty="0" err="1"/>
              <a:t>depends</a:t>
            </a:r>
            <a:r>
              <a:rPr lang="tr-TR" sz="1400" dirty="0"/>
              <a:t> on </a:t>
            </a:r>
            <a:r>
              <a:rPr lang="tr-TR" sz="1400" dirty="0" err="1"/>
              <a:t>the</a:t>
            </a:r>
            <a:r>
              <a:rPr lang="tr-TR" sz="1400" dirty="0"/>
              <a:t> </a:t>
            </a:r>
            <a:r>
              <a:rPr lang="tr-TR" sz="1400" dirty="0" err="1"/>
              <a:t>exact</a:t>
            </a:r>
            <a:r>
              <a:rPr lang="tr-TR" sz="1400" dirty="0"/>
              <a:t> </a:t>
            </a:r>
            <a:r>
              <a:rPr lang="tr-TR" sz="1400" dirty="0" err="1"/>
              <a:t>technology</a:t>
            </a:r>
            <a:r>
              <a:rPr lang="tr-TR" sz="1400" dirty="0"/>
              <a:t> in </a:t>
            </a:r>
            <a:r>
              <a:rPr lang="tr-TR" sz="1400" dirty="0" err="1"/>
              <a:t>use</a:t>
            </a:r>
            <a:r>
              <a:rPr lang="tr-TR" sz="1400" dirty="0"/>
              <a:t>. </a:t>
            </a:r>
            <a:r>
              <a:rPr lang="tr-TR" sz="1400" dirty="0" err="1"/>
              <a:t>One</a:t>
            </a:r>
            <a:r>
              <a:rPr lang="tr-TR" sz="1400" dirty="0"/>
              <a:t> </a:t>
            </a:r>
            <a:r>
              <a:rPr lang="tr-TR" sz="1400" dirty="0" err="1"/>
              <a:t>typical</a:t>
            </a:r>
            <a:r>
              <a:rPr lang="tr-TR" sz="1400" dirty="0"/>
              <a:t> </a:t>
            </a:r>
            <a:r>
              <a:rPr lang="tr-TR" sz="1400" dirty="0" err="1"/>
              <a:t>usage</a:t>
            </a:r>
            <a:r>
              <a:rPr lang="tr-TR" sz="1400" dirty="0"/>
              <a:t> </a:t>
            </a:r>
            <a:r>
              <a:rPr lang="tr-TR" sz="1400" dirty="0" err="1"/>
              <a:t>now</a:t>
            </a:r>
            <a:r>
              <a:rPr lang="tr-TR" sz="1400" dirty="0"/>
              <a:t> is </a:t>
            </a:r>
            <a:r>
              <a:rPr lang="tr-TR" sz="1400" dirty="0" err="1"/>
              <a:t>to</a:t>
            </a:r>
            <a:r>
              <a:rPr lang="tr-TR" sz="1400" dirty="0"/>
              <a:t> </a:t>
            </a:r>
            <a:r>
              <a:rPr lang="tr-TR" sz="1400" dirty="0" err="1"/>
              <a:t>describe</a:t>
            </a:r>
            <a:r>
              <a:rPr lang="tr-TR" sz="1400" dirty="0"/>
              <a:t> </a:t>
            </a:r>
            <a:r>
              <a:rPr lang="tr-TR" sz="1400" dirty="0" err="1"/>
              <a:t>the</a:t>
            </a:r>
            <a:r>
              <a:rPr lang="tr-TR" sz="1400" dirty="0"/>
              <a:t> link </a:t>
            </a:r>
            <a:r>
              <a:rPr lang="tr-TR" sz="1400" dirty="0" err="1"/>
              <a:t>between</a:t>
            </a:r>
            <a:r>
              <a:rPr lang="tr-TR" sz="1400" dirty="0"/>
              <a:t> a </a:t>
            </a:r>
            <a:r>
              <a:rPr lang="tr-TR" sz="1400" dirty="0" err="1"/>
              <a:t>computer</a:t>
            </a:r>
            <a:r>
              <a:rPr lang="tr-TR" sz="1400" dirty="0"/>
              <a:t> </a:t>
            </a:r>
            <a:r>
              <a:rPr lang="tr-TR" sz="1400" dirty="0" err="1"/>
              <a:t>and</a:t>
            </a:r>
            <a:r>
              <a:rPr lang="tr-TR" sz="1400" dirty="0"/>
              <a:t> a </a:t>
            </a:r>
            <a:r>
              <a:rPr lang="tr-TR" sz="1400" dirty="0" err="1"/>
              <a:t>switch</a:t>
            </a:r>
            <a:r>
              <a:rPr lang="tr-TR" sz="1400" dirty="0"/>
              <a:t>. </a:t>
            </a:r>
            <a:r>
              <a:rPr lang="tr-TR" sz="1400" dirty="0" err="1"/>
              <a:t>Another</a:t>
            </a:r>
            <a:r>
              <a:rPr lang="tr-TR" sz="1400" dirty="0"/>
              <a:t> </a:t>
            </a:r>
            <a:r>
              <a:rPr lang="tr-TR" sz="1400" dirty="0" err="1"/>
              <a:t>usage</a:t>
            </a:r>
            <a:r>
              <a:rPr lang="tr-TR" sz="1400" dirty="0"/>
              <a:t> is </a:t>
            </a:r>
            <a:r>
              <a:rPr lang="tr-TR" sz="1400" dirty="0" err="1"/>
              <a:t>to</a:t>
            </a:r>
            <a:r>
              <a:rPr lang="tr-TR" sz="1400" dirty="0"/>
              <a:t> </a:t>
            </a:r>
            <a:r>
              <a:rPr lang="tr-TR" sz="1400" dirty="0" err="1"/>
              <a:t>refer</a:t>
            </a:r>
            <a:r>
              <a:rPr lang="tr-TR" sz="1400" dirty="0"/>
              <a:t> </a:t>
            </a:r>
            <a:r>
              <a:rPr lang="tr-TR" sz="1400" dirty="0" err="1"/>
              <a:t>to</a:t>
            </a:r>
            <a:r>
              <a:rPr lang="tr-TR" sz="1400" dirty="0"/>
              <a:t> a </a:t>
            </a:r>
            <a:r>
              <a:rPr lang="tr-TR" sz="1400" dirty="0" err="1"/>
              <a:t>region</a:t>
            </a:r>
            <a:r>
              <a:rPr lang="tr-TR" sz="1400" dirty="0"/>
              <a:t> of </a:t>
            </a:r>
            <a:r>
              <a:rPr lang="tr-TR" sz="1400" dirty="0" err="1"/>
              <a:t>the</a:t>
            </a:r>
            <a:r>
              <a:rPr lang="tr-TR" sz="1400" dirty="0"/>
              <a:t> network </a:t>
            </a:r>
            <a:r>
              <a:rPr lang="tr-TR" sz="1400" dirty="0" err="1"/>
              <a:t>where</a:t>
            </a:r>
            <a:r>
              <a:rPr lang="tr-TR" sz="1400" dirty="0"/>
              <a:t> </a:t>
            </a:r>
            <a:r>
              <a:rPr lang="tr-TR" sz="1400" dirty="0" err="1"/>
              <a:t>all</a:t>
            </a:r>
            <a:r>
              <a:rPr lang="tr-TR" sz="1400" dirty="0"/>
              <a:t> </a:t>
            </a:r>
            <a:r>
              <a:rPr lang="tr-TR" sz="1400" dirty="0" err="1"/>
              <a:t>the</a:t>
            </a:r>
            <a:r>
              <a:rPr lang="tr-TR" sz="1400" dirty="0"/>
              <a:t> </a:t>
            </a:r>
            <a:r>
              <a:rPr lang="tr-TR" sz="1400" dirty="0" err="1"/>
              <a:t>nodes</a:t>
            </a:r>
            <a:r>
              <a:rPr lang="tr-TR" sz="1400" dirty="0"/>
              <a:t> </a:t>
            </a:r>
            <a:r>
              <a:rPr lang="tr-TR" sz="1400" dirty="0" err="1"/>
              <a:t>use</a:t>
            </a:r>
            <a:r>
              <a:rPr lang="tr-TR" sz="1400" dirty="0"/>
              <a:t> </a:t>
            </a:r>
            <a:r>
              <a:rPr lang="tr-TR" sz="1400" dirty="0" err="1"/>
              <a:t>the</a:t>
            </a:r>
            <a:r>
              <a:rPr lang="tr-TR" sz="1400" dirty="0"/>
              <a:t> </a:t>
            </a:r>
            <a:r>
              <a:rPr lang="tr-TR" sz="1400" dirty="0" err="1"/>
              <a:t>same</a:t>
            </a:r>
            <a:r>
              <a:rPr lang="tr-TR" sz="1400" dirty="0"/>
              <a:t> </a:t>
            </a:r>
            <a:r>
              <a:rPr lang="tr-TR" sz="1400" dirty="0" err="1"/>
              <a:t>type</a:t>
            </a:r>
            <a:r>
              <a:rPr lang="tr-TR" sz="1400" dirty="0"/>
              <a:t> of </a:t>
            </a:r>
            <a:r>
              <a:rPr lang="tr-TR" sz="1400" dirty="0" err="1"/>
              <a:t>transmission</a:t>
            </a:r>
            <a:r>
              <a:rPr lang="tr-TR" sz="1400" dirty="0"/>
              <a:t> </a:t>
            </a:r>
            <a:r>
              <a:rPr lang="tr-TR" sz="1400" dirty="0" err="1"/>
              <a:t>media</a:t>
            </a:r>
            <a:r>
              <a:rPr lang="tr-TR" sz="1400" dirty="0"/>
              <a:t> </a:t>
            </a:r>
            <a:r>
              <a:rPr lang="tr-TR" sz="1400" dirty="0" err="1"/>
              <a:t>and</a:t>
            </a:r>
            <a:r>
              <a:rPr lang="tr-TR" sz="1400" dirty="0"/>
              <a:t> </a:t>
            </a:r>
            <a:r>
              <a:rPr lang="tr-TR" sz="1400" dirty="0" err="1"/>
              <a:t>have</a:t>
            </a:r>
            <a:r>
              <a:rPr lang="tr-TR" sz="1400" dirty="0"/>
              <a:t> </a:t>
            </a:r>
            <a:r>
              <a:rPr lang="tr-TR" sz="1400" dirty="0" err="1"/>
              <a:t>the</a:t>
            </a:r>
            <a:r>
              <a:rPr lang="tr-TR" sz="1400" dirty="0"/>
              <a:t> </a:t>
            </a:r>
            <a:r>
              <a:rPr lang="tr-TR" sz="1400" dirty="0" err="1"/>
              <a:t>same</a:t>
            </a:r>
            <a:r>
              <a:rPr lang="tr-TR" sz="1400" dirty="0"/>
              <a:t> </a:t>
            </a:r>
            <a:r>
              <a:rPr lang="tr-TR" sz="1400" dirty="0" err="1"/>
              <a:t>bandwidth</a:t>
            </a:r>
            <a:r>
              <a:rPr lang="tr-TR" sz="1400" dirty="0"/>
              <a:t>.</a:t>
            </a: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r>
              <a:rPr lang="tr-TR" sz="1400" dirty="0"/>
              <a:t>A network is </a:t>
            </a:r>
            <a:r>
              <a:rPr lang="tr-TR" sz="1400" dirty="0" err="1"/>
              <a:t>typically</a:t>
            </a:r>
            <a:r>
              <a:rPr lang="tr-TR" sz="1400" dirty="0"/>
              <a:t> </a:t>
            </a:r>
            <a:r>
              <a:rPr lang="tr-TR" sz="1400" dirty="0" err="1"/>
              <a:t>divided</a:t>
            </a:r>
            <a:r>
              <a:rPr lang="tr-TR" sz="1400" dirty="0"/>
              <a:t> </a:t>
            </a:r>
            <a:r>
              <a:rPr lang="tr-TR" sz="1400" dirty="0" err="1"/>
              <a:t>into</a:t>
            </a:r>
            <a:r>
              <a:rPr lang="tr-TR" sz="1400" dirty="0"/>
              <a:t> </a:t>
            </a:r>
            <a:r>
              <a:rPr lang="tr-TR" sz="1400" dirty="0" err="1"/>
              <a:t>segments</a:t>
            </a:r>
            <a:r>
              <a:rPr lang="tr-TR" sz="1400" dirty="0"/>
              <a:t> </a:t>
            </a:r>
            <a:r>
              <a:rPr lang="tr-TR" sz="1400" dirty="0" err="1"/>
              <a:t>either</a:t>
            </a:r>
            <a:r>
              <a:rPr lang="tr-TR" sz="1400" dirty="0"/>
              <a:t> </a:t>
            </a:r>
            <a:r>
              <a:rPr lang="tr-TR" sz="1400" dirty="0" err="1"/>
              <a:t>to</a:t>
            </a:r>
            <a:r>
              <a:rPr lang="tr-TR" sz="1400" dirty="0"/>
              <a:t> </a:t>
            </a:r>
            <a:r>
              <a:rPr lang="tr-TR" sz="1400" dirty="0" err="1"/>
              <a:t>cope</a:t>
            </a:r>
            <a:r>
              <a:rPr lang="tr-TR" sz="1400" dirty="0"/>
              <a:t> </a:t>
            </a:r>
            <a:r>
              <a:rPr lang="tr-TR" sz="1400" dirty="0" err="1"/>
              <a:t>with</a:t>
            </a:r>
            <a:r>
              <a:rPr lang="tr-TR" sz="1400" dirty="0"/>
              <a:t> </a:t>
            </a:r>
            <a:r>
              <a:rPr lang="tr-TR" sz="1400" dirty="0" err="1"/>
              <a:t>the</a:t>
            </a:r>
            <a:r>
              <a:rPr lang="tr-TR" sz="1400" dirty="0"/>
              <a:t> </a:t>
            </a:r>
            <a:r>
              <a:rPr lang="tr-TR" sz="1400" dirty="0" err="1"/>
              <a:t>physical</a:t>
            </a:r>
            <a:r>
              <a:rPr lang="tr-TR" sz="1400" dirty="0"/>
              <a:t> </a:t>
            </a:r>
            <a:r>
              <a:rPr lang="tr-TR" sz="1400" dirty="0" err="1"/>
              <a:t>restrictions</a:t>
            </a:r>
            <a:r>
              <a:rPr lang="tr-TR" sz="1400" dirty="0"/>
              <a:t> of </a:t>
            </a:r>
            <a:r>
              <a:rPr lang="tr-TR" sz="1400" dirty="0" err="1"/>
              <a:t>the</a:t>
            </a:r>
            <a:r>
              <a:rPr lang="tr-TR" sz="1400" dirty="0"/>
              <a:t> network </a:t>
            </a:r>
            <a:r>
              <a:rPr lang="tr-TR" sz="1400" dirty="0" err="1"/>
              <a:t>media</a:t>
            </a:r>
            <a:r>
              <a:rPr lang="tr-TR" sz="1400" dirty="0"/>
              <a:t> </a:t>
            </a:r>
            <a:r>
              <a:rPr lang="tr-TR" sz="1400" dirty="0" err="1"/>
              <a:t>used</a:t>
            </a:r>
            <a:r>
              <a:rPr lang="tr-TR" sz="1400" dirty="0"/>
              <a:t> </a:t>
            </a:r>
            <a:r>
              <a:rPr lang="tr-TR" sz="1400" dirty="0" err="1"/>
              <a:t>or</a:t>
            </a:r>
            <a:r>
              <a:rPr lang="tr-TR" sz="1400" dirty="0"/>
              <a:t> </a:t>
            </a:r>
            <a:r>
              <a:rPr lang="tr-TR" sz="1400" dirty="0" err="1"/>
              <a:t>to</a:t>
            </a:r>
            <a:r>
              <a:rPr lang="tr-TR" sz="1400" dirty="0"/>
              <a:t> </a:t>
            </a:r>
            <a:r>
              <a:rPr lang="tr-TR" sz="1400" dirty="0" err="1"/>
              <a:t>improve</a:t>
            </a:r>
            <a:r>
              <a:rPr lang="tr-TR" sz="1400" dirty="0"/>
              <a:t> </a:t>
            </a:r>
            <a:r>
              <a:rPr lang="tr-TR" sz="1400" dirty="0" err="1"/>
              <a:t>performance</a:t>
            </a:r>
            <a:r>
              <a:rPr lang="tr-TR" sz="1400" dirty="0"/>
              <a:t> </a:t>
            </a:r>
            <a:r>
              <a:rPr lang="tr-TR" sz="1400" dirty="0" err="1"/>
              <a:t>or</a:t>
            </a:r>
            <a:r>
              <a:rPr lang="tr-TR" sz="1400" dirty="0"/>
              <a:t> </a:t>
            </a:r>
            <a:r>
              <a:rPr lang="tr-TR" sz="1400" dirty="0" err="1"/>
              <a:t>to</a:t>
            </a:r>
            <a:r>
              <a:rPr lang="tr-TR" sz="1400" dirty="0"/>
              <a:t> </a:t>
            </a:r>
            <a:r>
              <a:rPr lang="tr-TR" sz="1400" dirty="0" err="1"/>
              <a:t>improve</a:t>
            </a:r>
            <a:r>
              <a:rPr lang="tr-TR" sz="1400" dirty="0"/>
              <a:t> </a:t>
            </a:r>
            <a:r>
              <a:rPr lang="tr-TR" sz="1400" dirty="0" err="1"/>
              <a:t>security</a:t>
            </a:r>
            <a:r>
              <a:rPr lang="tr-TR" sz="1400" dirty="0"/>
              <a:t> (</a:t>
            </a:r>
            <a:r>
              <a:rPr lang="tr-TR" sz="1400" dirty="0" err="1"/>
              <a:t>or</a:t>
            </a:r>
            <a:r>
              <a:rPr lang="tr-TR" sz="1400" dirty="0"/>
              <a:t> </a:t>
            </a:r>
            <a:r>
              <a:rPr lang="tr-TR" sz="1400" dirty="0" err="1"/>
              <a:t>all</a:t>
            </a:r>
            <a:r>
              <a:rPr lang="tr-TR" sz="1400" dirty="0"/>
              <a:t> </a:t>
            </a:r>
            <a:r>
              <a:rPr lang="tr-TR" sz="1400" dirty="0" err="1"/>
              <a:t>three</a:t>
            </a:r>
            <a:r>
              <a:rPr lang="tr-TR" sz="1400" dirty="0"/>
              <a:t>).</a:t>
            </a:r>
            <a:endParaRPr sz="1400" dirty="0"/>
          </a:p>
          <a:p>
            <a:pPr marL="0" lvl="0" indent="0" algn="l" rtl="0">
              <a:lnSpc>
                <a:spcPct val="100000"/>
              </a:lnSpc>
              <a:spcBef>
                <a:spcPts val="0"/>
              </a:spcBef>
              <a:spcAft>
                <a:spcPts val="0"/>
              </a:spcAft>
              <a:buSzPts val="1400"/>
              <a:buNone/>
            </a:pPr>
            <a:r>
              <a:rPr lang="tr-TR" sz="1400" dirty="0"/>
              <a:t>A </a:t>
            </a:r>
            <a:r>
              <a:rPr lang="tr-TR" sz="1400" dirty="0" err="1"/>
              <a:t>backbone</a:t>
            </a:r>
            <a:r>
              <a:rPr lang="tr-TR" sz="1400" dirty="0"/>
              <a:t> </a:t>
            </a:r>
            <a:r>
              <a:rPr lang="tr-TR" sz="1400" dirty="0" err="1"/>
              <a:t>describes</a:t>
            </a:r>
            <a:r>
              <a:rPr lang="tr-TR" sz="1400" dirty="0"/>
              <a:t> a </a:t>
            </a:r>
            <a:r>
              <a:rPr lang="tr-TR" sz="1400" dirty="0" err="1"/>
              <a:t>fast</a:t>
            </a:r>
            <a:r>
              <a:rPr lang="tr-TR" sz="1400" dirty="0"/>
              <a:t> link </a:t>
            </a:r>
            <a:r>
              <a:rPr lang="tr-TR" sz="1400" dirty="0" err="1"/>
              <a:t>between</a:t>
            </a:r>
            <a:r>
              <a:rPr lang="tr-TR" sz="1400" dirty="0"/>
              <a:t> </a:t>
            </a:r>
            <a:r>
              <a:rPr lang="tr-TR" sz="1400" dirty="0" err="1"/>
              <a:t>other</a:t>
            </a:r>
            <a:r>
              <a:rPr lang="tr-TR" sz="1400" dirty="0"/>
              <a:t> </a:t>
            </a:r>
            <a:r>
              <a:rPr lang="tr-TR" sz="1400" dirty="0" err="1"/>
              <a:t>segments</a:t>
            </a:r>
            <a:r>
              <a:rPr lang="tr-TR" sz="1400" dirty="0"/>
              <a:t> of a network. </a:t>
            </a:r>
            <a:r>
              <a:rPr lang="tr-TR" sz="1400" dirty="0" err="1"/>
              <a:t>The</a:t>
            </a:r>
            <a:r>
              <a:rPr lang="tr-TR" sz="1400" dirty="0"/>
              <a:t> </a:t>
            </a:r>
            <a:r>
              <a:rPr lang="tr-TR" sz="1400" dirty="0" err="1"/>
              <a:t>backbone</a:t>
            </a:r>
            <a:r>
              <a:rPr lang="tr-TR" sz="1400" dirty="0"/>
              <a:t> </a:t>
            </a:r>
            <a:r>
              <a:rPr lang="tr-TR" sz="1400" dirty="0" err="1"/>
              <a:t>carries</a:t>
            </a:r>
            <a:r>
              <a:rPr lang="tr-TR" sz="1400" dirty="0"/>
              <a:t> </a:t>
            </a:r>
            <a:r>
              <a:rPr lang="tr-TR" sz="1400" dirty="0" err="1"/>
              <a:t>all</a:t>
            </a:r>
            <a:r>
              <a:rPr lang="tr-TR" sz="1400" dirty="0"/>
              <a:t> </a:t>
            </a:r>
            <a:r>
              <a:rPr lang="tr-TR" sz="1400" dirty="0" err="1"/>
              <a:t>the</a:t>
            </a:r>
            <a:r>
              <a:rPr lang="tr-TR" sz="1400" dirty="0"/>
              <a:t> </a:t>
            </a:r>
            <a:r>
              <a:rPr lang="tr-TR" sz="1400" dirty="0" err="1"/>
              <a:t>communications</a:t>
            </a:r>
            <a:r>
              <a:rPr lang="tr-TR" sz="1400" dirty="0"/>
              <a:t> </a:t>
            </a:r>
            <a:r>
              <a:rPr lang="tr-TR" sz="1400" dirty="0" err="1"/>
              <a:t>occurring</a:t>
            </a:r>
            <a:r>
              <a:rPr lang="tr-TR" sz="1400" dirty="0"/>
              <a:t> </a:t>
            </a:r>
            <a:r>
              <a:rPr lang="tr-TR" sz="1400" dirty="0" err="1"/>
              <a:t>between</a:t>
            </a:r>
            <a:r>
              <a:rPr lang="tr-TR" sz="1400" dirty="0"/>
              <a:t> </a:t>
            </a:r>
            <a:r>
              <a:rPr lang="tr-TR" sz="1400" dirty="0" err="1"/>
              <a:t>nodes</a:t>
            </a:r>
            <a:r>
              <a:rPr lang="tr-TR" sz="1400" dirty="0"/>
              <a:t> in </a:t>
            </a:r>
            <a:r>
              <a:rPr lang="tr-TR" sz="1400" dirty="0" err="1"/>
              <a:t>separate</a:t>
            </a:r>
            <a:r>
              <a:rPr lang="tr-TR" sz="1400" dirty="0"/>
              <a:t> </a:t>
            </a:r>
            <a:r>
              <a:rPr lang="tr-TR" sz="1400" dirty="0" err="1"/>
              <a:t>segments</a:t>
            </a:r>
            <a:r>
              <a:rPr lang="tr-TR" sz="1400" dirty="0"/>
              <a:t>.</a:t>
            </a:r>
            <a:endParaRPr sz="140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4" name="Google Shape;37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5" name="Google Shape;545;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00" b="1" dirty="0" err="1"/>
              <a:t>Transmission</a:t>
            </a:r>
            <a:r>
              <a:rPr lang="tr-TR" sz="1400" b="1" dirty="0"/>
              <a:t> </a:t>
            </a:r>
            <a:r>
              <a:rPr lang="tr-TR" sz="1400" b="1" dirty="0" err="1"/>
              <a:t>media</a:t>
            </a:r>
            <a:r>
              <a:rPr lang="tr-TR" sz="1400" b="1" dirty="0"/>
              <a:t> </a:t>
            </a:r>
            <a:r>
              <a:rPr lang="tr-TR" sz="1400" dirty="0"/>
              <a:t>is a </a:t>
            </a:r>
            <a:r>
              <a:rPr lang="tr-TR" sz="1400" dirty="0" err="1"/>
              <a:t>communication</a:t>
            </a:r>
            <a:r>
              <a:rPr lang="tr-TR" sz="1400" dirty="0"/>
              <a:t> </a:t>
            </a:r>
            <a:r>
              <a:rPr lang="tr-TR" sz="1400" dirty="0" err="1"/>
              <a:t>channel</a:t>
            </a:r>
            <a:r>
              <a:rPr lang="tr-TR" sz="1400" dirty="0"/>
              <a:t> </a:t>
            </a:r>
            <a:r>
              <a:rPr lang="tr-TR" sz="1400" dirty="0" err="1"/>
              <a:t>between</a:t>
            </a:r>
            <a:r>
              <a:rPr lang="tr-TR" sz="1400" dirty="0"/>
              <a:t> </a:t>
            </a:r>
            <a:r>
              <a:rPr lang="tr-TR" sz="1400" b="1" dirty="0" err="1"/>
              <a:t>nodes</a:t>
            </a:r>
            <a:r>
              <a:rPr lang="tr-TR" sz="1400" b="1" dirty="0"/>
              <a:t> </a:t>
            </a:r>
            <a:r>
              <a:rPr lang="tr-TR" sz="1400" dirty="0" err="1"/>
              <a:t>that</a:t>
            </a:r>
            <a:r>
              <a:rPr lang="tr-TR" sz="1400" dirty="0"/>
              <a:t> </a:t>
            </a:r>
            <a:r>
              <a:rPr lang="tr-TR" sz="1400" dirty="0" err="1"/>
              <a:t>carries</a:t>
            </a:r>
            <a:r>
              <a:rPr lang="tr-TR" sz="1400" dirty="0"/>
              <a:t> </a:t>
            </a:r>
            <a:r>
              <a:rPr lang="tr-TR" sz="1400" dirty="0" err="1"/>
              <a:t>the</a:t>
            </a:r>
            <a:r>
              <a:rPr lang="tr-TR" sz="1400" dirty="0"/>
              <a:t> </a:t>
            </a:r>
            <a:r>
              <a:rPr lang="tr-TR" sz="1400" dirty="0" err="1"/>
              <a:t>information</a:t>
            </a:r>
            <a:r>
              <a:rPr lang="tr-TR" sz="1400" dirty="0"/>
              <a:t> </a:t>
            </a:r>
            <a:r>
              <a:rPr lang="tr-TR" sz="1400" dirty="0" err="1"/>
              <a:t>from</a:t>
            </a:r>
            <a:r>
              <a:rPr lang="tr-TR" sz="1400" dirty="0"/>
              <a:t> </a:t>
            </a:r>
            <a:r>
              <a:rPr lang="tr-TR" sz="1400" dirty="0" err="1"/>
              <a:t>the</a:t>
            </a:r>
            <a:r>
              <a:rPr lang="tr-TR" sz="1400" dirty="0"/>
              <a:t> </a:t>
            </a:r>
            <a:r>
              <a:rPr lang="tr-TR" sz="1400" dirty="0" err="1"/>
              <a:t>sender</a:t>
            </a:r>
            <a:r>
              <a:rPr lang="tr-TR" sz="1400" dirty="0"/>
              <a:t> </a:t>
            </a:r>
            <a:r>
              <a:rPr lang="tr-TR" sz="1400" dirty="0" err="1"/>
              <a:t>to</a:t>
            </a:r>
            <a:r>
              <a:rPr lang="tr-TR" sz="1400" dirty="0"/>
              <a:t> </a:t>
            </a:r>
            <a:r>
              <a:rPr lang="tr-TR" sz="1400" dirty="0" err="1"/>
              <a:t>the</a:t>
            </a:r>
            <a:r>
              <a:rPr lang="tr-TR" sz="1400" dirty="0"/>
              <a:t> </a:t>
            </a:r>
            <a:r>
              <a:rPr lang="tr-TR" sz="1400" dirty="0" err="1"/>
              <a:t>receiver</a:t>
            </a:r>
            <a:r>
              <a:rPr lang="tr-TR" sz="1400" dirty="0"/>
              <a:t>. Data is </a:t>
            </a:r>
            <a:r>
              <a:rPr lang="tr-TR" sz="1400" dirty="0" err="1"/>
              <a:t>transmitted</a:t>
            </a:r>
            <a:r>
              <a:rPr lang="tr-TR" sz="1400" dirty="0"/>
              <a:t> </a:t>
            </a:r>
            <a:r>
              <a:rPr lang="tr-TR" sz="1400" dirty="0" err="1"/>
              <a:t>through</a:t>
            </a:r>
            <a:r>
              <a:rPr lang="tr-TR" sz="1400" dirty="0"/>
              <a:t> </a:t>
            </a:r>
            <a:r>
              <a:rPr lang="tr-TR" sz="1400" dirty="0" err="1"/>
              <a:t>the</a:t>
            </a:r>
            <a:r>
              <a:rPr lang="tr-TR" sz="1400" dirty="0"/>
              <a:t> </a:t>
            </a:r>
            <a:r>
              <a:rPr lang="tr-TR" sz="1400" dirty="0" err="1"/>
              <a:t>electromagnetic</a:t>
            </a:r>
            <a:r>
              <a:rPr lang="tr-TR" sz="1400" dirty="0"/>
              <a:t> </a:t>
            </a:r>
            <a:r>
              <a:rPr lang="tr-TR" sz="1400" dirty="0" err="1"/>
              <a:t>signals</a:t>
            </a:r>
            <a:r>
              <a:rPr lang="tr-TR" sz="1400" dirty="0"/>
              <a:t>.</a:t>
            </a:r>
            <a:endParaRPr sz="1400" dirty="0"/>
          </a:p>
          <a:p>
            <a:pPr marL="45720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dirty="0" err="1"/>
              <a:t>The</a:t>
            </a:r>
            <a:r>
              <a:rPr lang="tr-TR" sz="1400" dirty="0"/>
              <a:t> main </a:t>
            </a:r>
            <a:r>
              <a:rPr lang="tr-TR" sz="1400" dirty="0" err="1"/>
              <a:t>functionality</a:t>
            </a:r>
            <a:r>
              <a:rPr lang="tr-TR" sz="1400" dirty="0"/>
              <a:t> of </a:t>
            </a:r>
            <a:r>
              <a:rPr lang="tr-TR" sz="1400" dirty="0" err="1"/>
              <a:t>the</a:t>
            </a:r>
            <a:r>
              <a:rPr lang="tr-TR" sz="1400" dirty="0"/>
              <a:t> </a:t>
            </a:r>
            <a:r>
              <a:rPr lang="tr-TR" sz="1400" dirty="0" err="1"/>
              <a:t>transmission</a:t>
            </a:r>
            <a:r>
              <a:rPr lang="tr-TR" sz="1400" dirty="0"/>
              <a:t> </a:t>
            </a:r>
            <a:r>
              <a:rPr lang="tr-TR" sz="1400" dirty="0" err="1"/>
              <a:t>media</a:t>
            </a:r>
            <a:r>
              <a:rPr lang="tr-TR" sz="1400" dirty="0"/>
              <a:t> is </a:t>
            </a:r>
            <a:r>
              <a:rPr lang="tr-TR" sz="1400" dirty="0" err="1"/>
              <a:t>to</a:t>
            </a:r>
            <a:r>
              <a:rPr lang="tr-TR" sz="1400" dirty="0"/>
              <a:t> </a:t>
            </a:r>
            <a:r>
              <a:rPr lang="tr-TR" sz="1400" dirty="0" err="1"/>
              <a:t>carry</a:t>
            </a:r>
            <a:r>
              <a:rPr lang="tr-TR" sz="1400" dirty="0"/>
              <a:t> </a:t>
            </a:r>
            <a:r>
              <a:rPr lang="tr-TR" sz="1400" dirty="0" err="1"/>
              <a:t>the</a:t>
            </a:r>
            <a:r>
              <a:rPr lang="tr-TR" sz="1400" dirty="0"/>
              <a:t> </a:t>
            </a:r>
            <a:r>
              <a:rPr lang="tr-TR" sz="1400" dirty="0" err="1"/>
              <a:t>information</a:t>
            </a:r>
            <a:r>
              <a:rPr lang="tr-TR" sz="1400" dirty="0"/>
              <a:t> in </a:t>
            </a:r>
            <a:r>
              <a:rPr lang="tr-TR" sz="1400" dirty="0" err="1"/>
              <a:t>the</a:t>
            </a:r>
            <a:r>
              <a:rPr lang="tr-TR" sz="1400" dirty="0"/>
              <a:t> form of </a:t>
            </a:r>
            <a:r>
              <a:rPr lang="tr-TR" sz="1400" dirty="0" err="1"/>
              <a:t>bits</a:t>
            </a:r>
            <a:r>
              <a:rPr lang="tr-TR" sz="1400" dirty="0"/>
              <a:t> </a:t>
            </a:r>
            <a:r>
              <a:rPr lang="tr-TR" sz="1400" dirty="0" err="1"/>
              <a:t>through</a:t>
            </a:r>
            <a:r>
              <a:rPr lang="tr-TR" sz="1400" dirty="0"/>
              <a:t> LAN.</a:t>
            </a:r>
            <a:endParaRPr sz="1400" dirty="0"/>
          </a:p>
          <a:p>
            <a:pPr marL="45720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dirty="0" err="1"/>
              <a:t>In</a:t>
            </a:r>
            <a:r>
              <a:rPr lang="tr-TR" sz="1400" dirty="0"/>
              <a:t> a </a:t>
            </a:r>
            <a:r>
              <a:rPr lang="tr-TR" sz="1400" dirty="0" err="1"/>
              <a:t>copper-based</a:t>
            </a:r>
            <a:r>
              <a:rPr lang="tr-TR" sz="1400" dirty="0"/>
              <a:t> network, </a:t>
            </a:r>
            <a:r>
              <a:rPr lang="tr-TR" sz="1400" dirty="0" err="1"/>
              <a:t>the</a:t>
            </a:r>
            <a:r>
              <a:rPr lang="tr-TR" sz="1400" dirty="0"/>
              <a:t> </a:t>
            </a:r>
            <a:r>
              <a:rPr lang="tr-TR" sz="1400" dirty="0" err="1"/>
              <a:t>bits</a:t>
            </a:r>
            <a:r>
              <a:rPr lang="tr-TR" sz="1400" dirty="0"/>
              <a:t> </a:t>
            </a:r>
            <a:r>
              <a:rPr lang="tr-TR" sz="1400" dirty="0" err="1"/>
              <a:t>are</a:t>
            </a:r>
            <a:r>
              <a:rPr lang="tr-TR" sz="1400" dirty="0"/>
              <a:t> sent in </a:t>
            </a:r>
            <a:r>
              <a:rPr lang="tr-TR" sz="1400" dirty="0" err="1"/>
              <a:t>the</a:t>
            </a:r>
            <a:r>
              <a:rPr lang="tr-TR" sz="1400" dirty="0"/>
              <a:t> form of </a:t>
            </a:r>
            <a:r>
              <a:rPr lang="tr-TR" sz="1400" dirty="0" err="1"/>
              <a:t>electrical</a:t>
            </a:r>
            <a:r>
              <a:rPr lang="tr-TR" sz="1400" dirty="0"/>
              <a:t> </a:t>
            </a:r>
            <a:r>
              <a:rPr lang="tr-TR" sz="1400" dirty="0" err="1"/>
              <a:t>signals</a:t>
            </a:r>
            <a:r>
              <a:rPr lang="tr-TR" sz="1400" dirty="0"/>
              <a:t>.</a:t>
            </a:r>
            <a:endParaRPr sz="1400" dirty="0"/>
          </a:p>
          <a:p>
            <a:pPr marL="45720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dirty="0" err="1"/>
              <a:t>In</a:t>
            </a:r>
            <a:r>
              <a:rPr lang="tr-TR" sz="1400" dirty="0"/>
              <a:t> a fiber </a:t>
            </a:r>
            <a:r>
              <a:rPr lang="tr-TR" sz="1400" dirty="0" err="1"/>
              <a:t>based</a:t>
            </a:r>
            <a:r>
              <a:rPr lang="tr-TR" sz="1400" dirty="0"/>
              <a:t> network, </a:t>
            </a:r>
            <a:r>
              <a:rPr lang="tr-TR" sz="1400" dirty="0" err="1"/>
              <a:t>the</a:t>
            </a:r>
            <a:r>
              <a:rPr lang="tr-TR" sz="1400" dirty="0"/>
              <a:t> </a:t>
            </a:r>
            <a:r>
              <a:rPr lang="tr-TR" sz="1400" dirty="0" err="1"/>
              <a:t>bits</a:t>
            </a:r>
            <a:r>
              <a:rPr lang="tr-TR" sz="1400" dirty="0"/>
              <a:t> </a:t>
            </a:r>
            <a:r>
              <a:rPr lang="tr-TR" sz="1400" dirty="0" err="1"/>
              <a:t>are</a:t>
            </a:r>
            <a:r>
              <a:rPr lang="tr-TR" sz="1400" dirty="0"/>
              <a:t> sent in </a:t>
            </a:r>
            <a:r>
              <a:rPr lang="tr-TR" sz="1400" dirty="0" err="1"/>
              <a:t>the</a:t>
            </a:r>
            <a:r>
              <a:rPr lang="tr-TR" sz="1400" dirty="0"/>
              <a:t> form of </a:t>
            </a:r>
            <a:r>
              <a:rPr lang="tr-TR" sz="1400" dirty="0" err="1"/>
              <a:t>light</a:t>
            </a:r>
            <a:r>
              <a:rPr lang="tr-TR" sz="1400" dirty="0"/>
              <a:t> </a:t>
            </a:r>
            <a:r>
              <a:rPr lang="tr-TR" sz="1400" dirty="0" err="1"/>
              <a:t>pulses</a:t>
            </a:r>
            <a:r>
              <a:rPr lang="tr-TR" sz="1400" dirty="0"/>
              <a:t>.</a:t>
            </a:r>
            <a:endParaRPr sz="1400" dirty="0"/>
          </a:p>
          <a:p>
            <a:pPr marL="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dirty="0" err="1"/>
              <a:t>In</a:t>
            </a:r>
            <a:r>
              <a:rPr lang="tr-TR" sz="1400" dirty="0"/>
              <a:t> </a:t>
            </a:r>
            <a:r>
              <a:rPr lang="tr-TR" sz="1400" dirty="0" err="1"/>
              <a:t>wireless</a:t>
            </a:r>
            <a:r>
              <a:rPr lang="tr-TR" sz="1400" dirty="0"/>
              <a:t> network, </a:t>
            </a:r>
            <a:r>
              <a:rPr lang="tr-TR" sz="1400" dirty="0" err="1"/>
              <a:t>the</a:t>
            </a:r>
            <a:r>
              <a:rPr lang="tr-TR" sz="1400" dirty="0"/>
              <a:t> </a:t>
            </a:r>
            <a:r>
              <a:rPr lang="tr-TR" sz="1400" dirty="0" err="1"/>
              <a:t>bits</a:t>
            </a:r>
            <a:r>
              <a:rPr lang="tr-TR" sz="1400" dirty="0"/>
              <a:t> </a:t>
            </a:r>
            <a:r>
              <a:rPr lang="tr-TR" sz="1400" dirty="0" err="1"/>
              <a:t>are</a:t>
            </a:r>
            <a:r>
              <a:rPr lang="tr-TR" sz="1400" dirty="0"/>
              <a:t> sent in </a:t>
            </a:r>
            <a:r>
              <a:rPr lang="tr-TR" sz="1400" dirty="0" err="1"/>
              <a:t>the</a:t>
            </a:r>
            <a:r>
              <a:rPr lang="tr-TR" sz="1400" dirty="0"/>
              <a:t> form of </a:t>
            </a:r>
            <a:r>
              <a:rPr lang="tr-TR" sz="1400" dirty="0" err="1"/>
              <a:t>radio</a:t>
            </a:r>
            <a:r>
              <a:rPr lang="tr-TR" sz="1400" dirty="0"/>
              <a:t> </a:t>
            </a:r>
            <a:r>
              <a:rPr lang="tr-TR" sz="1400" dirty="0" err="1"/>
              <a:t>waves</a:t>
            </a:r>
            <a:r>
              <a:rPr lang="tr-TR" sz="1400" dirty="0"/>
              <a:t>.</a:t>
            </a:r>
            <a:endParaRPr sz="1400"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5" name="Google Shape;555;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00" b="1"/>
              <a:t>Simplex mode:</a:t>
            </a:r>
            <a:endParaRPr sz="1400" b="1"/>
          </a:p>
          <a:p>
            <a:pPr marL="0" lvl="0" indent="0" algn="l" rtl="0">
              <a:lnSpc>
                <a:spcPct val="100000"/>
              </a:lnSpc>
              <a:spcBef>
                <a:spcPts val="0"/>
              </a:spcBef>
              <a:spcAft>
                <a:spcPts val="0"/>
              </a:spcAft>
              <a:buSzPts val="1400"/>
              <a:buNone/>
            </a:pPr>
            <a:r>
              <a:rPr lang="tr-TR" sz="1400"/>
              <a:t>In simplex mode, Sender can send the data but can’t receive any data. It is a unidirectional communication.</a:t>
            </a:r>
            <a:endParaRPr sz="1400"/>
          </a:p>
          <a:p>
            <a:pPr marL="0" lvl="0" indent="0" algn="l" rtl="0">
              <a:lnSpc>
                <a:spcPct val="100000"/>
              </a:lnSpc>
              <a:spcBef>
                <a:spcPts val="0"/>
              </a:spcBef>
              <a:spcAft>
                <a:spcPts val="0"/>
              </a:spcAft>
              <a:buSzPts val="1400"/>
              <a:buNone/>
            </a:pPr>
            <a:endParaRPr sz="1400"/>
          </a:p>
          <a:p>
            <a:pPr marL="457200" lvl="0" indent="-317500" algn="l" rtl="0">
              <a:lnSpc>
                <a:spcPct val="100000"/>
              </a:lnSpc>
              <a:spcBef>
                <a:spcPts val="0"/>
              </a:spcBef>
              <a:spcAft>
                <a:spcPts val="0"/>
              </a:spcAft>
              <a:buSzPts val="1400"/>
              <a:buChar char="●"/>
            </a:pPr>
            <a:r>
              <a:rPr lang="tr-TR" sz="1400" b="1"/>
              <a:t>Half-duplex mode:</a:t>
            </a:r>
            <a:endParaRPr sz="1400" b="1"/>
          </a:p>
          <a:p>
            <a:pPr marL="0" lvl="0" indent="0" algn="l" rtl="0">
              <a:lnSpc>
                <a:spcPct val="100000"/>
              </a:lnSpc>
              <a:spcBef>
                <a:spcPts val="0"/>
              </a:spcBef>
              <a:spcAft>
                <a:spcPts val="0"/>
              </a:spcAft>
              <a:buSzPts val="1400"/>
              <a:buNone/>
            </a:pPr>
            <a:r>
              <a:rPr lang="tr-TR" sz="1400"/>
              <a:t>In half duplex mode, Sender can send the data and also can receive the data but one at a time. It is two-way directional communication but one at a time.</a:t>
            </a:r>
            <a:endParaRPr sz="1400"/>
          </a:p>
          <a:p>
            <a:pPr marL="0" lvl="0" indent="0" algn="l" rtl="0">
              <a:lnSpc>
                <a:spcPct val="100000"/>
              </a:lnSpc>
              <a:spcBef>
                <a:spcPts val="0"/>
              </a:spcBef>
              <a:spcAft>
                <a:spcPts val="0"/>
              </a:spcAft>
              <a:buSzPts val="1400"/>
              <a:buNone/>
            </a:pPr>
            <a:endParaRPr sz="1400"/>
          </a:p>
          <a:p>
            <a:pPr marL="457200" lvl="0" indent="-317500" algn="l" rtl="0">
              <a:lnSpc>
                <a:spcPct val="100000"/>
              </a:lnSpc>
              <a:spcBef>
                <a:spcPts val="0"/>
              </a:spcBef>
              <a:spcAft>
                <a:spcPts val="0"/>
              </a:spcAft>
              <a:buSzPts val="1400"/>
              <a:buChar char="●"/>
            </a:pPr>
            <a:r>
              <a:rPr lang="tr-TR" sz="1400" b="1"/>
              <a:t>Full duplex mode:</a:t>
            </a:r>
            <a:endParaRPr sz="1400" b="1"/>
          </a:p>
          <a:p>
            <a:pPr marL="0" lvl="0" indent="0" algn="l" rtl="0">
              <a:lnSpc>
                <a:spcPct val="100000"/>
              </a:lnSpc>
              <a:spcBef>
                <a:spcPts val="0"/>
              </a:spcBef>
              <a:spcAft>
                <a:spcPts val="0"/>
              </a:spcAft>
              <a:buSzPts val="1400"/>
              <a:buNone/>
            </a:pPr>
            <a:r>
              <a:rPr lang="tr-TR" sz="1400"/>
              <a:t>In full duplex mode, Sender can send the data and also can receive the data simultaneously. It is two-way directional communication simultaneously.</a:t>
            </a:r>
            <a:endParaRPr sz="1400"/>
          </a:p>
          <a:p>
            <a:pPr marL="0" lvl="0" indent="0" algn="l" rtl="0">
              <a:lnSpc>
                <a:spcPct val="100000"/>
              </a:lnSpc>
              <a:spcBef>
                <a:spcPts val="0"/>
              </a:spcBef>
              <a:spcAft>
                <a:spcPts val="0"/>
              </a:spcAft>
              <a:buSzPts val="1400"/>
              <a:buNone/>
            </a:pPr>
            <a:endParaRPr sz="1400"/>
          </a:p>
          <a:p>
            <a:pPr marL="0" lvl="0" indent="0" algn="l" rtl="0">
              <a:lnSpc>
                <a:spcPct val="100000"/>
              </a:lnSpc>
              <a:spcBef>
                <a:spcPts val="0"/>
              </a:spcBef>
              <a:spcAft>
                <a:spcPts val="0"/>
              </a:spcAft>
              <a:buSzPts val="1400"/>
              <a:buNone/>
            </a:pPr>
            <a:endParaRPr sz="14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7" name="Google Shape;567;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4" name="Google Shape;574;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0675" algn="l" rtl="0">
              <a:lnSpc>
                <a:spcPct val="100000"/>
              </a:lnSpc>
              <a:spcBef>
                <a:spcPts val="0"/>
              </a:spcBef>
              <a:spcAft>
                <a:spcPts val="0"/>
              </a:spcAft>
              <a:buSzPts val="1450"/>
              <a:buChar char="●"/>
            </a:pPr>
            <a:r>
              <a:rPr lang="tr-TR" sz="1450">
                <a:highlight>
                  <a:srgbClr val="FFFFFF"/>
                </a:highlight>
              </a:rPr>
              <a:t>Short for </a:t>
            </a:r>
            <a:r>
              <a:rPr lang="tr-TR" sz="1450" b="1">
                <a:highlight>
                  <a:srgbClr val="FFFFFF"/>
                </a:highlight>
              </a:rPr>
              <a:t>wide area network</a:t>
            </a:r>
            <a:r>
              <a:rPr lang="tr-TR" sz="1450">
                <a:highlight>
                  <a:srgbClr val="FFFFFF"/>
                </a:highlight>
              </a:rPr>
              <a:t>, a </a:t>
            </a:r>
            <a:r>
              <a:rPr lang="tr-TR" sz="1450" b="1">
                <a:highlight>
                  <a:srgbClr val="FFFFFF"/>
                </a:highlight>
              </a:rPr>
              <a:t>WAN </a:t>
            </a:r>
            <a:r>
              <a:rPr lang="tr-TR" sz="1450">
                <a:highlight>
                  <a:srgbClr val="FFFFFF"/>
                </a:highlight>
              </a:rPr>
              <a:t>is a collection of computers and devices connected by a communications network over a wide geographic area. Wide area networks are commonly connected either through the Internet or special arrangements made with phone companies or other service providers.</a:t>
            </a:r>
            <a:endParaRPr sz="1450">
              <a:highlight>
                <a:srgbClr val="FFFFFF"/>
              </a:highlight>
            </a:endParaRPr>
          </a:p>
          <a:p>
            <a:pPr marL="457200" lvl="0" indent="0" algn="l" rtl="0">
              <a:lnSpc>
                <a:spcPct val="100000"/>
              </a:lnSpc>
              <a:spcBef>
                <a:spcPts val="0"/>
              </a:spcBef>
              <a:spcAft>
                <a:spcPts val="0"/>
              </a:spcAft>
              <a:buSzPts val="1400"/>
              <a:buNone/>
            </a:pPr>
            <a:endParaRPr sz="1450">
              <a:highlight>
                <a:srgbClr val="FFFFFF"/>
              </a:highlight>
            </a:endParaRPr>
          </a:p>
          <a:p>
            <a:pPr marL="457200" lvl="0" indent="-320675" algn="l" rtl="0">
              <a:lnSpc>
                <a:spcPct val="100000"/>
              </a:lnSpc>
              <a:spcBef>
                <a:spcPts val="0"/>
              </a:spcBef>
              <a:spcAft>
                <a:spcPts val="0"/>
              </a:spcAft>
              <a:buSzPts val="1450"/>
              <a:buChar char="●"/>
            </a:pPr>
            <a:r>
              <a:rPr lang="tr-TR" sz="1450">
                <a:highlight>
                  <a:srgbClr val="FFFFFF"/>
                </a:highlight>
              </a:rPr>
              <a:t>The Internet is a collection of networks and is considered the largest WAN in the world.</a:t>
            </a:r>
            <a:endParaRPr sz="1450">
              <a:highlight>
                <a:srgbClr val="FFFFFF"/>
              </a:highlight>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1" name="Google Shape;58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8" name="Google Shape;588;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0675" algn="l" rtl="0">
              <a:lnSpc>
                <a:spcPct val="100000"/>
              </a:lnSpc>
              <a:spcBef>
                <a:spcPts val="0"/>
              </a:spcBef>
              <a:spcAft>
                <a:spcPts val="0"/>
              </a:spcAft>
              <a:buClr>
                <a:srgbClr val="373A3C"/>
              </a:buClr>
              <a:buSzPts val="1450"/>
              <a:buChar char="●"/>
            </a:pPr>
            <a:r>
              <a:rPr lang="tr-TR" sz="1450" b="1" dirty="0">
                <a:solidFill>
                  <a:srgbClr val="373A3C"/>
                </a:solidFill>
                <a:highlight>
                  <a:schemeClr val="lt1"/>
                </a:highlight>
              </a:rPr>
              <a:t>Network </a:t>
            </a:r>
            <a:r>
              <a:rPr lang="tr-TR" sz="1450" b="1" dirty="0" err="1">
                <a:solidFill>
                  <a:srgbClr val="373A3C"/>
                </a:solidFill>
                <a:highlight>
                  <a:schemeClr val="lt1"/>
                </a:highlight>
              </a:rPr>
              <a:t>topology</a:t>
            </a:r>
            <a:r>
              <a:rPr lang="tr-TR" sz="1450" b="1" dirty="0">
                <a:solidFill>
                  <a:srgbClr val="373A3C"/>
                </a:solidFill>
                <a:highlight>
                  <a:schemeClr val="lt1"/>
                </a:highlight>
              </a:rPr>
              <a:t> </a:t>
            </a:r>
            <a:r>
              <a:rPr lang="tr-TR" sz="1450" dirty="0">
                <a:solidFill>
                  <a:srgbClr val="373A3C"/>
                </a:solidFill>
                <a:highlight>
                  <a:schemeClr val="lt1"/>
                </a:highlight>
              </a:rPr>
              <a:t>is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description</a:t>
            </a:r>
            <a:r>
              <a:rPr lang="tr-TR" sz="1450" dirty="0">
                <a:solidFill>
                  <a:srgbClr val="373A3C"/>
                </a:solidFill>
                <a:highlight>
                  <a:schemeClr val="lt1"/>
                </a:highlight>
              </a:rPr>
              <a:t> of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arrangement</a:t>
            </a:r>
            <a:r>
              <a:rPr lang="tr-TR" sz="1450" dirty="0">
                <a:solidFill>
                  <a:srgbClr val="373A3C"/>
                </a:solidFill>
                <a:highlight>
                  <a:schemeClr val="lt1"/>
                </a:highlight>
              </a:rPr>
              <a:t> of </a:t>
            </a:r>
            <a:r>
              <a:rPr lang="tr-TR" sz="1450" dirty="0" err="1">
                <a:solidFill>
                  <a:srgbClr val="373A3C"/>
                </a:solidFill>
                <a:highlight>
                  <a:schemeClr val="lt1"/>
                </a:highlight>
              </a:rPr>
              <a:t>nodes</a:t>
            </a:r>
            <a:r>
              <a:rPr lang="tr-TR" sz="1450" dirty="0">
                <a:solidFill>
                  <a:srgbClr val="373A3C"/>
                </a:solidFill>
                <a:highlight>
                  <a:schemeClr val="lt1"/>
                </a:highlight>
              </a:rPr>
              <a:t> (</a:t>
            </a:r>
            <a:r>
              <a:rPr lang="tr-TR" sz="1450" dirty="0" err="1">
                <a:solidFill>
                  <a:srgbClr val="373A3C"/>
                </a:solidFill>
                <a:highlight>
                  <a:schemeClr val="lt1"/>
                </a:highlight>
              </a:rPr>
              <a:t>e.g</a:t>
            </a:r>
            <a:r>
              <a:rPr lang="tr-TR" sz="1450" dirty="0">
                <a:solidFill>
                  <a:srgbClr val="373A3C"/>
                </a:solidFill>
                <a:highlight>
                  <a:schemeClr val="lt1"/>
                </a:highlight>
              </a:rPr>
              <a:t>. </a:t>
            </a:r>
            <a:r>
              <a:rPr lang="tr-TR" sz="1450" dirty="0" err="1">
                <a:solidFill>
                  <a:srgbClr val="373A3C"/>
                </a:solidFill>
                <a:highlight>
                  <a:schemeClr val="lt1"/>
                </a:highlight>
              </a:rPr>
              <a:t>switches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routers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connections</a:t>
            </a:r>
            <a:r>
              <a:rPr lang="tr-TR" sz="1450" dirty="0">
                <a:solidFill>
                  <a:srgbClr val="373A3C"/>
                </a:solidFill>
                <a:highlight>
                  <a:schemeClr val="lt1"/>
                </a:highlight>
              </a:rPr>
              <a:t> in a network, </a:t>
            </a:r>
            <a:r>
              <a:rPr lang="tr-TR" sz="1450" dirty="0" err="1">
                <a:solidFill>
                  <a:srgbClr val="373A3C"/>
                </a:solidFill>
                <a:highlight>
                  <a:schemeClr val="lt1"/>
                </a:highlight>
              </a:rPr>
              <a:t>often</a:t>
            </a:r>
            <a:r>
              <a:rPr lang="tr-TR" sz="1450" dirty="0">
                <a:solidFill>
                  <a:srgbClr val="373A3C"/>
                </a:solidFill>
                <a:highlight>
                  <a:schemeClr val="lt1"/>
                </a:highlight>
              </a:rPr>
              <a:t> </a:t>
            </a:r>
            <a:r>
              <a:rPr lang="tr-TR" sz="1450" dirty="0" err="1">
                <a:solidFill>
                  <a:srgbClr val="373A3C"/>
                </a:solidFill>
                <a:highlight>
                  <a:schemeClr val="lt1"/>
                </a:highlight>
              </a:rPr>
              <a:t>represented</a:t>
            </a:r>
            <a:r>
              <a:rPr lang="tr-TR" sz="1450" dirty="0">
                <a:solidFill>
                  <a:srgbClr val="373A3C"/>
                </a:solidFill>
                <a:highlight>
                  <a:schemeClr val="lt1"/>
                </a:highlight>
              </a:rPr>
              <a:t> as a </a:t>
            </a:r>
            <a:r>
              <a:rPr lang="tr-TR" sz="1450" dirty="0" err="1">
                <a:solidFill>
                  <a:srgbClr val="373A3C"/>
                </a:solidFill>
                <a:highlight>
                  <a:schemeClr val="lt1"/>
                </a:highlight>
              </a:rPr>
              <a:t>graph</a:t>
            </a:r>
            <a:r>
              <a:rPr lang="tr-TR" sz="1450" dirty="0">
                <a:solidFill>
                  <a:srgbClr val="373A3C"/>
                </a:solidFill>
                <a:highlight>
                  <a:schemeClr val="lt1"/>
                </a:highlight>
              </a:rPr>
              <a:t>.</a:t>
            </a:r>
            <a:endParaRPr sz="1450" dirty="0">
              <a:solidFill>
                <a:srgbClr val="373A3C"/>
              </a:solidFill>
              <a:highlight>
                <a:schemeClr val="lt1"/>
              </a:highlight>
            </a:endParaRPr>
          </a:p>
          <a:p>
            <a:pPr marL="457200" lvl="0" indent="0" algn="l" rtl="0">
              <a:lnSpc>
                <a:spcPct val="100000"/>
              </a:lnSpc>
              <a:spcBef>
                <a:spcPts val="0"/>
              </a:spcBef>
              <a:spcAft>
                <a:spcPts val="0"/>
              </a:spcAft>
              <a:buSzPts val="1400"/>
              <a:buNone/>
            </a:pP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Char char="●"/>
            </a:pPr>
            <a:r>
              <a:rPr lang="tr-TR" sz="1450" dirty="0">
                <a:solidFill>
                  <a:srgbClr val="373A3C"/>
                </a:solidFill>
                <a:highlight>
                  <a:schemeClr val="lt1"/>
                </a:highlight>
              </a:rPr>
              <a:t>No </a:t>
            </a:r>
            <a:r>
              <a:rPr lang="tr-TR" sz="1450" dirty="0" err="1">
                <a:solidFill>
                  <a:srgbClr val="373A3C"/>
                </a:solidFill>
                <a:highlight>
                  <a:schemeClr val="lt1"/>
                </a:highlight>
              </a:rPr>
              <a:t>matter</a:t>
            </a:r>
            <a:r>
              <a:rPr lang="tr-TR" sz="1450" dirty="0">
                <a:solidFill>
                  <a:srgbClr val="373A3C"/>
                </a:solidFill>
                <a:highlight>
                  <a:schemeClr val="lt1"/>
                </a:highlight>
              </a:rPr>
              <a:t> how </a:t>
            </a:r>
            <a:r>
              <a:rPr lang="tr-TR" sz="1450" dirty="0" err="1">
                <a:solidFill>
                  <a:srgbClr val="373A3C"/>
                </a:solidFill>
                <a:highlight>
                  <a:schemeClr val="lt1"/>
                </a:highlight>
              </a:rPr>
              <a:t>identical</a:t>
            </a:r>
            <a:r>
              <a:rPr lang="tr-TR" sz="1450" dirty="0">
                <a:solidFill>
                  <a:srgbClr val="373A3C"/>
                </a:solidFill>
                <a:highlight>
                  <a:schemeClr val="lt1"/>
                </a:highlight>
              </a:rPr>
              <a:t> two </a:t>
            </a:r>
            <a:r>
              <a:rPr lang="tr-TR" sz="1450" dirty="0" err="1">
                <a:solidFill>
                  <a:srgbClr val="373A3C"/>
                </a:solidFill>
                <a:highlight>
                  <a:schemeClr val="lt1"/>
                </a:highlight>
              </a:rPr>
              <a:t>organizations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no</a:t>
            </a:r>
            <a:r>
              <a:rPr lang="tr-TR" sz="1450" dirty="0">
                <a:solidFill>
                  <a:srgbClr val="373A3C"/>
                </a:solidFill>
                <a:highlight>
                  <a:schemeClr val="lt1"/>
                </a:highlight>
              </a:rPr>
              <a:t> two </a:t>
            </a:r>
            <a:r>
              <a:rPr lang="tr-TR" sz="1450" dirty="0" err="1">
                <a:solidFill>
                  <a:srgbClr val="373A3C"/>
                </a:solidFill>
                <a:highlight>
                  <a:schemeClr val="lt1"/>
                </a:highlight>
              </a:rPr>
              <a:t>networks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exactly</a:t>
            </a:r>
            <a:r>
              <a:rPr lang="tr-TR" sz="1450" dirty="0">
                <a:solidFill>
                  <a:srgbClr val="373A3C"/>
                </a:solidFill>
                <a:highlight>
                  <a:schemeClr val="lt1"/>
                </a:highlight>
              </a:rPr>
              <a:t> </a:t>
            </a:r>
            <a:r>
              <a:rPr lang="tr-TR" sz="1450" dirty="0" err="1">
                <a:solidFill>
                  <a:srgbClr val="373A3C"/>
                </a:solidFill>
                <a:highlight>
                  <a:schemeClr val="lt1"/>
                </a:highlight>
              </a:rPr>
              <a:t>alike</a:t>
            </a:r>
            <a:r>
              <a:rPr lang="tr-TR" sz="1450" dirty="0">
                <a:solidFill>
                  <a:srgbClr val="373A3C"/>
                </a:solidFill>
                <a:highlight>
                  <a:schemeClr val="lt1"/>
                </a:highlight>
              </a:rPr>
              <a:t>. </a:t>
            </a:r>
            <a:r>
              <a:rPr lang="tr-TR" sz="1450" dirty="0" err="1">
                <a:solidFill>
                  <a:srgbClr val="373A3C"/>
                </a:solidFill>
                <a:highlight>
                  <a:schemeClr val="lt1"/>
                </a:highlight>
              </a:rPr>
              <a:t>However</a:t>
            </a:r>
            <a:r>
              <a:rPr lang="tr-TR" sz="1450" dirty="0">
                <a:solidFill>
                  <a:srgbClr val="373A3C"/>
                </a:solidFill>
                <a:highlight>
                  <a:schemeClr val="lt1"/>
                </a:highlight>
              </a:rPr>
              <a:t>, </a:t>
            </a:r>
            <a:r>
              <a:rPr lang="tr-TR" sz="1450" dirty="0" err="1">
                <a:solidFill>
                  <a:srgbClr val="373A3C"/>
                </a:solidFill>
                <a:highlight>
                  <a:schemeClr val="lt1"/>
                </a:highlight>
              </a:rPr>
              <a:t>many</a:t>
            </a:r>
            <a:r>
              <a:rPr lang="tr-TR" sz="1450" dirty="0">
                <a:solidFill>
                  <a:srgbClr val="373A3C"/>
                </a:solidFill>
                <a:highlight>
                  <a:schemeClr val="lt1"/>
                </a:highlight>
              </a:rPr>
              <a:t> </a:t>
            </a:r>
            <a:r>
              <a:rPr lang="tr-TR" sz="1450" dirty="0" err="1">
                <a:solidFill>
                  <a:srgbClr val="373A3C"/>
                </a:solidFill>
                <a:highlight>
                  <a:schemeClr val="lt1"/>
                </a:highlight>
              </a:rPr>
              <a:t>organizations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relying</a:t>
            </a:r>
            <a:r>
              <a:rPr lang="tr-TR" sz="1450" dirty="0">
                <a:solidFill>
                  <a:srgbClr val="373A3C"/>
                </a:solidFill>
                <a:highlight>
                  <a:schemeClr val="lt1"/>
                </a:highlight>
              </a:rPr>
              <a:t> on </a:t>
            </a:r>
            <a:r>
              <a:rPr lang="tr-TR" sz="1450" dirty="0" err="1">
                <a:solidFill>
                  <a:srgbClr val="373A3C"/>
                </a:solidFill>
                <a:highlight>
                  <a:schemeClr val="lt1"/>
                </a:highlight>
              </a:rPr>
              <a:t>well-established</a:t>
            </a:r>
            <a:r>
              <a:rPr lang="tr-TR" sz="1450" dirty="0">
                <a:solidFill>
                  <a:srgbClr val="373A3C"/>
                </a:solidFill>
                <a:highlight>
                  <a:schemeClr val="lt1"/>
                </a:highlight>
              </a:rPr>
              <a:t> network </a:t>
            </a:r>
            <a:r>
              <a:rPr lang="tr-TR" sz="1450" dirty="0" err="1">
                <a:solidFill>
                  <a:srgbClr val="373A3C"/>
                </a:solidFill>
                <a:highlight>
                  <a:schemeClr val="lt1"/>
                </a:highlight>
              </a:rPr>
              <a:t>topology</a:t>
            </a:r>
            <a:r>
              <a:rPr lang="tr-TR" sz="1450" dirty="0">
                <a:solidFill>
                  <a:srgbClr val="373A3C"/>
                </a:solidFill>
                <a:highlight>
                  <a:schemeClr val="lt1"/>
                </a:highlight>
              </a:rPr>
              <a:t> </a:t>
            </a:r>
            <a:r>
              <a:rPr lang="tr-TR" sz="1450" dirty="0" err="1">
                <a:solidFill>
                  <a:srgbClr val="373A3C"/>
                </a:solidFill>
                <a:highlight>
                  <a:schemeClr val="lt1"/>
                </a:highlight>
              </a:rPr>
              <a:t>models</a:t>
            </a:r>
            <a:r>
              <a:rPr lang="tr-TR" sz="1450" dirty="0">
                <a:solidFill>
                  <a:srgbClr val="373A3C"/>
                </a:solidFill>
                <a:highlight>
                  <a:schemeClr val="lt1"/>
                </a:highlight>
              </a:rPr>
              <a:t>. Network </a:t>
            </a:r>
            <a:r>
              <a:rPr lang="tr-TR" sz="1450" dirty="0" err="1">
                <a:solidFill>
                  <a:srgbClr val="373A3C"/>
                </a:solidFill>
                <a:highlight>
                  <a:schemeClr val="lt1"/>
                </a:highlight>
              </a:rPr>
              <a:t>topologies</a:t>
            </a:r>
            <a:r>
              <a:rPr lang="tr-TR" sz="1450" dirty="0">
                <a:solidFill>
                  <a:srgbClr val="373A3C"/>
                </a:solidFill>
                <a:highlight>
                  <a:schemeClr val="lt1"/>
                </a:highlight>
              </a:rPr>
              <a:t> </a:t>
            </a:r>
            <a:r>
              <a:rPr lang="tr-TR" sz="1450" dirty="0" err="1">
                <a:solidFill>
                  <a:srgbClr val="373A3C"/>
                </a:solidFill>
                <a:highlight>
                  <a:schemeClr val="lt1"/>
                </a:highlight>
              </a:rPr>
              <a:t>outline</a:t>
            </a:r>
            <a:r>
              <a:rPr lang="tr-TR" sz="1450" dirty="0">
                <a:solidFill>
                  <a:srgbClr val="373A3C"/>
                </a:solidFill>
                <a:highlight>
                  <a:schemeClr val="lt1"/>
                </a:highlight>
              </a:rPr>
              <a:t> how </a:t>
            </a:r>
            <a:r>
              <a:rPr lang="tr-TR" sz="1450" dirty="0" err="1">
                <a:solidFill>
                  <a:srgbClr val="373A3C"/>
                </a:solidFill>
                <a:highlight>
                  <a:schemeClr val="lt1"/>
                </a:highlight>
              </a:rPr>
              <a:t>devices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connected</a:t>
            </a:r>
            <a:r>
              <a:rPr lang="tr-TR" sz="1450" dirty="0">
                <a:solidFill>
                  <a:srgbClr val="373A3C"/>
                </a:solidFill>
                <a:highlight>
                  <a:schemeClr val="lt1"/>
                </a:highlight>
              </a:rPr>
              <a:t> </a:t>
            </a:r>
            <a:r>
              <a:rPr lang="tr-TR" sz="1450" dirty="0" err="1">
                <a:solidFill>
                  <a:srgbClr val="373A3C"/>
                </a:solidFill>
                <a:highlight>
                  <a:schemeClr val="lt1"/>
                </a:highlight>
              </a:rPr>
              <a:t>together</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how data is </a:t>
            </a:r>
            <a:r>
              <a:rPr lang="tr-TR" sz="1450" dirty="0" err="1">
                <a:solidFill>
                  <a:srgbClr val="373A3C"/>
                </a:solidFill>
                <a:highlight>
                  <a:schemeClr val="lt1"/>
                </a:highlight>
              </a:rPr>
              <a:t>transmitted</a:t>
            </a:r>
            <a:r>
              <a:rPr lang="tr-TR" sz="1450" dirty="0">
                <a:solidFill>
                  <a:srgbClr val="373A3C"/>
                </a:solidFill>
                <a:highlight>
                  <a:schemeClr val="lt1"/>
                </a:highlight>
              </a:rPr>
              <a:t> </a:t>
            </a:r>
            <a:r>
              <a:rPr lang="tr-TR" sz="1450" dirty="0" err="1">
                <a:solidFill>
                  <a:srgbClr val="373A3C"/>
                </a:solidFill>
                <a:highlight>
                  <a:schemeClr val="lt1"/>
                </a:highlight>
              </a:rPr>
              <a:t>from</a:t>
            </a:r>
            <a:r>
              <a:rPr lang="tr-TR" sz="1450" dirty="0">
                <a:solidFill>
                  <a:srgbClr val="373A3C"/>
                </a:solidFill>
                <a:highlight>
                  <a:schemeClr val="lt1"/>
                </a:highlight>
              </a:rPr>
              <a:t> </a:t>
            </a:r>
            <a:r>
              <a:rPr lang="tr-TR" sz="1450" dirty="0" err="1">
                <a:solidFill>
                  <a:srgbClr val="373A3C"/>
                </a:solidFill>
                <a:highlight>
                  <a:schemeClr val="lt1"/>
                </a:highlight>
              </a:rPr>
              <a:t>one</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another</a:t>
            </a:r>
            <a:r>
              <a:rPr lang="tr-TR" sz="1450" dirty="0">
                <a:solidFill>
                  <a:srgbClr val="373A3C"/>
                </a:solidFill>
                <a:highlight>
                  <a:schemeClr val="lt1"/>
                </a:highlight>
              </a:rPr>
              <a:t>.</a:t>
            </a:r>
            <a:endParaRPr sz="1450" dirty="0">
              <a:solidFill>
                <a:srgbClr val="373A3C"/>
              </a:solidFill>
              <a:highlight>
                <a:srgbClr val="FFFFFF"/>
              </a:highlight>
            </a:endParaRPr>
          </a:p>
          <a:p>
            <a:pPr marL="0" lvl="0" indent="0" algn="l" rtl="0">
              <a:lnSpc>
                <a:spcPct val="100000"/>
              </a:lnSpc>
              <a:spcBef>
                <a:spcPts val="0"/>
              </a:spcBef>
              <a:spcAft>
                <a:spcPts val="0"/>
              </a:spcAft>
              <a:buSzPts val="1400"/>
              <a:buNone/>
            </a:pPr>
            <a:endParaRPr sz="1450" dirty="0">
              <a:solidFill>
                <a:srgbClr val="373A3C"/>
              </a:solidFill>
              <a:highlight>
                <a:srgbClr val="FFFFFF"/>
              </a:highlight>
            </a:endParaRPr>
          </a:p>
          <a:p>
            <a:pPr marL="457200" lvl="0" indent="-320675" algn="l" rtl="0">
              <a:lnSpc>
                <a:spcPct val="100000"/>
              </a:lnSpc>
              <a:spcBef>
                <a:spcPts val="0"/>
              </a:spcBef>
              <a:spcAft>
                <a:spcPts val="0"/>
              </a:spcAft>
              <a:buClr>
                <a:srgbClr val="373A3C"/>
              </a:buClr>
              <a:buSzPts val="1450"/>
              <a:buChar char="●"/>
            </a:pPr>
            <a:r>
              <a:rPr lang="tr-TR" sz="1450" dirty="0" err="1">
                <a:solidFill>
                  <a:srgbClr val="373A3C"/>
                </a:solidFill>
                <a:highlight>
                  <a:srgbClr val="FFFFFF"/>
                </a:highlight>
              </a:rPr>
              <a:t>Physical</a:t>
            </a:r>
            <a:r>
              <a:rPr lang="tr-TR" sz="1450" dirty="0">
                <a:solidFill>
                  <a:srgbClr val="373A3C"/>
                </a:solidFill>
                <a:highlight>
                  <a:srgbClr val="FFFFFF"/>
                </a:highlight>
              </a:rPr>
              <a:t> </a:t>
            </a:r>
            <a:r>
              <a:rPr lang="tr-TR" sz="1450" dirty="0" err="1">
                <a:solidFill>
                  <a:srgbClr val="373A3C"/>
                </a:solidFill>
                <a:highlight>
                  <a:srgbClr val="FFFFFF"/>
                </a:highlight>
              </a:rPr>
              <a:t>and</a:t>
            </a:r>
            <a:r>
              <a:rPr lang="tr-TR" sz="1450" dirty="0">
                <a:solidFill>
                  <a:srgbClr val="373A3C"/>
                </a:solidFill>
                <a:highlight>
                  <a:srgbClr val="FFFFFF"/>
                </a:highlight>
              </a:rPr>
              <a:t> </a:t>
            </a:r>
            <a:r>
              <a:rPr lang="tr-TR" sz="1450" dirty="0" err="1">
                <a:solidFill>
                  <a:srgbClr val="373A3C"/>
                </a:solidFill>
                <a:highlight>
                  <a:srgbClr val="FFFFFF"/>
                </a:highlight>
              </a:rPr>
              <a:t>logical</a:t>
            </a:r>
            <a:r>
              <a:rPr lang="tr-TR" sz="1450" dirty="0">
                <a:solidFill>
                  <a:srgbClr val="373A3C"/>
                </a:solidFill>
                <a:highlight>
                  <a:srgbClr val="FFFFFF"/>
                </a:highlight>
              </a:rPr>
              <a:t> </a:t>
            </a:r>
            <a:r>
              <a:rPr lang="tr-TR" sz="1450" dirty="0" err="1">
                <a:solidFill>
                  <a:srgbClr val="373A3C"/>
                </a:solidFill>
                <a:highlight>
                  <a:srgbClr val="FFFFFF"/>
                </a:highlight>
              </a:rPr>
              <a:t>topologies</a:t>
            </a:r>
            <a:r>
              <a:rPr lang="tr-TR" sz="1450" dirty="0">
                <a:solidFill>
                  <a:srgbClr val="373A3C"/>
                </a:solidFill>
                <a:highlight>
                  <a:srgbClr val="FFFFFF"/>
                </a:highlight>
              </a:rPr>
              <a:t> </a:t>
            </a:r>
            <a:r>
              <a:rPr lang="tr-TR" sz="1450" dirty="0" err="1">
                <a:solidFill>
                  <a:srgbClr val="373A3C"/>
                </a:solidFill>
                <a:highlight>
                  <a:srgbClr val="FFFFFF"/>
                </a:highlight>
              </a:rPr>
              <a:t>are</a:t>
            </a:r>
            <a:r>
              <a:rPr lang="tr-TR" sz="1450" dirty="0">
                <a:solidFill>
                  <a:srgbClr val="373A3C"/>
                </a:solidFill>
                <a:highlight>
                  <a:srgbClr val="FFFFFF"/>
                </a:highlight>
              </a:rPr>
              <a:t> two </a:t>
            </a:r>
            <a:r>
              <a:rPr lang="tr-TR" sz="1450" dirty="0" err="1">
                <a:solidFill>
                  <a:srgbClr val="373A3C"/>
                </a:solidFill>
                <a:highlight>
                  <a:srgbClr val="FFFFFF"/>
                </a:highlight>
              </a:rPr>
              <a:t>basic</a:t>
            </a:r>
            <a:r>
              <a:rPr lang="tr-TR" sz="1450" dirty="0">
                <a:solidFill>
                  <a:srgbClr val="373A3C"/>
                </a:solidFill>
                <a:highlight>
                  <a:srgbClr val="FFFFFF"/>
                </a:highlight>
              </a:rPr>
              <a:t> </a:t>
            </a:r>
            <a:r>
              <a:rPr lang="tr-TR" sz="1450" dirty="0" err="1">
                <a:solidFill>
                  <a:srgbClr val="373A3C"/>
                </a:solidFill>
                <a:highlight>
                  <a:srgbClr val="FFFFFF"/>
                </a:highlight>
              </a:rPr>
              <a:t>categories</a:t>
            </a:r>
            <a:r>
              <a:rPr lang="tr-TR" sz="1450" dirty="0">
                <a:solidFill>
                  <a:srgbClr val="373A3C"/>
                </a:solidFill>
                <a:highlight>
                  <a:srgbClr val="FFFFFF"/>
                </a:highlight>
              </a:rPr>
              <a:t> of network </a:t>
            </a:r>
            <a:r>
              <a:rPr lang="tr-TR" sz="1450" dirty="0" err="1">
                <a:solidFill>
                  <a:srgbClr val="373A3C"/>
                </a:solidFill>
                <a:highlight>
                  <a:srgbClr val="FFFFFF"/>
                </a:highlight>
              </a:rPr>
              <a:t>topologies</a:t>
            </a:r>
            <a:r>
              <a:rPr lang="tr-TR" sz="1450" dirty="0">
                <a:solidFill>
                  <a:srgbClr val="373A3C"/>
                </a:solidFill>
                <a:highlight>
                  <a:srgbClr val="FFFFFF"/>
                </a:highlight>
              </a:rPr>
              <a:t>.</a:t>
            </a:r>
            <a:endParaRPr sz="1450" dirty="0">
              <a:solidFill>
                <a:srgbClr val="373A3C"/>
              </a:solidFill>
              <a:highlight>
                <a:srgbClr val="FFFFFF"/>
              </a:highlight>
            </a:endParaRPr>
          </a:p>
          <a:p>
            <a:pPr marL="0" lvl="0" indent="0" algn="l" rtl="0">
              <a:lnSpc>
                <a:spcPct val="100000"/>
              </a:lnSpc>
              <a:spcBef>
                <a:spcPts val="0"/>
              </a:spcBef>
              <a:spcAft>
                <a:spcPts val="0"/>
              </a:spcAft>
              <a:buSzPts val="1400"/>
              <a:buNone/>
            </a:pPr>
            <a:endParaRPr sz="1450" dirty="0">
              <a:solidFill>
                <a:srgbClr val="373A3C"/>
              </a:solidFill>
              <a:highlight>
                <a:srgbClr val="FFFFFF"/>
              </a:highlight>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0" name="Google Shape;600;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0675" algn="l" rtl="0">
              <a:lnSpc>
                <a:spcPct val="100000"/>
              </a:lnSpc>
              <a:spcBef>
                <a:spcPts val="0"/>
              </a:spcBef>
              <a:spcAft>
                <a:spcPts val="0"/>
              </a:spcAft>
              <a:buClr>
                <a:srgbClr val="373A3C"/>
              </a:buClr>
              <a:buSzPts val="1450"/>
              <a:buChar char="●"/>
            </a:pP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shape</a:t>
            </a:r>
            <a:r>
              <a:rPr lang="tr-TR" sz="1450" dirty="0">
                <a:solidFill>
                  <a:srgbClr val="373A3C"/>
                </a:solidFill>
                <a:highlight>
                  <a:schemeClr val="lt1"/>
                </a:highlight>
              </a:rPr>
              <a:t> of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cabling</a:t>
            </a:r>
            <a:r>
              <a:rPr lang="tr-TR" sz="1450" dirty="0">
                <a:solidFill>
                  <a:srgbClr val="373A3C"/>
                </a:solidFill>
                <a:highlight>
                  <a:schemeClr val="lt1"/>
                </a:highlight>
              </a:rPr>
              <a:t> </a:t>
            </a:r>
            <a:r>
              <a:rPr lang="tr-TR" sz="1450" dirty="0" err="1">
                <a:solidFill>
                  <a:srgbClr val="373A3C"/>
                </a:solidFill>
                <a:highlight>
                  <a:schemeClr val="lt1"/>
                </a:highlight>
              </a:rPr>
              <a:t>layout</a:t>
            </a:r>
            <a:r>
              <a:rPr lang="tr-TR" sz="1450" dirty="0">
                <a:solidFill>
                  <a:srgbClr val="373A3C"/>
                </a:solidFill>
                <a:highlight>
                  <a:schemeClr val="lt1"/>
                </a:highlight>
              </a:rPr>
              <a:t> </a:t>
            </a:r>
            <a:r>
              <a:rPr lang="tr-TR" sz="1450" dirty="0" err="1">
                <a:solidFill>
                  <a:srgbClr val="373A3C"/>
                </a:solidFill>
                <a:highlight>
                  <a:schemeClr val="lt1"/>
                </a:highlight>
              </a:rPr>
              <a:t>used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link </a:t>
            </a:r>
            <a:r>
              <a:rPr lang="tr-TR" sz="1450" dirty="0" err="1">
                <a:solidFill>
                  <a:srgbClr val="373A3C"/>
                </a:solidFill>
                <a:highlight>
                  <a:schemeClr val="lt1"/>
                </a:highlight>
              </a:rPr>
              <a:t>devices</a:t>
            </a:r>
            <a:r>
              <a:rPr lang="tr-TR" sz="1450" dirty="0">
                <a:solidFill>
                  <a:srgbClr val="373A3C"/>
                </a:solidFill>
                <a:highlight>
                  <a:schemeClr val="lt1"/>
                </a:highlight>
              </a:rPr>
              <a:t> is </a:t>
            </a:r>
            <a:r>
              <a:rPr lang="tr-TR" sz="1450" dirty="0" err="1">
                <a:solidFill>
                  <a:srgbClr val="373A3C"/>
                </a:solidFill>
                <a:highlight>
                  <a:schemeClr val="lt1"/>
                </a:highlight>
              </a:rPr>
              <a:t>called</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topology</a:t>
            </a:r>
            <a:r>
              <a:rPr lang="tr-TR" sz="1450" dirty="0">
                <a:solidFill>
                  <a:srgbClr val="373A3C"/>
                </a:solidFill>
                <a:highlight>
                  <a:schemeClr val="lt1"/>
                </a:highlight>
              </a:rPr>
              <a:t> of </a:t>
            </a:r>
            <a:r>
              <a:rPr lang="tr-TR" sz="1450" dirty="0" err="1">
                <a:solidFill>
                  <a:srgbClr val="373A3C"/>
                </a:solidFill>
                <a:highlight>
                  <a:schemeClr val="lt1"/>
                </a:highlight>
              </a:rPr>
              <a:t>the</a:t>
            </a:r>
            <a:r>
              <a:rPr lang="tr-TR" sz="1450" dirty="0">
                <a:solidFill>
                  <a:srgbClr val="373A3C"/>
                </a:solidFill>
                <a:highlight>
                  <a:schemeClr val="lt1"/>
                </a:highlight>
              </a:rPr>
              <a:t> network. </a:t>
            </a:r>
            <a:r>
              <a:rPr lang="tr-TR" sz="1450" dirty="0" err="1">
                <a:solidFill>
                  <a:srgbClr val="373A3C"/>
                </a:solidFill>
                <a:highlight>
                  <a:schemeClr val="lt1"/>
                </a:highlight>
              </a:rPr>
              <a:t>This</a:t>
            </a:r>
            <a:r>
              <a:rPr lang="tr-TR" sz="1450" dirty="0">
                <a:solidFill>
                  <a:srgbClr val="373A3C"/>
                </a:solidFill>
                <a:highlight>
                  <a:schemeClr val="lt1"/>
                </a:highlight>
              </a:rPr>
              <a:t> </a:t>
            </a:r>
            <a:r>
              <a:rPr lang="tr-TR" sz="1450" dirty="0" err="1">
                <a:solidFill>
                  <a:srgbClr val="373A3C"/>
                </a:solidFill>
                <a:highlight>
                  <a:schemeClr val="lt1"/>
                </a:highlight>
              </a:rPr>
              <a:t>refers</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layout</a:t>
            </a:r>
            <a:r>
              <a:rPr lang="tr-TR" sz="1450" dirty="0">
                <a:solidFill>
                  <a:srgbClr val="373A3C"/>
                </a:solidFill>
                <a:highlight>
                  <a:schemeClr val="lt1"/>
                </a:highlight>
              </a:rPr>
              <a:t> of </a:t>
            </a:r>
            <a:r>
              <a:rPr lang="tr-TR" sz="1450" dirty="0" err="1">
                <a:solidFill>
                  <a:srgbClr val="373A3C"/>
                </a:solidFill>
                <a:highlight>
                  <a:schemeClr val="lt1"/>
                </a:highlight>
              </a:rPr>
              <a:t>cabling</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locations</a:t>
            </a:r>
            <a:r>
              <a:rPr lang="tr-TR" sz="1450" dirty="0">
                <a:solidFill>
                  <a:srgbClr val="373A3C"/>
                </a:solidFill>
                <a:highlight>
                  <a:schemeClr val="lt1"/>
                </a:highlight>
              </a:rPr>
              <a:t> of </a:t>
            </a:r>
            <a:r>
              <a:rPr lang="tr-TR" sz="1450" dirty="0" err="1">
                <a:solidFill>
                  <a:srgbClr val="373A3C"/>
                </a:solidFill>
                <a:highlight>
                  <a:schemeClr val="lt1"/>
                </a:highlight>
              </a:rPr>
              <a:t>nodes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interconnections</a:t>
            </a:r>
            <a:r>
              <a:rPr lang="tr-TR" sz="1450" dirty="0">
                <a:solidFill>
                  <a:srgbClr val="373A3C"/>
                </a:solidFill>
                <a:highlight>
                  <a:schemeClr val="lt1"/>
                </a:highlight>
              </a:rPr>
              <a:t> </a:t>
            </a:r>
            <a:r>
              <a:rPr lang="tr-TR" sz="1450" dirty="0" err="1">
                <a:solidFill>
                  <a:srgbClr val="373A3C"/>
                </a:solidFill>
                <a:highlight>
                  <a:schemeClr val="lt1"/>
                </a:highlight>
              </a:rPr>
              <a:t>between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nodes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cabling</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topology</a:t>
            </a:r>
            <a:r>
              <a:rPr lang="tr-TR" sz="1450" dirty="0">
                <a:solidFill>
                  <a:srgbClr val="373A3C"/>
                </a:solidFill>
                <a:highlight>
                  <a:schemeClr val="lt1"/>
                </a:highlight>
              </a:rPr>
              <a:t> of a network is </a:t>
            </a:r>
            <a:r>
              <a:rPr lang="tr-TR" sz="1450" dirty="0" err="1">
                <a:solidFill>
                  <a:srgbClr val="373A3C"/>
                </a:solidFill>
                <a:highlight>
                  <a:schemeClr val="lt1"/>
                </a:highlight>
              </a:rPr>
              <a:t>determined</a:t>
            </a:r>
            <a:r>
              <a:rPr lang="tr-TR" sz="1450" dirty="0">
                <a:solidFill>
                  <a:srgbClr val="373A3C"/>
                </a:solidFill>
                <a:highlight>
                  <a:schemeClr val="lt1"/>
                </a:highlight>
              </a:rPr>
              <a:t> </a:t>
            </a:r>
            <a:r>
              <a:rPr lang="tr-TR" sz="1450" dirty="0" err="1">
                <a:solidFill>
                  <a:srgbClr val="373A3C"/>
                </a:solidFill>
                <a:highlight>
                  <a:schemeClr val="lt1"/>
                </a:highlight>
              </a:rPr>
              <a:t>by</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capabilities</a:t>
            </a:r>
            <a:r>
              <a:rPr lang="tr-TR" sz="1450" dirty="0">
                <a:solidFill>
                  <a:srgbClr val="373A3C"/>
                </a:solidFill>
                <a:highlight>
                  <a:schemeClr val="lt1"/>
                </a:highlight>
              </a:rPr>
              <a:t> of </a:t>
            </a:r>
            <a:r>
              <a:rPr lang="tr-TR" sz="1450" dirty="0" err="1">
                <a:solidFill>
                  <a:srgbClr val="373A3C"/>
                </a:solidFill>
                <a:highlight>
                  <a:schemeClr val="lt1"/>
                </a:highlight>
              </a:rPr>
              <a:t>the</a:t>
            </a:r>
            <a:r>
              <a:rPr lang="tr-TR" sz="1450" dirty="0">
                <a:solidFill>
                  <a:srgbClr val="373A3C"/>
                </a:solidFill>
                <a:highlight>
                  <a:schemeClr val="lt1"/>
                </a:highlight>
              </a:rPr>
              <a:t> network </a:t>
            </a:r>
            <a:r>
              <a:rPr lang="tr-TR" sz="1450" dirty="0" err="1">
                <a:solidFill>
                  <a:srgbClr val="373A3C"/>
                </a:solidFill>
                <a:highlight>
                  <a:schemeClr val="lt1"/>
                </a:highlight>
              </a:rPr>
              <a:t>access</a:t>
            </a:r>
            <a:r>
              <a:rPr lang="tr-TR" sz="1450" dirty="0">
                <a:solidFill>
                  <a:srgbClr val="373A3C"/>
                </a:solidFill>
                <a:highlight>
                  <a:schemeClr val="lt1"/>
                </a:highlight>
              </a:rPr>
              <a:t> </a:t>
            </a:r>
            <a:r>
              <a:rPr lang="tr-TR" sz="1450" dirty="0" err="1">
                <a:solidFill>
                  <a:srgbClr val="373A3C"/>
                </a:solidFill>
                <a:highlight>
                  <a:schemeClr val="lt1"/>
                </a:highlight>
              </a:rPr>
              <a:t>devices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media</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level</a:t>
            </a:r>
            <a:r>
              <a:rPr lang="tr-TR" sz="1450" dirty="0">
                <a:solidFill>
                  <a:srgbClr val="373A3C"/>
                </a:solidFill>
                <a:highlight>
                  <a:schemeClr val="lt1"/>
                </a:highlight>
              </a:rPr>
              <a:t> of </a:t>
            </a:r>
            <a:r>
              <a:rPr lang="tr-TR" sz="1450" dirty="0" err="1">
                <a:solidFill>
                  <a:srgbClr val="373A3C"/>
                </a:solidFill>
                <a:highlight>
                  <a:schemeClr val="lt1"/>
                </a:highlight>
              </a:rPr>
              <a:t>control</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a:t>
            </a:r>
            <a:r>
              <a:rPr lang="tr-TR" sz="1450" dirty="0" err="1">
                <a:solidFill>
                  <a:srgbClr val="373A3C"/>
                </a:solidFill>
                <a:highlight>
                  <a:schemeClr val="lt1"/>
                </a:highlight>
              </a:rPr>
              <a:t>fault</a:t>
            </a:r>
            <a:r>
              <a:rPr lang="tr-TR" sz="1450" dirty="0">
                <a:solidFill>
                  <a:srgbClr val="373A3C"/>
                </a:solidFill>
                <a:highlight>
                  <a:schemeClr val="lt1"/>
                </a:highlight>
              </a:rPr>
              <a:t> </a:t>
            </a:r>
            <a:r>
              <a:rPr lang="tr-TR" sz="1450" dirty="0" err="1">
                <a:solidFill>
                  <a:srgbClr val="373A3C"/>
                </a:solidFill>
                <a:highlight>
                  <a:schemeClr val="lt1"/>
                </a:highlight>
              </a:rPr>
              <a:t>tolerance</a:t>
            </a:r>
            <a:r>
              <a:rPr lang="tr-TR" sz="1450" dirty="0">
                <a:solidFill>
                  <a:srgbClr val="373A3C"/>
                </a:solidFill>
                <a:highlight>
                  <a:schemeClr val="lt1"/>
                </a:highlight>
              </a:rPr>
              <a:t> </a:t>
            </a:r>
            <a:r>
              <a:rPr lang="tr-TR" sz="1450" dirty="0" err="1">
                <a:solidFill>
                  <a:srgbClr val="373A3C"/>
                </a:solidFill>
                <a:highlight>
                  <a:schemeClr val="lt1"/>
                </a:highlight>
              </a:rPr>
              <a:t>desired</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cost</a:t>
            </a:r>
            <a:r>
              <a:rPr lang="tr-TR" sz="1450" dirty="0">
                <a:solidFill>
                  <a:srgbClr val="373A3C"/>
                </a:solidFill>
                <a:highlight>
                  <a:schemeClr val="lt1"/>
                </a:highlight>
              </a:rPr>
              <a:t> </a:t>
            </a:r>
            <a:r>
              <a:rPr lang="tr-TR" sz="1450" dirty="0" err="1">
                <a:solidFill>
                  <a:srgbClr val="373A3C"/>
                </a:solidFill>
                <a:highlight>
                  <a:schemeClr val="lt1"/>
                </a:highlight>
              </a:rPr>
              <a:t>associated</a:t>
            </a:r>
            <a:r>
              <a:rPr lang="tr-TR" sz="1450" dirty="0">
                <a:solidFill>
                  <a:srgbClr val="373A3C"/>
                </a:solidFill>
                <a:highlight>
                  <a:schemeClr val="lt1"/>
                </a:highlight>
              </a:rPr>
              <a:t> </a:t>
            </a:r>
            <a:r>
              <a:rPr lang="tr-TR" sz="1450" dirty="0" err="1">
                <a:solidFill>
                  <a:srgbClr val="373A3C"/>
                </a:solidFill>
                <a:highlight>
                  <a:schemeClr val="lt1"/>
                </a:highlight>
              </a:rPr>
              <a:t>with</a:t>
            </a:r>
            <a:r>
              <a:rPr lang="tr-TR" sz="1450" dirty="0">
                <a:solidFill>
                  <a:srgbClr val="373A3C"/>
                </a:solidFill>
                <a:highlight>
                  <a:schemeClr val="lt1"/>
                </a:highlight>
              </a:rPr>
              <a:t> </a:t>
            </a:r>
            <a:r>
              <a:rPr lang="tr-TR" sz="1450" dirty="0" err="1">
                <a:solidFill>
                  <a:srgbClr val="373A3C"/>
                </a:solidFill>
                <a:highlight>
                  <a:schemeClr val="lt1"/>
                </a:highlight>
              </a:rPr>
              <a:t>cabling</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a:t>
            </a:r>
            <a:r>
              <a:rPr lang="tr-TR" sz="1450" dirty="0" err="1">
                <a:solidFill>
                  <a:srgbClr val="373A3C"/>
                </a:solidFill>
                <a:highlight>
                  <a:schemeClr val="lt1"/>
                </a:highlight>
              </a:rPr>
              <a:t>telecommunications</a:t>
            </a:r>
            <a:r>
              <a:rPr lang="tr-TR" sz="1450" dirty="0">
                <a:solidFill>
                  <a:srgbClr val="373A3C"/>
                </a:solidFill>
                <a:highlight>
                  <a:schemeClr val="lt1"/>
                </a:highlight>
              </a:rPr>
              <a:t> </a:t>
            </a:r>
            <a:r>
              <a:rPr lang="tr-TR" sz="1450" dirty="0" err="1">
                <a:solidFill>
                  <a:srgbClr val="373A3C"/>
                </a:solidFill>
                <a:highlight>
                  <a:schemeClr val="lt1"/>
                </a:highlight>
              </a:rPr>
              <a:t>circuits</a:t>
            </a:r>
            <a:r>
              <a:rPr lang="tr-TR" sz="1450" dirty="0">
                <a:solidFill>
                  <a:srgbClr val="373A3C"/>
                </a:solidFill>
                <a:highlight>
                  <a:schemeClr val="lt1"/>
                </a:highlight>
              </a:rPr>
              <a:t>.</a:t>
            </a:r>
            <a:endParaRPr sz="1450" dirty="0">
              <a:solidFill>
                <a:srgbClr val="373A3C"/>
              </a:solidFill>
              <a:highlight>
                <a:srgbClr val="FFFFFF"/>
              </a:highlight>
            </a:endParaRPr>
          </a:p>
          <a:p>
            <a:pPr marL="0" lvl="0" indent="0" algn="l" rtl="0">
              <a:lnSpc>
                <a:spcPct val="100000"/>
              </a:lnSpc>
              <a:spcBef>
                <a:spcPts val="0"/>
              </a:spcBef>
              <a:spcAft>
                <a:spcPts val="0"/>
              </a:spcAft>
              <a:buSzPts val="1400"/>
              <a:buNone/>
            </a:pPr>
            <a:endParaRPr sz="1450" dirty="0">
              <a:solidFill>
                <a:srgbClr val="373A3C"/>
              </a:solidFill>
              <a:highlight>
                <a:srgbClr val="FFFFFF"/>
              </a:highlight>
            </a:endParaRPr>
          </a:p>
          <a:p>
            <a:pPr marL="457200" lvl="0" indent="-320675" algn="l" rtl="0">
              <a:lnSpc>
                <a:spcPct val="100000"/>
              </a:lnSpc>
              <a:spcBef>
                <a:spcPts val="0"/>
              </a:spcBef>
              <a:spcAft>
                <a:spcPts val="0"/>
              </a:spcAft>
              <a:buClr>
                <a:srgbClr val="373A3C"/>
              </a:buClr>
              <a:buSzPts val="1450"/>
              <a:buChar char="●"/>
            </a:pP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physical</a:t>
            </a:r>
            <a:r>
              <a:rPr lang="tr-TR" sz="1450" dirty="0">
                <a:solidFill>
                  <a:srgbClr val="373A3C"/>
                </a:solidFill>
                <a:highlight>
                  <a:srgbClr val="FFFFFF"/>
                </a:highlight>
              </a:rPr>
              <a:t> </a:t>
            </a:r>
            <a:r>
              <a:rPr lang="tr-TR" sz="1450" dirty="0" err="1">
                <a:solidFill>
                  <a:srgbClr val="373A3C"/>
                </a:solidFill>
                <a:highlight>
                  <a:srgbClr val="FFFFFF"/>
                </a:highlight>
              </a:rPr>
              <a:t>topology</a:t>
            </a:r>
            <a:r>
              <a:rPr lang="tr-TR" sz="1450" dirty="0">
                <a:solidFill>
                  <a:srgbClr val="373A3C"/>
                </a:solidFill>
                <a:highlight>
                  <a:srgbClr val="FFFFFF"/>
                </a:highlight>
              </a:rPr>
              <a:t> </a:t>
            </a:r>
            <a:r>
              <a:rPr lang="tr-TR" sz="1450" dirty="0" err="1">
                <a:solidFill>
                  <a:srgbClr val="373A3C"/>
                </a:solidFill>
                <a:highlight>
                  <a:srgbClr val="FFFFFF"/>
                </a:highlight>
              </a:rPr>
              <a:t>you</a:t>
            </a:r>
            <a:r>
              <a:rPr lang="tr-TR" sz="1450" dirty="0">
                <a:solidFill>
                  <a:srgbClr val="373A3C"/>
                </a:solidFill>
                <a:highlight>
                  <a:srgbClr val="FFFFFF"/>
                </a:highlight>
              </a:rPr>
              <a:t> </a:t>
            </a:r>
            <a:r>
              <a:rPr lang="tr-TR" sz="1450" dirty="0" err="1">
                <a:solidFill>
                  <a:srgbClr val="373A3C"/>
                </a:solidFill>
                <a:highlight>
                  <a:srgbClr val="FFFFFF"/>
                </a:highlight>
              </a:rPr>
              <a:t>choose</a:t>
            </a:r>
            <a:r>
              <a:rPr lang="tr-TR" sz="1450" dirty="0">
                <a:solidFill>
                  <a:srgbClr val="373A3C"/>
                </a:solidFill>
                <a:highlight>
                  <a:srgbClr val="FFFFFF"/>
                </a:highlight>
              </a:rPr>
              <a:t> </a:t>
            </a:r>
            <a:r>
              <a:rPr lang="tr-TR" sz="1450" dirty="0" err="1">
                <a:solidFill>
                  <a:srgbClr val="373A3C"/>
                </a:solidFill>
                <a:highlight>
                  <a:srgbClr val="FFFFFF"/>
                </a:highlight>
              </a:rPr>
              <a:t>for</a:t>
            </a:r>
            <a:r>
              <a:rPr lang="tr-TR" sz="1450" dirty="0">
                <a:solidFill>
                  <a:srgbClr val="373A3C"/>
                </a:solidFill>
                <a:highlight>
                  <a:srgbClr val="FFFFFF"/>
                </a:highlight>
              </a:rPr>
              <a:t> </a:t>
            </a:r>
            <a:r>
              <a:rPr lang="tr-TR" sz="1450" dirty="0" err="1">
                <a:solidFill>
                  <a:srgbClr val="373A3C"/>
                </a:solidFill>
                <a:highlight>
                  <a:srgbClr val="FFFFFF"/>
                </a:highlight>
              </a:rPr>
              <a:t>your</a:t>
            </a:r>
            <a:r>
              <a:rPr lang="tr-TR" sz="1450" dirty="0">
                <a:solidFill>
                  <a:srgbClr val="373A3C"/>
                </a:solidFill>
                <a:highlight>
                  <a:srgbClr val="FFFFFF"/>
                </a:highlight>
              </a:rPr>
              <a:t> network </a:t>
            </a:r>
            <a:r>
              <a:rPr lang="tr-TR" sz="1450" dirty="0" err="1">
                <a:solidFill>
                  <a:srgbClr val="373A3C"/>
                </a:solidFill>
                <a:highlight>
                  <a:srgbClr val="FFFFFF"/>
                </a:highlight>
              </a:rPr>
              <a:t>depends</a:t>
            </a:r>
            <a:r>
              <a:rPr lang="tr-TR" sz="1450" dirty="0">
                <a:solidFill>
                  <a:srgbClr val="373A3C"/>
                </a:solidFill>
                <a:highlight>
                  <a:srgbClr val="FFFFFF"/>
                </a:highlight>
              </a:rPr>
              <a:t> on:</a:t>
            </a:r>
            <a:endParaRPr sz="1450" dirty="0">
              <a:solidFill>
                <a:srgbClr val="373A3C"/>
              </a:solidFill>
              <a:highlight>
                <a:srgbClr val="FFFFFF"/>
              </a:highlight>
            </a:endParaRPr>
          </a:p>
          <a:p>
            <a:pPr marL="457200" lvl="0" indent="-320675" algn="l" rtl="0">
              <a:lnSpc>
                <a:spcPct val="100000"/>
              </a:lnSpc>
              <a:spcBef>
                <a:spcPts val="0"/>
              </a:spcBef>
              <a:spcAft>
                <a:spcPts val="0"/>
              </a:spcAft>
              <a:buClr>
                <a:srgbClr val="373A3C"/>
              </a:buClr>
              <a:buSzPts val="1450"/>
              <a:buChar char="-"/>
            </a:pPr>
            <a:r>
              <a:rPr lang="tr-TR" sz="1450" dirty="0">
                <a:solidFill>
                  <a:srgbClr val="373A3C"/>
                </a:solidFill>
                <a:highlight>
                  <a:srgbClr val="FFFFFF"/>
                </a:highlight>
              </a:rPr>
              <a:t>Office </a:t>
            </a:r>
            <a:r>
              <a:rPr lang="tr-TR" sz="1450" dirty="0" err="1">
                <a:solidFill>
                  <a:srgbClr val="373A3C"/>
                </a:solidFill>
                <a:highlight>
                  <a:srgbClr val="FFFFFF"/>
                </a:highlight>
              </a:rPr>
              <a:t>Layout</a:t>
            </a:r>
            <a:endParaRPr sz="1450" dirty="0">
              <a:solidFill>
                <a:srgbClr val="373A3C"/>
              </a:solidFill>
              <a:highlight>
                <a:srgbClr val="FFFFFF"/>
              </a:highlight>
            </a:endParaRPr>
          </a:p>
          <a:p>
            <a:pPr marL="457200" lvl="0" indent="-320675" algn="l" rtl="0">
              <a:lnSpc>
                <a:spcPct val="100000"/>
              </a:lnSpc>
              <a:spcBef>
                <a:spcPts val="0"/>
              </a:spcBef>
              <a:spcAft>
                <a:spcPts val="0"/>
              </a:spcAft>
              <a:buClr>
                <a:srgbClr val="373A3C"/>
              </a:buClr>
              <a:buSzPts val="1450"/>
              <a:buChar char="-"/>
            </a:pPr>
            <a:r>
              <a:rPr lang="tr-TR" sz="1450" dirty="0" err="1">
                <a:solidFill>
                  <a:srgbClr val="373A3C"/>
                </a:solidFill>
                <a:highlight>
                  <a:srgbClr val="FFFFFF"/>
                </a:highlight>
              </a:rPr>
              <a:t>Troubleshooting</a:t>
            </a:r>
            <a:r>
              <a:rPr lang="tr-TR" sz="1450" dirty="0">
                <a:solidFill>
                  <a:srgbClr val="373A3C"/>
                </a:solidFill>
                <a:highlight>
                  <a:srgbClr val="FFFFFF"/>
                </a:highlight>
              </a:rPr>
              <a:t> </a:t>
            </a:r>
            <a:r>
              <a:rPr lang="tr-TR" sz="1450" dirty="0" err="1">
                <a:solidFill>
                  <a:srgbClr val="373A3C"/>
                </a:solidFill>
                <a:highlight>
                  <a:srgbClr val="FFFFFF"/>
                </a:highlight>
              </a:rPr>
              <a:t>Techniques</a:t>
            </a:r>
            <a:endParaRPr sz="1450" dirty="0">
              <a:solidFill>
                <a:srgbClr val="373A3C"/>
              </a:solidFill>
              <a:highlight>
                <a:srgbClr val="FFFFFF"/>
              </a:highlight>
            </a:endParaRPr>
          </a:p>
          <a:p>
            <a:pPr marL="457200" lvl="0" indent="-320675" algn="l" rtl="0">
              <a:lnSpc>
                <a:spcPct val="100000"/>
              </a:lnSpc>
              <a:spcBef>
                <a:spcPts val="0"/>
              </a:spcBef>
              <a:spcAft>
                <a:spcPts val="0"/>
              </a:spcAft>
              <a:buClr>
                <a:srgbClr val="373A3C"/>
              </a:buClr>
              <a:buSzPts val="1450"/>
              <a:buChar char="-"/>
            </a:pPr>
            <a:r>
              <a:rPr lang="tr-TR" sz="1450" dirty="0" err="1">
                <a:solidFill>
                  <a:srgbClr val="373A3C"/>
                </a:solidFill>
                <a:highlight>
                  <a:srgbClr val="FFFFFF"/>
                </a:highlight>
              </a:rPr>
              <a:t>Cost</a:t>
            </a:r>
            <a:r>
              <a:rPr lang="tr-TR" sz="1450" dirty="0">
                <a:solidFill>
                  <a:srgbClr val="373A3C"/>
                </a:solidFill>
                <a:highlight>
                  <a:srgbClr val="FFFFFF"/>
                </a:highlight>
              </a:rPr>
              <a:t> of Installation</a:t>
            </a:r>
            <a:endParaRPr sz="1450" dirty="0">
              <a:solidFill>
                <a:srgbClr val="373A3C"/>
              </a:solidFill>
              <a:highlight>
                <a:srgbClr val="FFFFFF"/>
              </a:highlight>
            </a:endParaRPr>
          </a:p>
          <a:p>
            <a:pPr marL="457200" lvl="0" indent="-320675" algn="l" rtl="0">
              <a:lnSpc>
                <a:spcPct val="100000"/>
              </a:lnSpc>
              <a:spcBef>
                <a:spcPts val="0"/>
              </a:spcBef>
              <a:spcAft>
                <a:spcPts val="0"/>
              </a:spcAft>
              <a:buClr>
                <a:srgbClr val="373A3C"/>
              </a:buClr>
              <a:buSzPts val="1450"/>
              <a:buChar char="-"/>
            </a:pPr>
            <a:r>
              <a:rPr lang="tr-TR" sz="1450" dirty="0" err="1">
                <a:solidFill>
                  <a:srgbClr val="373A3C"/>
                </a:solidFill>
                <a:highlight>
                  <a:srgbClr val="FFFFFF"/>
                </a:highlight>
              </a:rPr>
              <a:t>Type</a:t>
            </a:r>
            <a:r>
              <a:rPr lang="tr-TR" sz="1450" dirty="0">
                <a:solidFill>
                  <a:srgbClr val="373A3C"/>
                </a:solidFill>
                <a:highlight>
                  <a:srgbClr val="FFFFFF"/>
                </a:highlight>
              </a:rPr>
              <a:t> of </a:t>
            </a:r>
            <a:r>
              <a:rPr lang="tr-TR" sz="1450" dirty="0" err="1">
                <a:solidFill>
                  <a:srgbClr val="373A3C"/>
                </a:solidFill>
                <a:highlight>
                  <a:srgbClr val="FFFFFF"/>
                </a:highlight>
              </a:rPr>
              <a:t>cable</a:t>
            </a:r>
            <a:r>
              <a:rPr lang="tr-TR" sz="1450" dirty="0">
                <a:solidFill>
                  <a:srgbClr val="373A3C"/>
                </a:solidFill>
                <a:highlight>
                  <a:srgbClr val="FFFFFF"/>
                </a:highlight>
              </a:rPr>
              <a:t> </a:t>
            </a:r>
            <a:r>
              <a:rPr lang="tr-TR" sz="1450" dirty="0" err="1">
                <a:solidFill>
                  <a:srgbClr val="373A3C"/>
                </a:solidFill>
                <a:highlight>
                  <a:srgbClr val="FFFFFF"/>
                </a:highlight>
              </a:rPr>
              <a:t>used</a:t>
            </a:r>
            <a:endParaRPr sz="1450" dirty="0">
              <a:solidFill>
                <a:srgbClr val="373A3C"/>
              </a:solidFill>
              <a:highlight>
                <a:srgbClr val="FFFFFF"/>
              </a:highlight>
            </a:endParaRPr>
          </a:p>
          <a:p>
            <a:pPr marL="457200" lvl="0" indent="0" algn="l" rtl="0">
              <a:lnSpc>
                <a:spcPct val="100000"/>
              </a:lnSpc>
              <a:spcBef>
                <a:spcPts val="0"/>
              </a:spcBef>
              <a:spcAft>
                <a:spcPts val="0"/>
              </a:spcAft>
              <a:buSzPts val="1400"/>
              <a:buNone/>
            </a:pPr>
            <a:endParaRPr sz="1450" dirty="0">
              <a:solidFill>
                <a:srgbClr val="373A3C"/>
              </a:solidFill>
              <a:highlight>
                <a:srgbClr val="FFFFFF"/>
              </a:highlight>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8" name="Google Shape;608;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0675" algn="l" rtl="0">
              <a:lnSpc>
                <a:spcPct val="100000"/>
              </a:lnSpc>
              <a:spcBef>
                <a:spcPts val="0"/>
              </a:spcBef>
              <a:spcAft>
                <a:spcPts val="0"/>
              </a:spcAft>
              <a:buClr>
                <a:srgbClr val="373A3C"/>
              </a:buClr>
              <a:buSzPts val="1450"/>
              <a:buChar char="●"/>
            </a:pPr>
            <a:r>
              <a:rPr lang="tr-TR" sz="1450" b="1" dirty="0" err="1">
                <a:solidFill>
                  <a:srgbClr val="373A3C"/>
                </a:solidFill>
                <a:highlight>
                  <a:schemeClr val="lt1"/>
                </a:highlight>
              </a:rPr>
              <a:t>Logical</a:t>
            </a:r>
            <a:r>
              <a:rPr lang="tr-TR" sz="1450" b="1" dirty="0">
                <a:solidFill>
                  <a:srgbClr val="373A3C"/>
                </a:solidFill>
                <a:highlight>
                  <a:schemeClr val="lt1"/>
                </a:highlight>
              </a:rPr>
              <a:t> </a:t>
            </a:r>
            <a:r>
              <a:rPr lang="tr-TR" sz="1450" b="1" dirty="0" err="1">
                <a:solidFill>
                  <a:srgbClr val="373A3C"/>
                </a:solidFill>
                <a:highlight>
                  <a:schemeClr val="lt1"/>
                </a:highlight>
              </a:rPr>
              <a:t>topology</a:t>
            </a:r>
            <a:r>
              <a:rPr lang="tr-TR" sz="1450" dirty="0">
                <a:solidFill>
                  <a:srgbClr val="373A3C"/>
                </a:solidFill>
                <a:highlight>
                  <a:schemeClr val="lt1"/>
                </a:highlight>
              </a:rPr>
              <a:t> </a:t>
            </a:r>
            <a:r>
              <a:rPr lang="tr-TR" sz="1450" dirty="0" err="1">
                <a:solidFill>
                  <a:srgbClr val="373A3C"/>
                </a:solidFill>
                <a:highlight>
                  <a:schemeClr val="lt1"/>
                </a:highlight>
              </a:rPr>
              <a:t>describes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way</a:t>
            </a:r>
            <a:r>
              <a:rPr lang="tr-TR" sz="1450" dirty="0">
                <a:solidFill>
                  <a:srgbClr val="373A3C"/>
                </a:solidFill>
                <a:highlight>
                  <a:schemeClr val="lt1"/>
                </a:highlight>
              </a:rPr>
              <a:t> in </a:t>
            </a:r>
            <a:r>
              <a:rPr lang="tr-TR" sz="1450" dirty="0" err="1">
                <a:solidFill>
                  <a:srgbClr val="373A3C"/>
                </a:solidFill>
                <a:highlight>
                  <a:schemeClr val="lt1"/>
                </a:highlight>
              </a:rPr>
              <a:t>which</a:t>
            </a:r>
            <a:r>
              <a:rPr lang="tr-TR" sz="1450" dirty="0">
                <a:solidFill>
                  <a:srgbClr val="373A3C"/>
                </a:solidFill>
                <a:highlight>
                  <a:schemeClr val="lt1"/>
                </a:highlight>
              </a:rPr>
              <a:t> a network </a:t>
            </a:r>
            <a:r>
              <a:rPr lang="tr-TR" sz="1450" dirty="0" err="1">
                <a:solidFill>
                  <a:srgbClr val="373A3C"/>
                </a:solidFill>
                <a:highlight>
                  <a:schemeClr val="lt1"/>
                </a:highlight>
              </a:rPr>
              <a:t>transmits</a:t>
            </a:r>
            <a:r>
              <a:rPr lang="tr-TR" sz="1450" dirty="0">
                <a:solidFill>
                  <a:srgbClr val="373A3C"/>
                </a:solidFill>
                <a:highlight>
                  <a:schemeClr val="lt1"/>
                </a:highlight>
              </a:rPr>
              <a:t> </a:t>
            </a:r>
            <a:r>
              <a:rPr lang="tr-TR" sz="1450" dirty="0" err="1">
                <a:solidFill>
                  <a:srgbClr val="373A3C"/>
                </a:solidFill>
                <a:highlight>
                  <a:schemeClr val="lt1"/>
                </a:highlight>
              </a:rPr>
              <a:t>information</a:t>
            </a:r>
            <a:r>
              <a:rPr lang="tr-TR" sz="1450" dirty="0">
                <a:solidFill>
                  <a:srgbClr val="373A3C"/>
                </a:solidFill>
                <a:highlight>
                  <a:schemeClr val="lt1"/>
                </a:highlight>
              </a:rPr>
              <a:t> </a:t>
            </a:r>
            <a:r>
              <a:rPr lang="tr-TR" sz="1450" dirty="0" err="1">
                <a:solidFill>
                  <a:srgbClr val="373A3C"/>
                </a:solidFill>
                <a:highlight>
                  <a:schemeClr val="lt1"/>
                </a:highlight>
              </a:rPr>
              <a:t>from</a:t>
            </a:r>
            <a:r>
              <a:rPr lang="tr-TR" sz="1450" dirty="0">
                <a:solidFill>
                  <a:srgbClr val="373A3C"/>
                </a:solidFill>
                <a:highlight>
                  <a:schemeClr val="lt1"/>
                </a:highlight>
              </a:rPr>
              <a:t> network/</a:t>
            </a:r>
            <a:r>
              <a:rPr lang="tr-TR" sz="1450" dirty="0" err="1">
                <a:solidFill>
                  <a:srgbClr val="373A3C"/>
                </a:solidFill>
                <a:highlight>
                  <a:schemeClr val="lt1"/>
                </a:highlight>
              </a:rPr>
              <a:t>computer</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another</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not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way</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network </a:t>
            </a:r>
            <a:r>
              <a:rPr lang="tr-TR" sz="1450" dirty="0" err="1">
                <a:solidFill>
                  <a:srgbClr val="373A3C"/>
                </a:solidFill>
                <a:highlight>
                  <a:schemeClr val="lt1"/>
                </a:highlight>
              </a:rPr>
              <a:t>looks</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how it is </a:t>
            </a:r>
            <a:r>
              <a:rPr lang="tr-TR" sz="1450" dirty="0" err="1">
                <a:solidFill>
                  <a:srgbClr val="373A3C"/>
                </a:solidFill>
                <a:highlight>
                  <a:schemeClr val="lt1"/>
                </a:highlight>
              </a:rPr>
              <a:t>laid</a:t>
            </a:r>
            <a:r>
              <a:rPr lang="tr-TR" sz="1450" dirty="0">
                <a:solidFill>
                  <a:srgbClr val="373A3C"/>
                </a:solidFill>
                <a:highlight>
                  <a:schemeClr val="lt1"/>
                </a:highlight>
              </a:rPr>
              <a:t> </a:t>
            </a:r>
            <a:r>
              <a:rPr lang="tr-TR" sz="1450" dirty="0" err="1">
                <a:solidFill>
                  <a:srgbClr val="373A3C"/>
                </a:solidFill>
                <a:highlight>
                  <a:schemeClr val="lt1"/>
                </a:highlight>
              </a:rPr>
              <a:t>out</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logical</a:t>
            </a:r>
            <a:r>
              <a:rPr lang="tr-TR" sz="1450" dirty="0">
                <a:solidFill>
                  <a:srgbClr val="373A3C"/>
                </a:solidFill>
                <a:highlight>
                  <a:schemeClr val="lt1"/>
                </a:highlight>
              </a:rPr>
              <a:t> </a:t>
            </a:r>
            <a:r>
              <a:rPr lang="tr-TR" sz="1450" dirty="0" err="1">
                <a:solidFill>
                  <a:srgbClr val="373A3C"/>
                </a:solidFill>
                <a:highlight>
                  <a:schemeClr val="lt1"/>
                </a:highlight>
              </a:rPr>
              <a:t>layout</a:t>
            </a:r>
            <a:r>
              <a:rPr lang="tr-TR" sz="1450" dirty="0">
                <a:solidFill>
                  <a:srgbClr val="373A3C"/>
                </a:solidFill>
                <a:highlight>
                  <a:schemeClr val="lt1"/>
                </a:highlight>
              </a:rPr>
              <a:t> </a:t>
            </a:r>
            <a:r>
              <a:rPr lang="tr-TR" sz="1450" dirty="0" err="1">
                <a:solidFill>
                  <a:srgbClr val="373A3C"/>
                </a:solidFill>
                <a:highlight>
                  <a:schemeClr val="lt1"/>
                </a:highlight>
              </a:rPr>
              <a:t>also</a:t>
            </a:r>
            <a:r>
              <a:rPr lang="tr-TR" sz="1450" dirty="0">
                <a:solidFill>
                  <a:srgbClr val="373A3C"/>
                </a:solidFill>
                <a:highlight>
                  <a:schemeClr val="lt1"/>
                </a:highlight>
              </a:rPr>
              <a:t> </a:t>
            </a:r>
            <a:r>
              <a:rPr lang="tr-TR" sz="1450" dirty="0" err="1">
                <a:solidFill>
                  <a:srgbClr val="373A3C"/>
                </a:solidFill>
                <a:highlight>
                  <a:schemeClr val="lt1"/>
                </a:highlight>
              </a:rPr>
              <a:t>describes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different</a:t>
            </a:r>
            <a:r>
              <a:rPr lang="tr-TR" sz="1450" dirty="0">
                <a:solidFill>
                  <a:srgbClr val="373A3C"/>
                </a:solidFill>
                <a:highlight>
                  <a:schemeClr val="lt1"/>
                </a:highlight>
              </a:rPr>
              <a:t> </a:t>
            </a:r>
            <a:r>
              <a:rPr lang="tr-TR" sz="1450" dirty="0" err="1">
                <a:solidFill>
                  <a:srgbClr val="373A3C"/>
                </a:solidFill>
                <a:highlight>
                  <a:schemeClr val="lt1"/>
                </a:highlight>
              </a:rPr>
              <a:t>speeds</a:t>
            </a:r>
            <a:r>
              <a:rPr lang="tr-TR" sz="1450" dirty="0">
                <a:solidFill>
                  <a:srgbClr val="373A3C"/>
                </a:solidFill>
                <a:highlight>
                  <a:schemeClr val="lt1"/>
                </a:highlight>
              </a:rPr>
              <a:t> of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cables</a:t>
            </a:r>
            <a:r>
              <a:rPr lang="tr-TR" sz="1450" dirty="0">
                <a:solidFill>
                  <a:srgbClr val="373A3C"/>
                </a:solidFill>
                <a:highlight>
                  <a:schemeClr val="lt1"/>
                </a:highlight>
              </a:rPr>
              <a:t> </a:t>
            </a:r>
            <a:r>
              <a:rPr lang="tr-TR" sz="1450" dirty="0" err="1">
                <a:solidFill>
                  <a:srgbClr val="373A3C"/>
                </a:solidFill>
                <a:highlight>
                  <a:schemeClr val="lt1"/>
                </a:highlight>
              </a:rPr>
              <a:t>being</a:t>
            </a:r>
            <a:r>
              <a:rPr lang="tr-TR" sz="1450" dirty="0">
                <a:solidFill>
                  <a:srgbClr val="373A3C"/>
                </a:solidFill>
                <a:highlight>
                  <a:schemeClr val="lt1"/>
                </a:highlight>
              </a:rPr>
              <a:t> </a:t>
            </a:r>
            <a:r>
              <a:rPr lang="tr-TR" sz="1450" dirty="0" err="1">
                <a:solidFill>
                  <a:srgbClr val="373A3C"/>
                </a:solidFill>
                <a:highlight>
                  <a:schemeClr val="lt1"/>
                </a:highlight>
              </a:rPr>
              <a:t>used</a:t>
            </a:r>
            <a:r>
              <a:rPr lang="tr-TR" sz="1450" dirty="0">
                <a:solidFill>
                  <a:srgbClr val="373A3C"/>
                </a:solidFill>
                <a:highlight>
                  <a:schemeClr val="lt1"/>
                </a:highlight>
              </a:rPr>
              <a:t> </a:t>
            </a:r>
            <a:r>
              <a:rPr lang="tr-TR" sz="1450" dirty="0" err="1">
                <a:solidFill>
                  <a:srgbClr val="373A3C"/>
                </a:solidFill>
                <a:highlight>
                  <a:schemeClr val="lt1"/>
                </a:highlight>
              </a:rPr>
              <a:t>from</a:t>
            </a:r>
            <a:r>
              <a:rPr lang="tr-TR" sz="1450" dirty="0">
                <a:solidFill>
                  <a:srgbClr val="373A3C"/>
                </a:solidFill>
                <a:highlight>
                  <a:schemeClr val="lt1"/>
                </a:highlight>
              </a:rPr>
              <a:t> </a:t>
            </a:r>
            <a:r>
              <a:rPr lang="tr-TR" sz="1450" dirty="0" err="1">
                <a:solidFill>
                  <a:srgbClr val="373A3C"/>
                </a:solidFill>
                <a:highlight>
                  <a:schemeClr val="lt1"/>
                </a:highlight>
              </a:rPr>
              <a:t>one</a:t>
            </a:r>
            <a:r>
              <a:rPr lang="tr-TR" sz="1450" dirty="0">
                <a:solidFill>
                  <a:srgbClr val="373A3C"/>
                </a:solidFill>
                <a:highlight>
                  <a:schemeClr val="lt1"/>
                </a:highlight>
              </a:rPr>
              <a:t> network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another</a:t>
            </a:r>
            <a:r>
              <a:rPr lang="tr-TR" sz="1450" dirty="0">
                <a:solidFill>
                  <a:srgbClr val="373A3C"/>
                </a:solidFill>
                <a:highlight>
                  <a:schemeClr val="lt1"/>
                </a:highlight>
              </a:rPr>
              <a:t>.</a:t>
            </a:r>
            <a:endParaRPr sz="1450" dirty="0">
              <a:solidFill>
                <a:srgbClr val="373A3C"/>
              </a:solidFill>
              <a:highlight>
                <a:schemeClr val="lt1"/>
              </a:highlight>
            </a:endParaRPr>
          </a:p>
          <a:p>
            <a:pPr marL="457200" lvl="0" indent="0" algn="l" rtl="0">
              <a:lnSpc>
                <a:spcPct val="100000"/>
              </a:lnSpc>
              <a:spcBef>
                <a:spcPts val="0"/>
              </a:spcBef>
              <a:spcAft>
                <a:spcPts val="0"/>
              </a:spcAft>
              <a:buSzPts val="1400"/>
              <a:buNone/>
            </a:pP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Char char="●"/>
            </a:pP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logical</a:t>
            </a:r>
            <a:r>
              <a:rPr lang="tr-TR" sz="1450" dirty="0">
                <a:solidFill>
                  <a:srgbClr val="373A3C"/>
                </a:solidFill>
                <a:highlight>
                  <a:schemeClr val="lt1"/>
                </a:highlight>
              </a:rPr>
              <a:t> </a:t>
            </a:r>
            <a:r>
              <a:rPr lang="tr-TR" sz="1450" dirty="0" err="1">
                <a:solidFill>
                  <a:srgbClr val="373A3C"/>
                </a:solidFill>
                <a:highlight>
                  <a:schemeClr val="lt1"/>
                </a:highlight>
              </a:rPr>
              <a:t>topology</a:t>
            </a:r>
            <a:r>
              <a:rPr lang="tr-TR" sz="1450" dirty="0">
                <a:solidFill>
                  <a:srgbClr val="373A3C"/>
                </a:solidFill>
                <a:highlight>
                  <a:schemeClr val="lt1"/>
                </a:highlight>
              </a:rPr>
              <a:t>, in </a:t>
            </a:r>
            <a:r>
              <a:rPr lang="tr-TR" sz="1450" dirty="0" err="1">
                <a:solidFill>
                  <a:srgbClr val="373A3C"/>
                </a:solidFill>
                <a:highlight>
                  <a:schemeClr val="lt1"/>
                </a:highlight>
              </a:rPr>
              <a:t>contrast</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is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signals</a:t>
            </a:r>
            <a:r>
              <a:rPr lang="tr-TR" sz="1450" dirty="0">
                <a:solidFill>
                  <a:srgbClr val="373A3C"/>
                </a:solidFill>
                <a:highlight>
                  <a:schemeClr val="lt1"/>
                </a:highlight>
              </a:rPr>
              <a:t> </a:t>
            </a:r>
            <a:r>
              <a:rPr lang="tr-TR" sz="1450" dirty="0" err="1">
                <a:solidFill>
                  <a:srgbClr val="373A3C"/>
                </a:solidFill>
                <a:highlight>
                  <a:schemeClr val="lt1"/>
                </a:highlight>
              </a:rPr>
              <a:t>act</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network </a:t>
            </a:r>
            <a:r>
              <a:rPr lang="tr-TR" sz="1450" dirty="0" err="1">
                <a:solidFill>
                  <a:srgbClr val="373A3C"/>
                </a:solidFill>
                <a:highlight>
                  <a:schemeClr val="lt1"/>
                </a:highlight>
              </a:rPr>
              <a:t>media</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way</a:t>
            </a:r>
            <a:r>
              <a:rPr lang="tr-TR" sz="1450" dirty="0">
                <a:solidFill>
                  <a:srgbClr val="373A3C"/>
                </a:solidFill>
                <a:highlight>
                  <a:schemeClr val="lt1"/>
                </a:highlight>
              </a:rPr>
              <a:t> </a:t>
            </a:r>
            <a:r>
              <a:rPr lang="tr-TR" sz="1450" dirty="0" err="1">
                <a:solidFill>
                  <a:srgbClr val="373A3C"/>
                </a:solidFill>
                <a:highlight>
                  <a:schemeClr val="lt1"/>
                </a:highlight>
              </a:rPr>
              <a:t>that</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data </a:t>
            </a:r>
            <a:r>
              <a:rPr lang="tr-TR" sz="1450" dirty="0" err="1">
                <a:solidFill>
                  <a:srgbClr val="373A3C"/>
                </a:solidFill>
                <a:highlight>
                  <a:schemeClr val="lt1"/>
                </a:highlight>
              </a:rPr>
              <a:t>passes</a:t>
            </a:r>
            <a:r>
              <a:rPr lang="tr-TR" sz="1450" dirty="0">
                <a:solidFill>
                  <a:srgbClr val="373A3C"/>
                </a:solidFill>
                <a:highlight>
                  <a:schemeClr val="lt1"/>
                </a:highlight>
              </a:rPr>
              <a:t> </a:t>
            </a:r>
            <a:r>
              <a:rPr lang="tr-TR" sz="1450" dirty="0" err="1">
                <a:solidFill>
                  <a:srgbClr val="373A3C"/>
                </a:solidFill>
                <a:highlight>
                  <a:schemeClr val="lt1"/>
                </a:highlight>
              </a:rPr>
              <a:t>through</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network </a:t>
            </a:r>
            <a:r>
              <a:rPr lang="tr-TR" sz="1450" dirty="0" err="1">
                <a:solidFill>
                  <a:srgbClr val="373A3C"/>
                </a:solidFill>
                <a:highlight>
                  <a:schemeClr val="lt1"/>
                </a:highlight>
              </a:rPr>
              <a:t>from</a:t>
            </a:r>
            <a:r>
              <a:rPr lang="tr-TR" sz="1450" dirty="0">
                <a:solidFill>
                  <a:srgbClr val="373A3C"/>
                </a:solidFill>
                <a:highlight>
                  <a:schemeClr val="lt1"/>
                </a:highlight>
              </a:rPr>
              <a:t> </a:t>
            </a:r>
            <a:r>
              <a:rPr lang="tr-TR" sz="1450" dirty="0" err="1">
                <a:solidFill>
                  <a:srgbClr val="373A3C"/>
                </a:solidFill>
                <a:highlight>
                  <a:schemeClr val="lt1"/>
                </a:highlight>
              </a:rPr>
              <a:t>one</a:t>
            </a:r>
            <a:r>
              <a:rPr lang="tr-TR" sz="1450" dirty="0">
                <a:solidFill>
                  <a:srgbClr val="373A3C"/>
                </a:solidFill>
                <a:highlight>
                  <a:schemeClr val="lt1"/>
                </a:highlight>
              </a:rPr>
              <a:t> </a:t>
            </a:r>
            <a:r>
              <a:rPr lang="tr-TR" sz="1450" dirty="0" err="1">
                <a:solidFill>
                  <a:srgbClr val="373A3C"/>
                </a:solidFill>
                <a:highlight>
                  <a:schemeClr val="lt1"/>
                </a:highlight>
              </a:rPr>
              <a:t>device</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next</a:t>
            </a:r>
            <a:r>
              <a:rPr lang="tr-TR" sz="1450" dirty="0">
                <a:solidFill>
                  <a:srgbClr val="373A3C"/>
                </a:solidFill>
                <a:highlight>
                  <a:schemeClr val="lt1"/>
                </a:highlight>
              </a:rPr>
              <a:t> </a:t>
            </a:r>
            <a:r>
              <a:rPr lang="tr-TR" sz="1450" dirty="0" err="1">
                <a:solidFill>
                  <a:srgbClr val="373A3C"/>
                </a:solidFill>
                <a:highlight>
                  <a:schemeClr val="lt1"/>
                </a:highlight>
              </a:rPr>
              <a:t>without</a:t>
            </a:r>
            <a:r>
              <a:rPr lang="tr-TR" sz="1450" dirty="0">
                <a:solidFill>
                  <a:srgbClr val="373A3C"/>
                </a:solidFill>
                <a:highlight>
                  <a:schemeClr val="lt1"/>
                </a:highlight>
              </a:rPr>
              <a:t> </a:t>
            </a:r>
            <a:r>
              <a:rPr lang="tr-TR" sz="1450" dirty="0" err="1">
                <a:solidFill>
                  <a:srgbClr val="373A3C"/>
                </a:solidFill>
                <a:highlight>
                  <a:schemeClr val="lt1"/>
                </a:highlight>
              </a:rPr>
              <a:t>regard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interconnection</a:t>
            </a:r>
            <a:r>
              <a:rPr lang="tr-TR" sz="1450" dirty="0">
                <a:solidFill>
                  <a:srgbClr val="373A3C"/>
                </a:solidFill>
                <a:highlight>
                  <a:schemeClr val="lt1"/>
                </a:highlight>
              </a:rPr>
              <a:t> of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devices</a:t>
            </a:r>
            <a:r>
              <a:rPr lang="tr-TR" sz="1450" dirty="0">
                <a:solidFill>
                  <a:srgbClr val="373A3C"/>
                </a:solidFill>
                <a:highlight>
                  <a:schemeClr val="lt1"/>
                </a:highlight>
              </a:rPr>
              <a:t>. A </a:t>
            </a:r>
            <a:r>
              <a:rPr lang="tr-TR" sz="1450" dirty="0" err="1">
                <a:solidFill>
                  <a:srgbClr val="373A3C"/>
                </a:solidFill>
                <a:highlight>
                  <a:schemeClr val="lt1"/>
                </a:highlight>
              </a:rPr>
              <a:t>network's</a:t>
            </a:r>
            <a:r>
              <a:rPr lang="tr-TR" sz="1450" dirty="0">
                <a:solidFill>
                  <a:srgbClr val="373A3C"/>
                </a:solidFill>
                <a:highlight>
                  <a:schemeClr val="lt1"/>
                </a:highlight>
              </a:rPr>
              <a:t> </a:t>
            </a:r>
            <a:r>
              <a:rPr lang="tr-TR" sz="1450" dirty="0" err="1">
                <a:solidFill>
                  <a:srgbClr val="373A3C"/>
                </a:solidFill>
                <a:highlight>
                  <a:schemeClr val="lt1"/>
                </a:highlight>
              </a:rPr>
              <a:t>logical</a:t>
            </a:r>
            <a:r>
              <a:rPr lang="tr-TR" sz="1450" dirty="0">
                <a:solidFill>
                  <a:srgbClr val="373A3C"/>
                </a:solidFill>
                <a:highlight>
                  <a:schemeClr val="lt1"/>
                </a:highlight>
              </a:rPr>
              <a:t> </a:t>
            </a:r>
            <a:r>
              <a:rPr lang="tr-TR" sz="1450" dirty="0" err="1">
                <a:solidFill>
                  <a:srgbClr val="373A3C"/>
                </a:solidFill>
                <a:highlight>
                  <a:schemeClr val="lt1"/>
                </a:highlight>
              </a:rPr>
              <a:t>topology</a:t>
            </a:r>
            <a:r>
              <a:rPr lang="tr-TR" sz="1450" dirty="0">
                <a:solidFill>
                  <a:srgbClr val="373A3C"/>
                </a:solidFill>
                <a:highlight>
                  <a:schemeClr val="lt1"/>
                </a:highlight>
              </a:rPr>
              <a:t> is not </a:t>
            </a:r>
            <a:r>
              <a:rPr lang="tr-TR" sz="1450" dirty="0" err="1">
                <a:solidFill>
                  <a:srgbClr val="373A3C"/>
                </a:solidFill>
                <a:highlight>
                  <a:schemeClr val="lt1"/>
                </a:highlight>
              </a:rPr>
              <a:t>necessarily</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same</a:t>
            </a:r>
            <a:r>
              <a:rPr lang="tr-TR" sz="1450" dirty="0">
                <a:solidFill>
                  <a:srgbClr val="373A3C"/>
                </a:solidFill>
                <a:highlight>
                  <a:schemeClr val="lt1"/>
                </a:highlight>
              </a:rPr>
              <a:t> as </a:t>
            </a:r>
            <a:r>
              <a:rPr lang="tr-TR" sz="1450" dirty="0" err="1">
                <a:solidFill>
                  <a:srgbClr val="373A3C"/>
                </a:solidFill>
                <a:highlight>
                  <a:schemeClr val="lt1"/>
                </a:highlight>
              </a:rPr>
              <a:t>its</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topology</a:t>
            </a:r>
            <a:r>
              <a:rPr lang="tr-TR" sz="1450" dirty="0">
                <a:solidFill>
                  <a:srgbClr val="373A3C"/>
                </a:solidFill>
                <a:highlight>
                  <a:schemeClr val="lt1"/>
                </a:highlight>
              </a:rPr>
              <a:t>.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example</a:t>
            </a:r>
            <a:r>
              <a:rPr lang="tr-TR" sz="1450" dirty="0">
                <a:solidFill>
                  <a:srgbClr val="373A3C"/>
                </a:solidFill>
                <a:highlight>
                  <a:schemeClr val="lt1"/>
                </a:highlight>
              </a:rPr>
              <a:t>, </a:t>
            </a:r>
            <a:r>
              <a:rPr lang="tr-TR" sz="1450" dirty="0" err="1">
                <a:solidFill>
                  <a:srgbClr val="373A3C"/>
                </a:solidFill>
                <a:highlight>
                  <a:schemeClr val="lt1"/>
                </a:highlight>
              </a:rPr>
              <a:t>twisted</a:t>
            </a:r>
            <a:r>
              <a:rPr lang="tr-TR" sz="1450" dirty="0">
                <a:solidFill>
                  <a:srgbClr val="373A3C"/>
                </a:solidFill>
                <a:highlight>
                  <a:schemeClr val="lt1"/>
                </a:highlight>
              </a:rPr>
              <a:t> </a:t>
            </a:r>
            <a:r>
              <a:rPr lang="tr-TR" sz="1450" dirty="0" err="1">
                <a:solidFill>
                  <a:srgbClr val="373A3C"/>
                </a:solidFill>
                <a:highlight>
                  <a:schemeClr val="lt1"/>
                </a:highlight>
              </a:rPr>
              <a:t>pair</a:t>
            </a:r>
            <a:r>
              <a:rPr lang="tr-TR" sz="1450" dirty="0">
                <a:solidFill>
                  <a:srgbClr val="373A3C"/>
                </a:solidFill>
                <a:highlight>
                  <a:schemeClr val="lt1"/>
                </a:highlight>
              </a:rPr>
              <a:t> Ethernet is a </a:t>
            </a:r>
            <a:r>
              <a:rPr lang="tr-TR" sz="1450" dirty="0" err="1">
                <a:solidFill>
                  <a:srgbClr val="373A3C"/>
                </a:solidFill>
                <a:highlight>
                  <a:schemeClr val="lt1"/>
                </a:highlight>
              </a:rPr>
              <a:t>logical</a:t>
            </a:r>
            <a:r>
              <a:rPr lang="tr-TR" sz="1450" dirty="0">
                <a:solidFill>
                  <a:srgbClr val="373A3C"/>
                </a:solidFill>
                <a:highlight>
                  <a:schemeClr val="lt1"/>
                </a:highlight>
              </a:rPr>
              <a:t> </a:t>
            </a:r>
            <a:r>
              <a:rPr lang="tr-TR" sz="1450" dirty="0" err="1">
                <a:solidFill>
                  <a:srgbClr val="373A3C"/>
                </a:solidFill>
                <a:highlight>
                  <a:schemeClr val="lt1"/>
                </a:highlight>
              </a:rPr>
              <a:t>bus</a:t>
            </a:r>
            <a:r>
              <a:rPr lang="tr-TR" sz="1450" dirty="0">
                <a:solidFill>
                  <a:srgbClr val="373A3C"/>
                </a:solidFill>
                <a:highlight>
                  <a:schemeClr val="lt1"/>
                </a:highlight>
              </a:rPr>
              <a:t> </a:t>
            </a:r>
            <a:r>
              <a:rPr lang="tr-TR" sz="1450" dirty="0" err="1">
                <a:solidFill>
                  <a:srgbClr val="373A3C"/>
                </a:solidFill>
                <a:highlight>
                  <a:schemeClr val="lt1"/>
                </a:highlight>
              </a:rPr>
              <a:t>topology</a:t>
            </a:r>
            <a:r>
              <a:rPr lang="tr-TR" sz="1450" dirty="0">
                <a:solidFill>
                  <a:srgbClr val="373A3C"/>
                </a:solidFill>
                <a:highlight>
                  <a:schemeClr val="lt1"/>
                </a:highlight>
              </a:rPr>
              <a:t> in a </a:t>
            </a:r>
            <a:r>
              <a:rPr lang="tr-TR" sz="1450" dirty="0" err="1">
                <a:solidFill>
                  <a:srgbClr val="373A3C"/>
                </a:solidFill>
                <a:highlight>
                  <a:schemeClr val="lt1"/>
                </a:highlight>
              </a:rPr>
              <a:t>physical</a:t>
            </a:r>
            <a:r>
              <a:rPr lang="tr-TR" sz="1450" dirty="0">
                <a:solidFill>
                  <a:srgbClr val="373A3C"/>
                </a:solidFill>
                <a:highlight>
                  <a:schemeClr val="lt1"/>
                </a:highlight>
              </a:rPr>
              <a:t> star </a:t>
            </a:r>
            <a:r>
              <a:rPr lang="tr-TR" sz="1450" dirty="0" err="1">
                <a:solidFill>
                  <a:srgbClr val="373A3C"/>
                </a:solidFill>
                <a:highlight>
                  <a:schemeClr val="lt1"/>
                </a:highlight>
              </a:rPr>
              <a:t>topology</a:t>
            </a:r>
            <a:r>
              <a:rPr lang="tr-TR" sz="1450" dirty="0">
                <a:solidFill>
                  <a:srgbClr val="373A3C"/>
                </a:solidFill>
                <a:highlight>
                  <a:schemeClr val="lt1"/>
                </a:highlight>
              </a:rPr>
              <a:t> </a:t>
            </a:r>
            <a:r>
              <a:rPr lang="tr-TR" sz="1450" dirty="0" err="1">
                <a:solidFill>
                  <a:srgbClr val="373A3C"/>
                </a:solidFill>
                <a:highlight>
                  <a:schemeClr val="lt1"/>
                </a:highlight>
              </a:rPr>
              <a:t>layout</a:t>
            </a:r>
            <a:r>
              <a:rPr lang="tr-TR" sz="1450" dirty="0">
                <a:solidFill>
                  <a:srgbClr val="373A3C"/>
                </a:solidFill>
                <a:highlight>
                  <a:schemeClr val="lt1"/>
                </a:highlight>
              </a:rPr>
              <a:t>. </a:t>
            </a:r>
            <a:r>
              <a:rPr lang="tr-TR" sz="1450" dirty="0" err="1">
                <a:solidFill>
                  <a:srgbClr val="373A3C"/>
                </a:solidFill>
                <a:highlight>
                  <a:schemeClr val="lt1"/>
                </a:highlight>
              </a:rPr>
              <a:t>While</a:t>
            </a:r>
            <a:r>
              <a:rPr lang="tr-TR" sz="1450" dirty="0">
                <a:solidFill>
                  <a:srgbClr val="373A3C"/>
                </a:solidFill>
                <a:highlight>
                  <a:schemeClr val="lt1"/>
                </a:highlight>
              </a:rPr>
              <a:t> </a:t>
            </a:r>
            <a:r>
              <a:rPr lang="tr-TR" sz="1450" dirty="0" err="1">
                <a:solidFill>
                  <a:srgbClr val="373A3C"/>
                </a:solidFill>
                <a:highlight>
                  <a:schemeClr val="lt1"/>
                </a:highlight>
              </a:rPr>
              <a:t>IBM's</a:t>
            </a:r>
            <a:r>
              <a:rPr lang="tr-TR" sz="1450" dirty="0">
                <a:solidFill>
                  <a:srgbClr val="373A3C"/>
                </a:solidFill>
                <a:highlight>
                  <a:schemeClr val="lt1"/>
                </a:highlight>
              </a:rPr>
              <a:t> </a:t>
            </a:r>
            <a:r>
              <a:rPr lang="tr-TR" sz="1450" dirty="0" err="1">
                <a:solidFill>
                  <a:srgbClr val="373A3C"/>
                </a:solidFill>
                <a:highlight>
                  <a:schemeClr val="lt1"/>
                </a:highlight>
              </a:rPr>
              <a:t>Token</a:t>
            </a:r>
            <a:r>
              <a:rPr lang="tr-TR" sz="1450" dirty="0">
                <a:solidFill>
                  <a:srgbClr val="373A3C"/>
                </a:solidFill>
                <a:highlight>
                  <a:schemeClr val="lt1"/>
                </a:highlight>
              </a:rPr>
              <a:t> Ring is a </a:t>
            </a:r>
            <a:r>
              <a:rPr lang="tr-TR" sz="1450" dirty="0" err="1">
                <a:solidFill>
                  <a:srgbClr val="373A3C"/>
                </a:solidFill>
                <a:highlight>
                  <a:schemeClr val="lt1"/>
                </a:highlight>
              </a:rPr>
              <a:t>logical</a:t>
            </a:r>
            <a:r>
              <a:rPr lang="tr-TR" sz="1450" dirty="0">
                <a:solidFill>
                  <a:srgbClr val="373A3C"/>
                </a:solidFill>
                <a:highlight>
                  <a:schemeClr val="lt1"/>
                </a:highlight>
              </a:rPr>
              <a:t> ring </a:t>
            </a:r>
            <a:r>
              <a:rPr lang="tr-TR" sz="1450" dirty="0" err="1">
                <a:solidFill>
                  <a:srgbClr val="373A3C"/>
                </a:solidFill>
                <a:highlight>
                  <a:schemeClr val="lt1"/>
                </a:highlight>
              </a:rPr>
              <a:t>topology</a:t>
            </a:r>
            <a:r>
              <a:rPr lang="tr-TR" sz="1450" dirty="0">
                <a:solidFill>
                  <a:srgbClr val="373A3C"/>
                </a:solidFill>
                <a:highlight>
                  <a:schemeClr val="lt1"/>
                </a:highlight>
              </a:rPr>
              <a:t>, it is </a:t>
            </a:r>
            <a:r>
              <a:rPr lang="tr-TR" sz="1450" dirty="0" err="1">
                <a:solidFill>
                  <a:srgbClr val="373A3C"/>
                </a:solidFill>
                <a:highlight>
                  <a:schemeClr val="lt1"/>
                </a:highlight>
              </a:rPr>
              <a:t>physically</a:t>
            </a:r>
            <a:r>
              <a:rPr lang="tr-TR" sz="1450" dirty="0">
                <a:solidFill>
                  <a:srgbClr val="373A3C"/>
                </a:solidFill>
                <a:highlight>
                  <a:schemeClr val="lt1"/>
                </a:highlight>
              </a:rPr>
              <a:t> set </a:t>
            </a:r>
            <a:r>
              <a:rPr lang="tr-TR" sz="1450" dirty="0" err="1">
                <a:solidFill>
                  <a:srgbClr val="373A3C"/>
                </a:solidFill>
                <a:highlight>
                  <a:schemeClr val="lt1"/>
                </a:highlight>
              </a:rPr>
              <a:t>up</a:t>
            </a:r>
            <a:r>
              <a:rPr lang="tr-TR" sz="1450" dirty="0">
                <a:solidFill>
                  <a:srgbClr val="373A3C"/>
                </a:solidFill>
                <a:highlight>
                  <a:schemeClr val="lt1"/>
                </a:highlight>
              </a:rPr>
              <a:t> in a star </a:t>
            </a:r>
            <a:r>
              <a:rPr lang="tr-TR" sz="1450" dirty="0" err="1">
                <a:solidFill>
                  <a:srgbClr val="373A3C"/>
                </a:solidFill>
                <a:highlight>
                  <a:schemeClr val="lt1"/>
                </a:highlight>
              </a:rPr>
              <a:t>topology</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lnSpc>
                <a:spcPct val="100000"/>
              </a:lnSpc>
              <a:spcBef>
                <a:spcPts val="0"/>
              </a:spcBef>
              <a:spcAft>
                <a:spcPts val="0"/>
              </a:spcAft>
              <a:buSzPts val="1400"/>
              <a:buNone/>
            </a:pP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Char char="●"/>
            </a:pP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logical</a:t>
            </a:r>
            <a:r>
              <a:rPr lang="tr-TR" sz="1450" dirty="0">
                <a:solidFill>
                  <a:srgbClr val="373A3C"/>
                </a:solidFill>
                <a:highlight>
                  <a:schemeClr val="lt1"/>
                </a:highlight>
              </a:rPr>
              <a:t> </a:t>
            </a:r>
            <a:r>
              <a:rPr lang="tr-TR" sz="1450" dirty="0" err="1">
                <a:solidFill>
                  <a:srgbClr val="373A3C"/>
                </a:solidFill>
                <a:highlight>
                  <a:schemeClr val="lt1"/>
                </a:highlight>
              </a:rPr>
              <a:t>classification</a:t>
            </a:r>
            <a:r>
              <a:rPr lang="tr-TR" sz="1450" dirty="0">
                <a:solidFill>
                  <a:srgbClr val="373A3C"/>
                </a:solidFill>
                <a:highlight>
                  <a:schemeClr val="lt1"/>
                </a:highlight>
              </a:rPr>
              <a:t> of network </a:t>
            </a:r>
            <a:r>
              <a:rPr lang="tr-TR" sz="1450" dirty="0" err="1">
                <a:solidFill>
                  <a:srgbClr val="373A3C"/>
                </a:solidFill>
                <a:highlight>
                  <a:schemeClr val="lt1"/>
                </a:highlight>
              </a:rPr>
              <a:t>topologies</a:t>
            </a:r>
            <a:r>
              <a:rPr lang="tr-TR" sz="1450" dirty="0">
                <a:solidFill>
                  <a:srgbClr val="373A3C"/>
                </a:solidFill>
                <a:highlight>
                  <a:schemeClr val="lt1"/>
                </a:highlight>
              </a:rPr>
              <a:t> </a:t>
            </a:r>
            <a:r>
              <a:rPr lang="tr-TR" sz="1450" dirty="0" err="1">
                <a:solidFill>
                  <a:srgbClr val="373A3C"/>
                </a:solidFill>
                <a:highlight>
                  <a:schemeClr val="lt1"/>
                </a:highlight>
              </a:rPr>
              <a:t>generally</a:t>
            </a:r>
            <a:r>
              <a:rPr lang="tr-TR" sz="1450" dirty="0">
                <a:solidFill>
                  <a:srgbClr val="373A3C"/>
                </a:solidFill>
                <a:highlight>
                  <a:schemeClr val="lt1"/>
                </a:highlight>
              </a:rPr>
              <a:t> </a:t>
            </a:r>
            <a:r>
              <a:rPr lang="tr-TR" sz="1450" dirty="0" err="1">
                <a:solidFill>
                  <a:srgbClr val="373A3C"/>
                </a:solidFill>
                <a:highlight>
                  <a:schemeClr val="lt1"/>
                </a:highlight>
              </a:rPr>
              <a:t>follows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same</a:t>
            </a:r>
            <a:r>
              <a:rPr lang="tr-TR" sz="1450" dirty="0">
                <a:solidFill>
                  <a:srgbClr val="373A3C"/>
                </a:solidFill>
                <a:highlight>
                  <a:schemeClr val="lt1"/>
                </a:highlight>
              </a:rPr>
              <a:t> </a:t>
            </a:r>
            <a:r>
              <a:rPr lang="tr-TR" sz="1450" dirty="0" err="1">
                <a:solidFill>
                  <a:srgbClr val="373A3C"/>
                </a:solidFill>
                <a:highlight>
                  <a:schemeClr val="lt1"/>
                </a:highlight>
              </a:rPr>
              <a:t>classifications</a:t>
            </a:r>
            <a:r>
              <a:rPr lang="tr-TR" sz="1450" dirty="0">
                <a:solidFill>
                  <a:srgbClr val="373A3C"/>
                </a:solidFill>
                <a:highlight>
                  <a:schemeClr val="lt1"/>
                </a:highlight>
              </a:rPr>
              <a:t> as </a:t>
            </a:r>
            <a:r>
              <a:rPr lang="tr-TR" sz="1450" dirty="0" err="1">
                <a:solidFill>
                  <a:srgbClr val="373A3C"/>
                </a:solidFill>
                <a:highlight>
                  <a:schemeClr val="lt1"/>
                </a:highlight>
              </a:rPr>
              <a:t>those</a:t>
            </a:r>
            <a:r>
              <a:rPr lang="tr-TR" sz="1450" dirty="0">
                <a:solidFill>
                  <a:srgbClr val="373A3C"/>
                </a:solidFill>
                <a:highlight>
                  <a:schemeClr val="lt1"/>
                </a:highlight>
              </a:rPr>
              <a:t> in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classifications</a:t>
            </a:r>
            <a:r>
              <a:rPr lang="tr-TR" sz="1450" dirty="0">
                <a:solidFill>
                  <a:srgbClr val="373A3C"/>
                </a:solidFill>
                <a:highlight>
                  <a:schemeClr val="lt1"/>
                </a:highlight>
              </a:rPr>
              <a:t> of network </a:t>
            </a:r>
            <a:r>
              <a:rPr lang="tr-TR" sz="1450" dirty="0" err="1">
                <a:solidFill>
                  <a:srgbClr val="373A3C"/>
                </a:solidFill>
                <a:highlight>
                  <a:schemeClr val="lt1"/>
                </a:highlight>
              </a:rPr>
              <a:t>topologies</a:t>
            </a:r>
            <a:r>
              <a:rPr lang="tr-TR" sz="1450" dirty="0">
                <a:solidFill>
                  <a:srgbClr val="373A3C"/>
                </a:solidFill>
                <a:highlight>
                  <a:schemeClr val="lt1"/>
                </a:highlight>
              </a:rPr>
              <a:t> but </a:t>
            </a:r>
            <a:r>
              <a:rPr lang="tr-TR" sz="1450" dirty="0" err="1">
                <a:solidFill>
                  <a:srgbClr val="373A3C"/>
                </a:solidFill>
                <a:highlight>
                  <a:schemeClr val="lt1"/>
                </a:highlight>
              </a:rPr>
              <a:t>describes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path</a:t>
            </a:r>
            <a:r>
              <a:rPr lang="tr-TR" sz="1450" dirty="0">
                <a:solidFill>
                  <a:srgbClr val="373A3C"/>
                </a:solidFill>
                <a:highlight>
                  <a:schemeClr val="lt1"/>
                </a:highlight>
              </a:rPr>
              <a:t> </a:t>
            </a:r>
            <a:r>
              <a:rPr lang="tr-TR" sz="1450" dirty="0" err="1">
                <a:solidFill>
                  <a:srgbClr val="373A3C"/>
                </a:solidFill>
                <a:highlight>
                  <a:schemeClr val="lt1"/>
                </a:highlight>
              </a:rPr>
              <a:t>that</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data </a:t>
            </a:r>
            <a:r>
              <a:rPr lang="tr-TR" sz="1450" dirty="0" err="1">
                <a:solidFill>
                  <a:srgbClr val="373A3C"/>
                </a:solidFill>
                <a:highlight>
                  <a:schemeClr val="lt1"/>
                </a:highlight>
              </a:rPr>
              <a:t>takes</a:t>
            </a:r>
            <a:r>
              <a:rPr lang="tr-TR" sz="1450" dirty="0">
                <a:solidFill>
                  <a:srgbClr val="373A3C"/>
                </a:solidFill>
                <a:highlight>
                  <a:schemeClr val="lt1"/>
                </a:highlight>
              </a:rPr>
              <a:t> </a:t>
            </a:r>
            <a:r>
              <a:rPr lang="tr-TR" sz="1450" dirty="0" err="1">
                <a:solidFill>
                  <a:srgbClr val="373A3C"/>
                </a:solidFill>
                <a:highlight>
                  <a:schemeClr val="lt1"/>
                </a:highlight>
              </a:rPr>
              <a:t>between</a:t>
            </a:r>
            <a:r>
              <a:rPr lang="tr-TR" sz="1450" dirty="0">
                <a:solidFill>
                  <a:srgbClr val="373A3C"/>
                </a:solidFill>
                <a:highlight>
                  <a:schemeClr val="lt1"/>
                </a:highlight>
              </a:rPr>
              <a:t> </a:t>
            </a:r>
            <a:r>
              <a:rPr lang="tr-TR" sz="1450" dirty="0" err="1">
                <a:solidFill>
                  <a:srgbClr val="373A3C"/>
                </a:solidFill>
                <a:highlight>
                  <a:schemeClr val="lt1"/>
                </a:highlight>
              </a:rPr>
              <a:t>nodes</a:t>
            </a:r>
            <a:r>
              <a:rPr lang="tr-TR" sz="1450" dirty="0">
                <a:solidFill>
                  <a:srgbClr val="373A3C"/>
                </a:solidFill>
                <a:highlight>
                  <a:schemeClr val="lt1"/>
                </a:highlight>
              </a:rPr>
              <a:t> </a:t>
            </a:r>
            <a:r>
              <a:rPr lang="tr-TR" sz="1450" dirty="0" err="1">
                <a:solidFill>
                  <a:srgbClr val="373A3C"/>
                </a:solidFill>
                <a:highlight>
                  <a:schemeClr val="lt1"/>
                </a:highlight>
              </a:rPr>
              <a:t>being</a:t>
            </a:r>
            <a:r>
              <a:rPr lang="tr-TR" sz="1450" dirty="0">
                <a:solidFill>
                  <a:srgbClr val="373A3C"/>
                </a:solidFill>
                <a:highlight>
                  <a:schemeClr val="lt1"/>
                </a:highlight>
              </a:rPr>
              <a:t> </a:t>
            </a:r>
            <a:r>
              <a:rPr lang="tr-TR" sz="1450" dirty="0" err="1">
                <a:solidFill>
                  <a:srgbClr val="373A3C"/>
                </a:solidFill>
                <a:highlight>
                  <a:schemeClr val="lt1"/>
                </a:highlight>
              </a:rPr>
              <a:t>used</a:t>
            </a:r>
            <a:r>
              <a:rPr lang="tr-TR" sz="1450" dirty="0">
                <a:solidFill>
                  <a:srgbClr val="373A3C"/>
                </a:solidFill>
                <a:highlight>
                  <a:schemeClr val="lt1"/>
                </a:highlight>
              </a:rPr>
              <a:t> as </a:t>
            </a:r>
            <a:r>
              <a:rPr lang="tr-TR" sz="1450" dirty="0" err="1">
                <a:solidFill>
                  <a:srgbClr val="373A3C"/>
                </a:solidFill>
                <a:highlight>
                  <a:schemeClr val="lt1"/>
                </a:highlight>
              </a:rPr>
              <a:t>opposed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actual</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connections</a:t>
            </a:r>
            <a:r>
              <a:rPr lang="tr-TR" sz="1450" dirty="0">
                <a:solidFill>
                  <a:srgbClr val="373A3C"/>
                </a:solidFill>
                <a:highlight>
                  <a:schemeClr val="lt1"/>
                </a:highlight>
              </a:rPr>
              <a:t> </a:t>
            </a:r>
            <a:r>
              <a:rPr lang="tr-TR" sz="1450" dirty="0" err="1">
                <a:solidFill>
                  <a:srgbClr val="373A3C"/>
                </a:solidFill>
                <a:highlight>
                  <a:schemeClr val="lt1"/>
                </a:highlight>
              </a:rPr>
              <a:t>between</a:t>
            </a:r>
            <a:r>
              <a:rPr lang="tr-TR" sz="1450" dirty="0">
                <a:solidFill>
                  <a:srgbClr val="373A3C"/>
                </a:solidFill>
                <a:highlight>
                  <a:schemeClr val="lt1"/>
                </a:highlight>
              </a:rPr>
              <a:t> </a:t>
            </a:r>
            <a:r>
              <a:rPr lang="tr-TR" sz="1450" dirty="0" err="1">
                <a:solidFill>
                  <a:srgbClr val="373A3C"/>
                </a:solidFill>
                <a:highlight>
                  <a:schemeClr val="lt1"/>
                </a:highlight>
              </a:rPr>
              <a:t>nodes</a:t>
            </a:r>
            <a:r>
              <a:rPr lang="tr-TR" sz="1450" dirty="0">
                <a:solidFill>
                  <a:srgbClr val="373A3C"/>
                </a:solidFill>
                <a:highlight>
                  <a:schemeClr val="lt1"/>
                </a:highlight>
              </a:rPr>
              <a:t>.</a:t>
            </a:r>
            <a:endParaRPr sz="1450" dirty="0">
              <a:solidFill>
                <a:srgbClr val="373A3C"/>
              </a:solidFill>
              <a:highlight>
                <a:schemeClr val="lt1"/>
              </a:highlight>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5" name="Google Shape;615;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2" name="Google Shape;622;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00" dirty="0" err="1"/>
              <a:t>In</a:t>
            </a:r>
            <a:r>
              <a:rPr lang="tr-TR" sz="1400" dirty="0"/>
              <a:t> </a:t>
            </a:r>
            <a:r>
              <a:rPr lang="tr-TR" sz="1400" dirty="0" err="1"/>
              <a:t>the</a:t>
            </a:r>
            <a:r>
              <a:rPr lang="tr-TR" sz="1400" dirty="0"/>
              <a:t> </a:t>
            </a:r>
            <a:r>
              <a:rPr lang="tr-TR" sz="1400" b="1" dirty="0" err="1"/>
              <a:t>bus</a:t>
            </a:r>
            <a:r>
              <a:rPr lang="tr-TR" sz="1400" b="1" dirty="0"/>
              <a:t> network </a:t>
            </a:r>
            <a:r>
              <a:rPr lang="tr-TR" sz="1400" b="1" dirty="0" err="1"/>
              <a:t>topology</a:t>
            </a:r>
            <a:r>
              <a:rPr lang="tr-TR" sz="1400" b="1" dirty="0"/>
              <a:t>,</a:t>
            </a:r>
            <a:r>
              <a:rPr lang="tr-TR" sz="1400" dirty="0"/>
              <a:t> </a:t>
            </a:r>
            <a:r>
              <a:rPr lang="tr-TR" sz="1400" dirty="0" err="1"/>
              <a:t>every</a:t>
            </a:r>
            <a:r>
              <a:rPr lang="tr-TR" sz="1400" dirty="0"/>
              <a:t> </a:t>
            </a:r>
            <a:r>
              <a:rPr lang="tr-TR" sz="1400" dirty="0" err="1"/>
              <a:t>node</a:t>
            </a:r>
            <a:r>
              <a:rPr lang="tr-TR" sz="1400" dirty="0"/>
              <a:t> is </a:t>
            </a:r>
            <a:r>
              <a:rPr lang="tr-TR" sz="1400" dirty="0" err="1"/>
              <a:t>connected</a:t>
            </a:r>
            <a:r>
              <a:rPr lang="tr-TR" sz="1400" dirty="0"/>
              <a:t> in </a:t>
            </a:r>
            <a:r>
              <a:rPr lang="tr-TR" sz="1400" dirty="0" err="1"/>
              <a:t>series</a:t>
            </a:r>
            <a:r>
              <a:rPr lang="tr-TR" sz="1400" dirty="0"/>
              <a:t> </a:t>
            </a:r>
            <a:r>
              <a:rPr lang="tr-TR" sz="1400" dirty="0" err="1"/>
              <a:t>along</a:t>
            </a:r>
            <a:r>
              <a:rPr lang="tr-TR" sz="1400" dirty="0"/>
              <a:t> a </a:t>
            </a:r>
            <a:r>
              <a:rPr lang="tr-TR" sz="1400" dirty="0" err="1"/>
              <a:t>linear</a:t>
            </a:r>
            <a:r>
              <a:rPr lang="tr-TR" sz="1400" dirty="0"/>
              <a:t> </a:t>
            </a:r>
            <a:r>
              <a:rPr lang="tr-TR" sz="1400" dirty="0" err="1"/>
              <a:t>path</a:t>
            </a:r>
            <a:r>
              <a:rPr lang="tr-TR" sz="1400" dirty="0"/>
              <a:t>.  </a:t>
            </a:r>
            <a:r>
              <a:rPr lang="tr-TR" sz="1400" dirty="0" err="1"/>
              <a:t>This</a:t>
            </a:r>
            <a:r>
              <a:rPr lang="tr-TR" sz="1400" dirty="0"/>
              <a:t> </a:t>
            </a:r>
            <a:r>
              <a:rPr lang="tr-TR" sz="1400" dirty="0" err="1"/>
              <a:t>arrangement</a:t>
            </a:r>
            <a:r>
              <a:rPr lang="tr-TR" sz="1400" dirty="0"/>
              <a:t> is </a:t>
            </a:r>
            <a:r>
              <a:rPr lang="tr-TR" sz="1400" dirty="0" err="1"/>
              <a:t>found</a:t>
            </a:r>
            <a:r>
              <a:rPr lang="tr-TR" sz="1400" dirty="0"/>
              <a:t> </a:t>
            </a:r>
            <a:r>
              <a:rPr lang="tr-TR" sz="1400" dirty="0" err="1"/>
              <a:t>today</a:t>
            </a:r>
            <a:r>
              <a:rPr lang="tr-TR" sz="1400" dirty="0"/>
              <a:t> </a:t>
            </a:r>
            <a:r>
              <a:rPr lang="tr-TR" sz="1400" dirty="0" err="1"/>
              <a:t>primarily</a:t>
            </a:r>
            <a:r>
              <a:rPr lang="tr-TR" sz="1400" dirty="0"/>
              <a:t> in </a:t>
            </a:r>
            <a:r>
              <a:rPr lang="tr-TR" sz="1400" b="1" dirty="0" err="1"/>
              <a:t>cable</a:t>
            </a:r>
            <a:r>
              <a:rPr lang="tr-TR" sz="1400" b="1" dirty="0"/>
              <a:t> </a:t>
            </a:r>
            <a:r>
              <a:rPr lang="tr-TR" sz="1400" b="1" dirty="0" err="1"/>
              <a:t>broadband</a:t>
            </a:r>
            <a:r>
              <a:rPr lang="tr-TR" sz="1400" b="1" dirty="0"/>
              <a:t> </a:t>
            </a:r>
            <a:r>
              <a:rPr lang="tr-TR" sz="1400" b="1" dirty="0" err="1"/>
              <a:t>distribution</a:t>
            </a:r>
            <a:r>
              <a:rPr lang="tr-TR" sz="1400" b="1" dirty="0"/>
              <a:t> </a:t>
            </a:r>
            <a:r>
              <a:rPr lang="tr-TR" sz="1400" b="1" dirty="0" err="1"/>
              <a:t>networks</a:t>
            </a:r>
            <a:r>
              <a:rPr lang="tr-TR" sz="1400" dirty="0"/>
              <a:t>.</a:t>
            </a:r>
            <a:endParaRPr sz="1400" dirty="0"/>
          </a:p>
          <a:p>
            <a:pPr marL="0" lvl="0" indent="0" algn="l" rtl="0">
              <a:lnSpc>
                <a:spcPct val="115000"/>
              </a:lnSpc>
              <a:spcBef>
                <a:spcPts val="1400"/>
              </a:spcBef>
              <a:spcAft>
                <a:spcPts val="0"/>
              </a:spcAft>
              <a:buSzPts val="1400"/>
              <a:buNone/>
            </a:pPr>
            <a:r>
              <a:rPr lang="tr-TR" sz="1300" b="1" dirty="0" err="1"/>
              <a:t>Advantages</a:t>
            </a:r>
            <a:endParaRPr sz="1300" b="1" dirty="0"/>
          </a:p>
          <a:p>
            <a:pPr marL="0" lvl="0" indent="0" algn="l" rtl="0">
              <a:lnSpc>
                <a:spcPct val="115000"/>
              </a:lnSpc>
              <a:spcBef>
                <a:spcPts val="1500"/>
              </a:spcBef>
              <a:spcAft>
                <a:spcPts val="0"/>
              </a:spcAft>
              <a:buSzPts val="1400"/>
              <a:buNone/>
            </a:pPr>
            <a:r>
              <a:rPr lang="tr-TR" sz="1450" dirty="0" err="1"/>
              <a:t>Bus</a:t>
            </a:r>
            <a:r>
              <a:rPr lang="tr-TR" sz="1450" dirty="0"/>
              <a:t> </a:t>
            </a:r>
            <a:r>
              <a:rPr lang="tr-TR" sz="1450" dirty="0" err="1"/>
              <a:t>topologies</a:t>
            </a:r>
            <a:r>
              <a:rPr lang="tr-TR" sz="1450" dirty="0"/>
              <a:t> </a:t>
            </a:r>
            <a:r>
              <a:rPr lang="tr-TR" sz="1450" dirty="0" err="1"/>
              <a:t>were</a:t>
            </a:r>
            <a:r>
              <a:rPr lang="tr-TR" sz="1450" dirty="0"/>
              <a:t> </a:t>
            </a:r>
            <a:r>
              <a:rPr lang="tr-TR" sz="1450" dirty="0" err="1"/>
              <a:t>often</a:t>
            </a:r>
            <a:r>
              <a:rPr lang="tr-TR" sz="1450" dirty="0"/>
              <a:t> </a:t>
            </a:r>
            <a:r>
              <a:rPr lang="tr-TR" sz="1450" dirty="0" err="1"/>
              <a:t>used</a:t>
            </a:r>
            <a:r>
              <a:rPr lang="tr-TR" sz="1450" dirty="0"/>
              <a:t> in </a:t>
            </a:r>
            <a:r>
              <a:rPr lang="tr-TR" sz="1450" dirty="0" err="1"/>
              <a:t>smaller</a:t>
            </a:r>
            <a:r>
              <a:rPr lang="tr-TR" sz="1450" dirty="0"/>
              <a:t> </a:t>
            </a:r>
            <a:r>
              <a:rPr lang="tr-TR" sz="1450" dirty="0" err="1"/>
              <a:t>networks</a:t>
            </a:r>
            <a:r>
              <a:rPr lang="tr-TR" sz="1450" dirty="0"/>
              <a:t>. </a:t>
            </a:r>
            <a:r>
              <a:rPr lang="tr-TR" sz="1450" dirty="0" err="1"/>
              <a:t>One</a:t>
            </a:r>
            <a:r>
              <a:rPr lang="tr-TR" sz="1450" dirty="0"/>
              <a:t> of </a:t>
            </a:r>
            <a:r>
              <a:rPr lang="tr-TR" sz="1450" dirty="0" err="1"/>
              <a:t>the</a:t>
            </a:r>
            <a:r>
              <a:rPr lang="tr-TR" sz="1450" dirty="0"/>
              <a:t> main </a:t>
            </a:r>
            <a:r>
              <a:rPr lang="tr-TR" sz="1450" dirty="0" err="1"/>
              <a:t>reasons</a:t>
            </a:r>
            <a:r>
              <a:rPr lang="tr-TR" sz="1450" dirty="0"/>
              <a:t> is </a:t>
            </a:r>
            <a:r>
              <a:rPr lang="tr-TR" sz="1450" dirty="0" err="1"/>
              <a:t>that</a:t>
            </a:r>
            <a:r>
              <a:rPr lang="tr-TR" sz="1450" dirty="0"/>
              <a:t> they </a:t>
            </a:r>
            <a:r>
              <a:rPr lang="tr-TR" sz="1450" b="1" dirty="0" err="1"/>
              <a:t>keep</a:t>
            </a:r>
            <a:r>
              <a:rPr lang="tr-TR" sz="1450" b="1" dirty="0"/>
              <a:t> </a:t>
            </a:r>
            <a:r>
              <a:rPr lang="tr-TR" sz="1450" b="1" dirty="0" err="1"/>
              <a:t>the</a:t>
            </a:r>
            <a:r>
              <a:rPr lang="tr-TR" sz="1450" b="1" dirty="0"/>
              <a:t> </a:t>
            </a:r>
            <a:r>
              <a:rPr lang="tr-TR" sz="1450" b="1" dirty="0" err="1"/>
              <a:t>layout</a:t>
            </a:r>
            <a:r>
              <a:rPr lang="tr-TR" sz="1450" b="1" dirty="0"/>
              <a:t> </a:t>
            </a:r>
            <a:r>
              <a:rPr lang="tr-TR" sz="1450" b="1" dirty="0" err="1"/>
              <a:t>simple</a:t>
            </a:r>
            <a:r>
              <a:rPr lang="tr-TR" sz="1450" dirty="0"/>
              <a:t>. </a:t>
            </a:r>
            <a:r>
              <a:rPr lang="tr-TR" sz="1450" dirty="0" err="1"/>
              <a:t>All</a:t>
            </a:r>
            <a:r>
              <a:rPr lang="tr-TR" sz="1450" dirty="0"/>
              <a:t> </a:t>
            </a:r>
            <a:r>
              <a:rPr lang="tr-TR" sz="1450" dirty="0" err="1"/>
              <a:t>devices</a:t>
            </a:r>
            <a:r>
              <a:rPr lang="tr-TR" sz="1450" dirty="0"/>
              <a:t> </a:t>
            </a:r>
            <a:r>
              <a:rPr lang="tr-TR" sz="1450" dirty="0" err="1"/>
              <a:t>are</a:t>
            </a:r>
            <a:r>
              <a:rPr lang="tr-TR" sz="1450" dirty="0"/>
              <a:t> </a:t>
            </a:r>
            <a:r>
              <a:rPr lang="tr-TR" sz="1450" dirty="0" err="1"/>
              <a:t>connected</a:t>
            </a:r>
            <a:r>
              <a:rPr lang="tr-TR" sz="1450" dirty="0"/>
              <a:t> </a:t>
            </a:r>
            <a:r>
              <a:rPr lang="tr-TR" sz="1450" dirty="0" err="1"/>
              <a:t>to</a:t>
            </a:r>
            <a:r>
              <a:rPr lang="tr-TR" sz="1450" dirty="0"/>
              <a:t> a </a:t>
            </a:r>
            <a:r>
              <a:rPr lang="tr-TR" sz="1450" dirty="0" err="1"/>
              <a:t>single</a:t>
            </a:r>
            <a:r>
              <a:rPr lang="tr-TR" sz="1450" dirty="0"/>
              <a:t> </a:t>
            </a:r>
            <a:r>
              <a:rPr lang="tr-TR" sz="1450" dirty="0" err="1"/>
              <a:t>cable</a:t>
            </a:r>
            <a:r>
              <a:rPr lang="tr-TR" sz="1450" dirty="0"/>
              <a:t> </a:t>
            </a:r>
            <a:r>
              <a:rPr lang="tr-TR" sz="1450" dirty="0" err="1"/>
              <a:t>so</a:t>
            </a:r>
            <a:r>
              <a:rPr lang="tr-TR" sz="1450" dirty="0"/>
              <a:t> </a:t>
            </a:r>
            <a:r>
              <a:rPr lang="tr-TR" sz="1450" dirty="0" err="1"/>
              <a:t>you</a:t>
            </a:r>
            <a:r>
              <a:rPr lang="tr-TR" sz="1450" dirty="0"/>
              <a:t> </a:t>
            </a:r>
            <a:r>
              <a:rPr lang="tr-TR" sz="1450" dirty="0" err="1"/>
              <a:t>don’t</a:t>
            </a:r>
            <a:r>
              <a:rPr lang="tr-TR" sz="1450" dirty="0"/>
              <a:t> </a:t>
            </a:r>
            <a:r>
              <a:rPr lang="tr-TR" sz="1450" dirty="0" err="1"/>
              <a:t>need</a:t>
            </a:r>
            <a:r>
              <a:rPr lang="tr-TR" sz="1450" dirty="0"/>
              <a:t> </a:t>
            </a:r>
            <a:r>
              <a:rPr lang="tr-TR" sz="1450" dirty="0" err="1"/>
              <a:t>to</a:t>
            </a:r>
            <a:r>
              <a:rPr lang="tr-TR" sz="1450" dirty="0"/>
              <a:t> </a:t>
            </a:r>
            <a:r>
              <a:rPr lang="tr-TR" sz="1450" dirty="0" err="1"/>
              <a:t>manage</a:t>
            </a:r>
            <a:r>
              <a:rPr lang="tr-TR" sz="1450" dirty="0"/>
              <a:t> a </a:t>
            </a:r>
            <a:r>
              <a:rPr lang="tr-TR" sz="1450" dirty="0" err="1"/>
              <a:t>complex</a:t>
            </a:r>
            <a:r>
              <a:rPr lang="tr-TR" sz="1450" dirty="0"/>
              <a:t> </a:t>
            </a:r>
            <a:r>
              <a:rPr lang="tr-TR" sz="1450" dirty="0" err="1"/>
              <a:t>topological</a:t>
            </a:r>
            <a:r>
              <a:rPr lang="tr-TR" sz="1450" dirty="0"/>
              <a:t> setup.</a:t>
            </a:r>
            <a:endParaRPr sz="1450" dirty="0"/>
          </a:p>
          <a:p>
            <a:pPr marL="0" lvl="0" indent="0" algn="l" rtl="0">
              <a:lnSpc>
                <a:spcPct val="115000"/>
              </a:lnSpc>
              <a:spcBef>
                <a:spcPts val="1500"/>
              </a:spcBef>
              <a:spcAft>
                <a:spcPts val="0"/>
              </a:spcAft>
              <a:buSzPts val="1400"/>
              <a:buNone/>
            </a:pPr>
            <a:r>
              <a:rPr lang="tr-TR" sz="1450" dirty="0" err="1"/>
              <a:t>The</a:t>
            </a:r>
            <a:r>
              <a:rPr lang="tr-TR" sz="1450" dirty="0"/>
              <a:t> </a:t>
            </a:r>
            <a:r>
              <a:rPr lang="tr-TR" sz="1450" dirty="0" err="1"/>
              <a:t>layout</a:t>
            </a:r>
            <a:r>
              <a:rPr lang="tr-TR" sz="1450" dirty="0"/>
              <a:t> </a:t>
            </a:r>
            <a:r>
              <a:rPr lang="tr-TR" sz="1450" dirty="0" err="1"/>
              <a:t>also</a:t>
            </a:r>
            <a:r>
              <a:rPr lang="tr-TR" sz="1450" dirty="0"/>
              <a:t> </a:t>
            </a:r>
            <a:r>
              <a:rPr lang="tr-TR" sz="1450" dirty="0" err="1"/>
              <a:t>helped</a:t>
            </a:r>
            <a:r>
              <a:rPr lang="tr-TR" sz="1450" dirty="0"/>
              <a:t> </a:t>
            </a:r>
            <a:r>
              <a:rPr lang="tr-TR" sz="1450" dirty="0" err="1"/>
              <a:t>make</a:t>
            </a:r>
            <a:r>
              <a:rPr lang="tr-TR" sz="1450" dirty="0"/>
              <a:t> </a:t>
            </a:r>
            <a:r>
              <a:rPr lang="tr-TR" sz="1450" dirty="0" err="1"/>
              <a:t>bus</a:t>
            </a:r>
            <a:r>
              <a:rPr lang="tr-TR" sz="1450" dirty="0"/>
              <a:t> </a:t>
            </a:r>
            <a:r>
              <a:rPr lang="tr-TR" sz="1450" dirty="0" err="1"/>
              <a:t>topologies</a:t>
            </a:r>
            <a:r>
              <a:rPr lang="tr-TR" sz="1450" dirty="0"/>
              <a:t> </a:t>
            </a:r>
            <a:r>
              <a:rPr lang="tr-TR" sz="1450" dirty="0" err="1"/>
              <a:t>cost</a:t>
            </a:r>
            <a:r>
              <a:rPr lang="tr-TR" sz="1450" dirty="0"/>
              <a:t> </a:t>
            </a:r>
            <a:r>
              <a:rPr lang="tr-TR" sz="1450" dirty="0" err="1"/>
              <a:t>effective</a:t>
            </a:r>
            <a:r>
              <a:rPr lang="tr-TR" sz="1450" dirty="0"/>
              <a:t> </a:t>
            </a:r>
            <a:r>
              <a:rPr lang="tr-TR" sz="1450" dirty="0" err="1"/>
              <a:t>because</a:t>
            </a:r>
            <a:r>
              <a:rPr lang="tr-TR" sz="1450" dirty="0"/>
              <a:t> they </a:t>
            </a:r>
            <a:r>
              <a:rPr lang="tr-TR" sz="1450" b="1" dirty="0"/>
              <a:t>can be </a:t>
            </a:r>
            <a:r>
              <a:rPr lang="tr-TR" sz="1450" b="1" dirty="0" err="1"/>
              <a:t>run</a:t>
            </a:r>
            <a:r>
              <a:rPr lang="tr-TR" sz="1450" b="1" dirty="0"/>
              <a:t> </a:t>
            </a:r>
            <a:r>
              <a:rPr lang="tr-TR" sz="1450" b="1" dirty="0" err="1"/>
              <a:t>with</a:t>
            </a:r>
            <a:r>
              <a:rPr lang="tr-TR" sz="1450" b="1" dirty="0"/>
              <a:t> a </a:t>
            </a:r>
            <a:r>
              <a:rPr lang="tr-TR" sz="1450" b="1" dirty="0" err="1"/>
              <a:t>single</a:t>
            </a:r>
            <a:r>
              <a:rPr lang="tr-TR" sz="1450" b="1" dirty="0"/>
              <a:t> </a:t>
            </a:r>
            <a:r>
              <a:rPr lang="tr-TR" sz="1450" b="1" dirty="0" err="1"/>
              <a:t>cable</a:t>
            </a:r>
            <a:r>
              <a:rPr lang="tr-TR" sz="1450" dirty="0"/>
              <a:t>. </a:t>
            </a:r>
            <a:r>
              <a:rPr lang="tr-TR" sz="1450" dirty="0" err="1"/>
              <a:t>In</a:t>
            </a:r>
            <a:r>
              <a:rPr lang="tr-TR" sz="1450" dirty="0"/>
              <a:t> </a:t>
            </a:r>
            <a:r>
              <a:rPr lang="tr-TR" sz="1450" dirty="0" err="1"/>
              <a:t>the</a:t>
            </a:r>
            <a:r>
              <a:rPr lang="tr-TR" sz="1450" dirty="0"/>
              <a:t> </a:t>
            </a:r>
            <a:r>
              <a:rPr lang="tr-TR" sz="1450" dirty="0" err="1"/>
              <a:t>event</a:t>
            </a:r>
            <a:r>
              <a:rPr lang="tr-TR" sz="1450" dirty="0"/>
              <a:t> </a:t>
            </a:r>
            <a:r>
              <a:rPr lang="tr-TR" sz="1450" dirty="0" err="1"/>
              <a:t>that</a:t>
            </a:r>
            <a:r>
              <a:rPr lang="tr-TR" sz="1450" dirty="0"/>
              <a:t> </a:t>
            </a:r>
            <a:r>
              <a:rPr lang="tr-TR" sz="1450" dirty="0" err="1"/>
              <a:t>more</a:t>
            </a:r>
            <a:r>
              <a:rPr lang="tr-TR" sz="1450" dirty="0"/>
              <a:t> </a:t>
            </a:r>
            <a:r>
              <a:rPr lang="tr-TR" sz="1450" dirty="0" err="1"/>
              <a:t>devices</a:t>
            </a:r>
            <a:r>
              <a:rPr lang="tr-TR" sz="1450" dirty="0"/>
              <a:t> </a:t>
            </a:r>
            <a:r>
              <a:rPr lang="tr-TR" sz="1450" dirty="0" err="1"/>
              <a:t>need</a:t>
            </a:r>
            <a:r>
              <a:rPr lang="tr-TR" sz="1450" dirty="0"/>
              <a:t> </a:t>
            </a:r>
            <a:r>
              <a:rPr lang="tr-TR" sz="1450" dirty="0" err="1"/>
              <a:t>to</a:t>
            </a:r>
            <a:r>
              <a:rPr lang="tr-TR" sz="1450" dirty="0"/>
              <a:t> be </a:t>
            </a:r>
            <a:r>
              <a:rPr lang="tr-TR" sz="1450" dirty="0" err="1"/>
              <a:t>added</a:t>
            </a:r>
            <a:r>
              <a:rPr lang="tr-TR" sz="1450" dirty="0"/>
              <a:t> </a:t>
            </a:r>
            <a:r>
              <a:rPr lang="tr-TR" sz="1450" dirty="0" err="1"/>
              <a:t>then</a:t>
            </a:r>
            <a:r>
              <a:rPr lang="tr-TR" sz="1450" dirty="0"/>
              <a:t> </a:t>
            </a:r>
            <a:r>
              <a:rPr lang="tr-TR" sz="1450" dirty="0" err="1"/>
              <a:t>you</a:t>
            </a:r>
            <a:r>
              <a:rPr lang="tr-TR" sz="1450" dirty="0"/>
              <a:t> </a:t>
            </a:r>
            <a:r>
              <a:rPr lang="tr-TR" sz="1450" dirty="0" err="1"/>
              <a:t>could</a:t>
            </a:r>
            <a:r>
              <a:rPr lang="tr-TR" sz="1450" dirty="0"/>
              <a:t> </a:t>
            </a:r>
            <a:r>
              <a:rPr lang="tr-TR" sz="1450" dirty="0" err="1"/>
              <a:t>simply</a:t>
            </a:r>
            <a:r>
              <a:rPr lang="tr-TR" sz="1450" dirty="0"/>
              <a:t> </a:t>
            </a:r>
            <a:r>
              <a:rPr lang="tr-TR" sz="1450" dirty="0" err="1"/>
              <a:t>join</a:t>
            </a:r>
            <a:r>
              <a:rPr lang="tr-TR" sz="1450" dirty="0"/>
              <a:t> </a:t>
            </a:r>
            <a:r>
              <a:rPr lang="tr-TR" sz="1450" dirty="0" err="1"/>
              <a:t>your</a:t>
            </a:r>
            <a:r>
              <a:rPr lang="tr-TR" sz="1450" dirty="0"/>
              <a:t> </a:t>
            </a:r>
            <a:r>
              <a:rPr lang="tr-TR" sz="1450" dirty="0" err="1"/>
              <a:t>cable</a:t>
            </a:r>
            <a:r>
              <a:rPr lang="tr-TR" sz="1450" dirty="0"/>
              <a:t> </a:t>
            </a:r>
            <a:r>
              <a:rPr lang="tr-TR" sz="1450" dirty="0" err="1"/>
              <a:t>to</a:t>
            </a:r>
            <a:r>
              <a:rPr lang="tr-TR" sz="1450" dirty="0"/>
              <a:t> </a:t>
            </a:r>
            <a:r>
              <a:rPr lang="tr-TR" sz="1450" dirty="0" err="1"/>
              <a:t>another</a:t>
            </a:r>
            <a:r>
              <a:rPr lang="tr-TR" sz="1450" dirty="0"/>
              <a:t> </a:t>
            </a:r>
            <a:r>
              <a:rPr lang="tr-TR" sz="1450" dirty="0" err="1"/>
              <a:t>cable</a:t>
            </a:r>
            <a:r>
              <a:rPr lang="tr-TR" sz="1450" dirty="0"/>
              <a:t>.</a:t>
            </a:r>
            <a:endParaRPr sz="1450" dirty="0"/>
          </a:p>
          <a:p>
            <a:pPr marL="0" lvl="0" indent="0" algn="l" rtl="0">
              <a:lnSpc>
                <a:spcPct val="115000"/>
              </a:lnSpc>
              <a:spcBef>
                <a:spcPts val="1500"/>
              </a:spcBef>
              <a:spcAft>
                <a:spcPts val="0"/>
              </a:spcAft>
              <a:buSzPts val="1400"/>
              <a:buNone/>
            </a:pPr>
            <a:r>
              <a:rPr lang="tr-TR" sz="1300" b="1" dirty="0" err="1"/>
              <a:t>Disadvantages</a:t>
            </a:r>
            <a:endParaRPr sz="1300" b="1" dirty="0"/>
          </a:p>
          <a:p>
            <a:pPr marL="0" lvl="0" indent="0" algn="l" rtl="0">
              <a:lnSpc>
                <a:spcPct val="115000"/>
              </a:lnSpc>
              <a:spcBef>
                <a:spcPts val="1500"/>
              </a:spcBef>
              <a:spcAft>
                <a:spcPts val="0"/>
              </a:spcAft>
              <a:buSzPts val="1400"/>
              <a:buNone/>
            </a:pPr>
            <a:r>
              <a:rPr lang="tr-TR" sz="1450" dirty="0" err="1"/>
              <a:t>However</a:t>
            </a:r>
            <a:r>
              <a:rPr lang="tr-TR" sz="1450" dirty="0"/>
              <a:t>, </a:t>
            </a:r>
            <a:r>
              <a:rPr lang="tr-TR" sz="1450" dirty="0" err="1"/>
              <a:t>relying</a:t>
            </a:r>
            <a:r>
              <a:rPr lang="tr-TR" sz="1450" dirty="0"/>
              <a:t> on </a:t>
            </a:r>
            <a:r>
              <a:rPr lang="tr-TR" sz="1450" dirty="0" err="1"/>
              <a:t>one</a:t>
            </a:r>
            <a:r>
              <a:rPr lang="tr-TR" sz="1450" dirty="0"/>
              <a:t> </a:t>
            </a:r>
            <a:r>
              <a:rPr lang="tr-TR" sz="1450" dirty="0" err="1"/>
              <a:t>cable</a:t>
            </a:r>
            <a:r>
              <a:rPr lang="tr-TR" sz="1450" dirty="0"/>
              <a:t> </a:t>
            </a:r>
            <a:r>
              <a:rPr lang="tr-TR" sz="1450" dirty="0" err="1"/>
              <a:t>does</a:t>
            </a:r>
            <a:r>
              <a:rPr lang="tr-TR" sz="1450" dirty="0"/>
              <a:t> </a:t>
            </a:r>
            <a:r>
              <a:rPr lang="tr-TR" sz="1450" dirty="0" err="1"/>
              <a:t>mean</a:t>
            </a:r>
            <a:r>
              <a:rPr lang="tr-TR" sz="1450" dirty="0"/>
              <a:t> </a:t>
            </a:r>
            <a:r>
              <a:rPr lang="tr-TR" sz="1450" dirty="0" err="1"/>
              <a:t>that</a:t>
            </a:r>
            <a:r>
              <a:rPr lang="tr-TR" sz="1450" dirty="0"/>
              <a:t> </a:t>
            </a:r>
            <a:r>
              <a:rPr lang="tr-TR" sz="1450" b="1" dirty="0" err="1"/>
              <a:t>bus</a:t>
            </a:r>
            <a:r>
              <a:rPr lang="tr-TR" sz="1450" b="1" dirty="0"/>
              <a:t> </a:t>
            </a:r>
            <a:r>
              <a:rPr lang="tr-TR" sz="1450" b="1" dirty="0" err="1"/>
              <a:t>topologies</a:t>
            </a:r>
            <a:r>
              <a:rPr lang="tr-TR" sz="1450" b="1" dirty="0"/>
              <a:t> </a:t>
            </a:r>
            <a:r>
              <a:rPr lang="tr-TR" sz="1450" b="1" dirty="0" err="1"/>
              <a:t>have</a:t>
            </a:r>
            <a:r>
              <a:rPr lang="tr-TR" sz="1450" b="1" dirty="0"/>
              <a:t> a </a:t>
            </a:r>
            <a:r>
              <a:rPr lang="tr-TR" sz="1450" b="1" dirty="0" err="1"/>
              <a:t>single</a:t>
            </a:r>
            <a:r>
              <a:rPr lang="tr-TR" sz="1450" b="1" dirty="0"/>
              <a:t> </a:t>
            </a:r>
            <a:r>
              <a:rPr lang="tr-TR" sz="1450" b="1" dirty="0" err="1"/>
              <a:t>point</a:t>
            </a:r>
            <a:r>
              <a:rPr lang="tr-TR" sz="1450" b="1" dirty="0"/>
              <a:t> of </a:t>
            </a:r>
            <a:r>
              <a:rPr lang="tr-TR" sz="1450" b="1" dirty="0" err="1"/>
              <a:t>failure</a:t>
            </a:r>
            <a:r>
              <a:rPr lang="tr-TR" sz="1450" dirty="0"/>
              <a:t>. </a:t>
            </a:r>
            <a:r>
              <a:rPr lang="tr-TR" sz="1450" dirty="0" err="1"/>
              <a:t>If</a:t>
            </a:r>
            <a:r>
              <a:rPr lang="tr-TR" sz="1450" dirty="0"/>
              <a:t> </a:t>
            </a:r>
            <a:r>
              <a:rPr lang="tr-TR" sz="1450" dirty="0" err="1"/>
              <a:t>the</a:t>
            </a:r>
            <a:r>
              <a:rPr lang="tr-TR" sz="1450" dirty="0"/>
              <a:t> </a:t>
            </a:r>
            <a:r>
              <a:rPr lang="tr-TR" sz="1450" dirty="0" err="1"/>
              <a:t>cable</a:t>
            </a:r>
            <a:r>
              <a:rPr lang="tr-TR" sz="1450" dirty="0"/>
              <a:t> </a:t>
            </a:r>
            <a:r>
              <a:rPr lang="tr-TR" sz="1450" dirty="0" err="1"/>
              <a:t>fails</a:t>
            </a:r>
            <a:r>
              <a:rPr lang="tr-TR" sz="1450" dirty="0"/>
              <a:t> </a:t>
            </a:r>
            <a:r>
              <a:rPr lang="tr-TR" sz="1450" dirty="0" err="1"/>
              <a:t>then</a:t>
            </a:r>
            <a:r>
              <a:rPr lang="tr-TR" sz="1450" dirty="0"/>
              <a:t> </a:t>
            </a:r>
            <a:r>
              <a:rPr lang="tr-TR" sz="1450" dirty="0" err="1"/>
              <a:t>the</a:t>
            </a:r>
            <a:r>
              <a:rPr lang="tr-TR" sz="1450" dirty="0"/>
              <a:t> </a:t>
            </a:r>
            <a:r>
              <a:rPr lang="tr-TR" sz="1450" dirty="0" err="1"/>
              <a:t>entire</a:t>
            </a:r>
            <a:r>
              <a:rPr lang="tr-TR" sz="1450" dirty="0"/>
              <a:t> network </a:t>
            </a:r>
            <a:r>
              <a:rPr lang="tr-TR" sz="1450" dirty="0" err="1"/>
              <a:t>will</a:t>
            </a:r>
            <a:r>
              <a:rPr lang="tr-TR" sz="1450" dirty="0"/>
              <a:t> </a:t>
            </a:r>
            <a:r>
              <a:rPr lang="tr-TR" sz="1450" dirty="0" err="1"/>
              <a:t>go</a:t>
            </a:r>
            <a:r>
              <a:rPr lang="tr-TR" sz="1450" dirty="0"/>
              <a:t> </a:t>
            </a:r>
            <a:r>
              <a:rPr lang="tr-TR" sz="1450" dirty="0" err="1"/>
              <a:t>down</a:t>
            </a:r>
            <a:r>
              <a:rPr lang="tr-TR" sz="1450" dirty="0"/>
              <a:t>. A </a:t>
            </a:r>
            <a:r>
              <a:rPr lang="tr-TR" sz="1450" dirty="0" err="1"/>
              <a:t>cable</a:t>
            </a:r>
            <a:r>
              <a:rPr lang="tr-TR" sz="1450" dirty="0"/>
              <a:t> </a:t>
            </a:r>
            <a:r>
              <a:rPr lang="tr-TR" sz="1450" dirty="0" err="1"/>
              <a:t>failure</a:t>
            </a:r>
            <a:r>
              <a:rPr lang="tr-TR" sz="1450" dirty="0"/>
              <a:t> </a:t>
            </a:r>
            <a:r>
              <a:rPr lang="tr-TR" sz="1450" dirty="0" err="1"/>
              <a:t>would</a:t>
            </a:r>
            <a:r>
              <a:rPr lang="tr-TR" sz="1450" dirty="0"/>
              <a:t> </a:t>
            </a:r>
            <a:r>
              <a:rPr lang="tr-TR" sz="1450" dirty="0" err="1"/>
              <a:t>cost</a:t>
            </a:r>
            <a:r>
              <a:rPr lang="tr-TR" sz="1450" dirty="0"/>
              <a:t> </a:t>
            </a:r>
            <a:r>
              <a:rPr lang="tr-TR" sz="1450" dirty="0" err="1"/>
              <a:t>organizations</a:t>
            </a:r>
            <a:r>
              <a:rPr lang="tr-TR" sz="1450" dirty="0"/>
              <a:t> a lot of time </a:t>
            </a:r>
            <a:r>
              <a:rPr lang="tr-TR" sz="1450" dirty="0" err="1"/>
              <a:t>while</a:t>
            </a:r>
            <a:r>
              <a:rPr lang="tr-TR" sz="1450" dirty="0"/>
              <a:t> they </a:t>
            </a:r>
            <a:r>
              <a:rPr lang="tr-TR" sz="1450" dirty="0" err="1"/>
              <a:t>attempt</a:t>
            </a:r>
            <a:r>
              <a:rPr lang="tr-TR" sz="1450" dirty="0"/>
              <a:t> </a:t>
            </a:r>
            <a:r>
              <a:rPr lang="tr-TR" sz="1450" dirty="0" err="1"/>
              <a:t>to</a:t>
            </a:r>
            <a:r>
              <a:rPr lang="tr-TR" sz="1450" dirty="0"/>
              <a:t> </a:t>
            </a:r>
            <a:r>
              <a:rPr lang="tr-TR" sz="1450" dirty="0" err="1"/>
              <a:t>resume</a:t>
            </a:r>
            <a:r>
              <a:rPr lang="tr-TR" sz="1450" dirty="0"/>
              <a:t> service. </a:t>
            </a:r>
            <a:r>
              <a:rPr lang="tr-TR" sz="1450" dirty="0" err="1"/>
              <a:t>Further</a:t>
            </a:r>
            <a:r>
              <a:rPr lang="tr-TR" sz="1450" dirty="0"/>
              <a:t> </a:t>
            </a:r>
            <a:r>
              <a:rPr lang="tr-TR" sz="1450" dirty="0" err="1"/>
              <a:t>to</a:t>
            </a:r>
            <a:r>
              <a:rPr lang="tr-TR" sz="1450" dirty="0"/>
              <a:t> </a:t>
            </a:r>
            <a:r>
              <a:rPr lang="tr-TR" sz="1450" dirty="0" err="1"/>
              <a:t>this</a:t>
            </a:r>
            <a:r>
              <a:rPr lang="tr-TR" sz="1450" dirty="0"/>
              <a:t>, </a:t>
            </a:r>
            <a:r>
              <a:rPr lang="tr-TR" sz="1450" b="1" dirty="0" err="1"/>
              <a:t>high</a:t>
            </a:r>
            <a:r>
              <a:rPr lang="tr-TR" sz="1450" b="1" dirty="0"/>
              <a:t> network </a:t>
            </a:r>
            <a:r>
              <a:rPr lang="tr-TR" sz="1450" b="1" dirty="0" err="1"/>
              <a:t>traffic</a:t>
            </a:r>
            <a:r>
              <a:rPr lang="tr-TR" sz="1450" b="1" dirty="0"/>
              <a:t> </a:t>
            </a:r>
            <a:r>
              <a:rPr lang="tr-TR" sz="1450" b="1" dirty="0" err="1"/>
              <a:t>would</a:t>
            </a:r>
            <a:r>
              <a:rPr lang="tr-TR" sz="1450" b="1" dirty="0"/>
              <a:t> </a:t>
            </a:r>
            <a:r>
              <a:rPr lang="tr-TR" sz="1450" b="1" dirty="0" err="1"/>
              <a:t>decrease</a:t>
            </a:r>
            <a:r>
              <a:rPr lang="tr-TR" sz="1450" b="1" dirty="0"/>
              <a:t> network </a:t>
            </a:r>
            <a:r>
              <a:rPr lang="tr-TR" sz="1450" b="1" dirty="0" err="1"/>
              <a:t>performance</a:t>
            </a:r>
            <a:r>
              <a:rPr lang="tr-TR" sz="1450" dirty="0"/>
              <a:t> </a:t>
            </a:r>
            <a:r>
              <a:rPr lang="tr-TR" sz="1450" dirty="0" err="1"/>
              <a:t>because</a:t>
            </a:r>
            <a:r>
              <a:rPr lang="tr-TR" sz="1450" dirty="0"/>
              <a:t> </a:t>
            </a:r>
            <a:r>
              <a:rPr lang="tr-TR" sz="1450" dirty="0" err="1"/>
              <a:t>all</a:t>
            </a:r>
            <a:r>
              <a:rPr lang="tr-TR" sz="1450" dirty="0"/>
              <a:t> </a:t>
            </a:r>
            <a:r>
              <a:rPr lang="tr-TR" sz="1450" dirty="0" err="1"/>
              <a:t>the</a:t>
            </a:r>
            <a:r>
              <a:rPr lang="tr-TR" sz="1450" dirty="0"/>
              <a:t> data </a:t>
            </a:r>
            <a:r>
              <a:rPr lang="tr-TR" sz="1450" dirty="0" err="1"/>
              <a:t>travels</a:t>
            </a:r>
            <a:r>
              <a:rPr lang="tr-TR" sz="1450" dirty="0"/>
              <a:t> </a:t>
            </a:r>
            <a:r>
              <a:rPr lang="tr-TR" sz="1450" dirty="0" err="1"/>
              <a:t>through</a:t>
            </a:r>
            <a:r>
              <a:rPr lang="tr-TR" sz="1450" dirty="0"/>
              <a:t> </a:t>
            </a:r>
            <a:r>
              <a:rPr lang="tr-TR" sz="1450" dirty="0" err="1"/>
              <a:t>one</a:t>
            </a:r>
            <a:r>
              <a:rPr lang="tr-TR" sz="1450" dirty="0"/>
              <a:t> </a:t>
            </a:r>
            <a:r>
              <a:rPr lang="tr-TR" sz="1450" dirty="0" err="1"/>
              <a:t>cable</a:t>
            </a:r>
            <a:r>
              <a:rPr lang="tr-TR" sz="1450" dirty="0"/>
              <a:t>.</a:t>
            </a:r>
            <a:endParaRPr sz="1450" dirty="0"/>
          </a:p>
          <a:p>
            <a:pPr marL="0" lvl="0" indent="0" algn="l" rtl="0">
              <a:lnSpc>
                <a:spcPct val="115000"/>
              </a:lnSpc>
              <a:spcBef>
                <a:spcPts val="1500"/>
              </a:spcBef>
              <a:spcAft>
                <a:spcPts val="0"/>
              </a:spcAft>
              <a:buSzPts val="1400"/>
              <a:buNone/>
            </a:pPr>
            <a:r>
              <a:rPr lang="tr-TR" sz="1450" dirty="0"/>
              <a:t>Not </a:t>
            </a:r>
            <a:r>
              <a:rPr lang="tr-TR" sz="1450" dirty="0" err="1"/>
              <a:t>scalable</a:t>
            </a:r>
            <a:r>
              <a:rPr lang="tr-TR" sz="1450" dirty="0"/>
              <a:t> as </a:t>
            </a:r>
            <a:r>
              <a:rPr lang="tr-TR" sz="1450" dirty="0" err="1"/>
              <a:t>there</a:t>
            </a:r>
            <a:r>
              <a:rPr lang="tr-TR" sz="1450" dirty="0"/>
              <a:t> is a limit of how </a:t>
            </a:r>
            <a:r>
              <a:rPr lang="tr-TR" sz="1450" dirty="0" err="1"/>
              <a:t>many</a:t>
            </a:r>
            <a:r>
              <a:rPr lang="tr-TR" sz="1450" dirty="0"/>
              <a:t> </a:t>
            </a:r>
            <a:r>
              <a:rPr lang="tr-TR" sz="1450" dirty="0" err="1"/>
              <a:t>nodes</a:t>
            </a:r>
            <a:r>
              <a:rPr lang="tr-TR" sz="1450" dirty="0"/>
              <a:t> </a:t>
            </a:r>
            <a:r>
              <a:rPr lang="tr-TR" sz="1450" dirty="0" err="1"/>
              <a:t>you</a:t>
            </a:r>
            <a:r>
              <a:rPr lang="tr-TR" sz="1450" dirty="0"/>
              <a:t> can </a:t>
            </a:r>
            <a:r>
              <a:rPr lang="tr-TR" sz="1450" dirty="0" err="1"/>
              <a:t>connect</a:t>
            </a:r>
            <a:r>
              <a:rPr lang="tr-TR" sz="1450" dirty="0"/>
              <a:t> </a:t>
            </a:r>
            <a:r>
              <a:rPr lang="tr-TR" sz="1450" dirty="0" err="1"/>
              <a:t>with</a:t>
            </a:r>
            <a:r>
              <a:rPr lang="tr-TR" sz="1450" dirty="0"/>
              <a:t> </a:t>
            </a:r>
            <a:r>
              <a:rPr lang="tr-TR" sz="1450" dirty="0" err="1"/>
              <a:t>backbone</a:t>
            </a:r>
            <a:r>
              <a:rPr lang="tr-TR" sz="1450" dirty="0"/>
              <a:t> </a:t>
            </a:r>
            <a:r>
              <a:rPr lang="tr-TR" sz="1450" dirty="0" err="1"/>
              <a:t>cable</a:t>
            </a:r>
            <a:r>
              <a:rPr lang="tr-TR" sz="1450" dirty="0"/>
              <a:t>.</a:t>
            </a:r>
            <a:endParaRPr sz="1450" dirty="0"/>
          </a:p>
          <a:p>
            <a:pPr marL="0" lvl="0" indent="0" algn="l" rtl="0">
              <a:lnSpc>
                <a:spcPct val="115000"/>
              </a:lnSpc>
              <a:spcBef>
                <a:spcPts val="1500"/>
              </a:spcBef>
              <a:spcAft>
                <a:spcPts val="0"/>
              </a:spcAft>
              <a:buSzPts val="1400"/>
              <a:buNone/>
            </a:pPr>
            <a:endParaRPr sz="1450" dirty="0">
              <a:solidFill>
                <a:srgbClr val="444444"/>
              </a:solidFill>
            </a:endParaRPr>
          </a:p>
          <a:p>
            <a:pPr marL="0" lvl="0" indent="0" algn="l" rtl="0">
              <a:lnSpc>
                <a:spcPct val="100000"/>
              </a:lnSpc>
              <a:spcBef>
                <a:spcPts val="1500"/>
              </a:spcBef>
              <a:spcAft>
                <a:spcPts val="0"/>
              </a:spcAft>
              <a:buSzPts val="1400"/>
              <a:buNone/>
            </a:pPr>
            <a:endParaRPr sz="1400" dirty="0"/>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2" name="Google Shape;642;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00" dirty="0"/>
              <a:t>A</a:t>
            </a:r>
            <a:r>
              <a:rPr lang="tr-TR" sz="1400" b="1" dirty="0"/>
              <a:t> star </a:t>
            </a:r>
            <a:r>
              <a:rPr lang="tr-TR" sz="1400" b="1" dirty="0" err="1"/>
              <a:t>topology</a:t>
            </a:r>
            <a:r>
              <a:rPr lang="tr-TR" sz="1400" dirty="0"/>
              <a:t> is a </a:t>
            </a:r>
            <a:r>
              <a:rPr lang="tr-TR" sz="1400" dirty="0" err="1"/>
              <a:t>topology</a:t>
            </a:r>
            <a:r>
              <a:rPr lang="tr-TR" sz="1400" dirty="0"/>
              <a:t> </a:t>
            </a:r>
            <a:r>
              <a:rPr lang="tr-TR" sz="1400" dirty="0" err="1"/>
              <a:t>where</a:t>
            </a:r>
            <a:r>
              <a:rPr lang="tr-TR" sz="1400" dirty="0"/>
              <a:t> </a:t>
            </a:r>
            <a:r>
              <a:rPr lang="tr-TR" sz="1400" dirty="0" err="1"/>
              <a:t>every</a:t>
            </a:r>
            <a:r>
              <a:rPr lang="tr-TR" sz="1400" dirty="0"/>
              <a:t> </a:t>
            </a:r>
            <a:r>
              <a:rPr lang="tr-TR" sz="1400" dirty="0" err="1"/>
              <a:t>node</a:t>
            </a:r>
            <a:r>
              <a:rPr lang="tr-TR" sz="1400" dirty="0"/>
              <a:t> in </a:t>
            </a:r>
            <a:r>
              <a:rPr lang="tr-TR" sz="1400" dirty="0" err="1"/>
              <a:t>the</a:t>
            </a:r>
            <a:r>
              <a:rPr lang="tr-TR" sz="1400" dirty="0"/>
              <a:t> network is </a:t>
            </a:r>
            <a:r>
              <a:rPr lang="tr-TR" sz="1400" dirty="0" err="1"/>
              <a:t>connected</a:t>
            </a:r>
            <a:r>
              <a:rPr lang="tr-TR" sz="1400" dirty="0"/>
              <a:t> </a:t>
            </a:r>
            <a:r>
              <a:rPr lang="tr-TR" sz="1400" dirty="0" err="1"/>
              <a:t>to</a:t>
            </a:r>
            <a:r>
              <a:rPr lang="tr-TR" sz="1400" dirty="0"/>
              <a:t> </a:t>
            </a:r>
            <a:r>
              <a:rPr lang="tr-TR" sz="1400" dirty="0" err="1"/>
              <a:t>one</a:t>
            </a:r>
            <a:r>
              <a:rPr lang="tr-TR" sz="1400" dirty="0"/>
              <a:t> </a:t>
            </a:r>
            <a:r>
              <a:rPr lang="tr-TR" sz="1400" dirty="0" err="1"/>
              <a:t>central</a:t>
            </a:r>
            <a:r>
              <a:rPr lang="tr-TR" sz="1400" dirty="0"/>
              <a:t> </a:t>
            </a:r>
            <a:r>
              <a:rPr lang="tr-TR" sz="1400" dirty="0" err="1"/>
              <a:t>switch</a:t>
            </a:r>
            <a:r>
              <a:rPr lang="tr-TR" sz="1400" dirty="0"/>
              <a:t>. </a:t>
            </a:r>
            <a:r>
              <a:rPr lang="tr-TR" sz="1400" dirty="0" err="1"/>
              <a:t>Every</a:t>
            </a:r>
            <a:r>
              <a:rPr lang="tr-TR" sz="1400" dirty="0"/>
              <a:t> </a:t>
            </a:r>
            <a:r>
              <a:rPr lang="tr-TR" sz="1400" dirty="0" err="1"/>
              <a:t>device</a:t>
            </a:r>
            <a:r>
              <a:rPr lang="tr-TR" sz="1400" dirty="0"/>
              <a:t> in </a:t>
            </a:r>
            <a:r>
              <a:rPr lang="tr-TR" sz="1400" dirty="0" err="1"/>
              <a:t>the</a:t>
            </a:r>
            <a:r>
              <a:rPr lang="tr-TR" sz="1400" dirty="0"/>
              <a:t> network is </a:t>
            </a:r>
            <a:r>
              <a:rPr lang="tr-TR" sz="1400" dirty="0" err="1"/>
              <a:t>directly</a:t>
            </a:r>
            <a:r>
              <a:rPr lang="tr-TR" sz="1400" dirty="0"/>
              <a:t> </a:t>
            </a:r>
            <a:r>
              <a:rPr lang="tr-TR" sz="1400" dirty="0" err="1"/>
              <a:t>connected</a:t>
            </a:r>
            <a:r>
              <a:rPr lang="tr-TR" sz="1400" dirty="0"/>
              <a:t> </a:t>
            </a:r>
            <a:r>
              <a:rPr lang="tr-TR" sz="1400" dirty="0" err="1"/>
              <a:t>to</a:t>
            </a:r>
            <a:r>
              <a:rPr lang="tr-TR" sz="1400" dirty="0"/>
              <a:t> </a:t>
            </a:r>
            <a:r>
              <a:rPr lang="tr-TR" sz="1400" dirty="0" err="1"/>
              <a:t>the</a:t>
            </a:r>
            <a:r>
              <a:rPr lang="tr-TR" sz="1400" dirty="0"/>
              <a:t> </a:t>
            </a:r>
            <a:r>
              <a:rPr lang="tr-TR" sz="1400" dirty="0" err="1"/>
              <a:t>switch</a:t>
            </a:r>
            <a:r>
              <a:rPr lang="tr-TR" sz="1400" dirty="0"/>
              <a:t> </a:t>
            </a:r>
            <a:r>
              <a:rPr lang="tr-TR" sz="1400" dirty="0" err="1"/>
              <a:t>and</a:t>
            </a:r>
            <a:r>
              <a:rPr lang="tr-TR" sz="1400" dirty="0"/>
              <a:t> </a:t>
            </a:r>
            <a:r>
              <a:rPr lang="tr-TR" sz="1400" dirty="0" err="1"/>
              <a:t>indirectly</a:t>
            </a:r>
            <a:r>
              <a:rPr lang="tr-TR" sz="1400" dirty="0"/>
              <a:t> </a:t>
            </a:r>
            <a:r>
              <a:rPr lang="tr-TR" sz="1400" dirty="0" err="1"/>
              <a:t>connected</a:t>
            </a:r>
            <a:r>
              <a:rPr lang="tr-TR" sz="1400" dirty="0"/>
              <a:t> </a:t>
            </a:r>
            <a:r>
              <a:rPr lang="tr-TR" sz="1400" dirty="0" err="1"/>
              <a:t>to</a:t>
            </a:r>
            <a:r>
              <a:rPr lang="tr-TR" sz="1400" dirty="0"/>
              <a:t> </a:t>
            </a:r>
            <a:r>
              <a:rPr lang="tr-TR" sz="1400" dirty="0" err="1"/>
              <a:t>every</a:t>
            </a:r>
            <a:r>
              <a:rPr lang="tr-TR" sz="1400" dirty="0"/>
              <a:t> </a:t>
            </a:r>
            <a:r>
              <a:rPr lang="tr-TR" sz="1400" dirty="0" err="1"/>
              <a:t>other</a:t>
            </a:r>
            <a:r>
              <a:rPr lang="tr-TR" sz="1400" dirty="0"/>
              <a:t> </a:t>
            </a:r>
            <a:r>
              <a:rPr lang="tr-TR" sz="1400" dirty="0" err="1"/>
              <a:t>node</a:t>
            </a:r>
            <a:r>
              <a:rPr lang="tr-TR" sz="1400" dirty="0"/>
              <a:t>. </a:t>
            </a:r>
            <a:r>
              <a:rPr lang="tr-TR" sz="1400" dirty="0" err="1"/>
              <a:t>The</a:t>
            </a:r>
            <a:r>
              <a:rPr lang="tr-TR" sz="1400" dirty="0"/>
              <a:t> </a:t>
            </a:r>
            <a:r>
              <a:rPr lang="tr-TR" sz="1400" dirty="0" err="1"/>
              <a:t>relationship</a:t>
            </a:r>
            <a:r>
              <a:rPr lang="tr-TR" sz="1400" dirty="0"/>
              <a:t> </a:t>
            </a:r>
            <a:r>
              <a:rPr lang="tr-TR" sz="1400" dirty="0" err="1"/>
              <a:t>between</a:t>
            </a:r>
            <a:r>
              <a:rPr lang="tr-TR" sz="1400" dirty="0"/>
              <a:t> </a:t>
            </a:r>
            <a:r>
              <a:rPr lang="tr-TR" sz="1400" dirty="0" err="1"/>
              <a:t>these</a:t>
            </a:r>
            <a:r>
              <a:rPr lang="tr-TR" sz="1400" dirty="0"/>
              <a:t> </a:t>
            </a:r>
            <a:r>
              <a:rPr lang="tr-TR" sz="1400" dirty="0" err="1"/>
              <a:t>elements</a:t>
            </a:r>
            <a:r>
              <a:rPr lang="tr-TR" sz="1400" dirty="0"/>
              <a:t> is </a:t>
            </a:r>
            <a:r>
              <a:rPr lang="tr-TR" sz="1400" dirty="0" err="1"/>
              <a:t>that</a:t>
            </a:r>
            <a:r>
              <a:rPr lang="tr-TR" sz="1400" dirty="0"/>
              <a:t> </a:t>
            </a:r>
            <a:r>
              <a:rPr lang="tr-TR" sz="1400" dirty="0" err="1"/>
              <a:t>the</a:t>
            </a:r>
            <a:r>
              <a:rPr lang="tr-TR" sz="1400" dirty="0"/>
              <a:t> </a:t>
            </a:r>
            <a:r>
              <a:rPr lang="tr-TR" sz="1400" dirty="0" err="1"/>
              <a:t>central</a:t>
            </a:r>
            <a:r>
              <a:rPr lang="tr-TR" sz="1400" dirty="0"/>
              <a:t> network </a:t>
            </a:r>
            <a:r>
              <a:rPr lang="tr-TR" sz="1400" dirty="0" err="1"/>
              <a:t>device</a:t>
            </a:r>
            <a:r>
              <a:rPr lang="tr-TR" sz="1400" dirty="0"/>
              <a:t> is a server </a:t>
            </a:r>
            <a:r>
              <a:rPr lang="tr-TR" sz="1400" dirty="0" err="1"/>
              <a:t>and</a:t>
            </a:r>
            <a:r>
              <a:rPr lang="tr-TR" sz="1400" dirty="0"/>
              <a:t> </a:t>
            </a:r>
            <a:r>
              <a:rPr lang="tr-TR" sz="1400" dirty="0" err="1"/>
              <a:t>other</a:t>
            </a:r>
            <a:r>
              <a:rPr lang="tr-TR" sz="1400" dirty="0"/>
              <a:t> </a:t>
            </a:r>
            <a:r>
              <a:rPr lang="tr-TR" sz="1400" dirty="0" err="1"/>
              <a:t>devices</a:t>
            </a:r>
            <a:r>
              <a:rPr lang="tr-TR" sz="1400" dirty="0"/>
              <a:t> </a:t>
            </a:r>
            <a:r>
              <a:rPr lang="tr-TR" sz="1400" dirty="0" err="1"/>
              <a:t>are</a:t>
            </a:r>
            <a:r>
              <a:rPr lang="tr-TR" sz="1400" dirty="0"/>
              <a:t> </a:t>
            </a:r>
            <a:r>
              <a:rPr lang="tr-TR" sz="1400" dirty="0" err="1"/>
              <a:t>treated</a:t>
            </a:r>
            <a:r>
              <a:rPr lang="tr-TR" sz="1400" dirty="0"/>
              <a:t> as </a:t>
            </a:r>
            <a:r>
              <a:rPr lang="tr-TR" sz="1400" dirty="0" err="1"/>
              <a:t>clients</a:t>
            </a:r>
            <a:r>
              <a:rPr lang="tr-TR" sz="1400" dirty="0"/>
              <a:t>. </a:t>
            </a:r>
            <a:r>
              <a:rPr lang="tr-TR" sz="1400" dirty="0" err="1"/>
              <a:t>The</a:t>
            </a:r>
            <a:r>
              <a:rPr lang="tr-TR" sz="1400" dirty="0"/>
              <a:t> </a:t>
            </a:r>
            <a:r>
              <a:rPr lang="tr-TR" sz="1400" dirty="0" err="1"/>
              <a:t>central</a:t>
            </a:r>
            <a:r>
              <a:rPr lang="tr-TR" sz="1400" dirty="0"/>
              <a:t> </a:t>
            </a:r>
            <a:r>
              <a:rPr lang="tr-TR" sz="1400" dirty="0" err="1"/>
              <a:t>node</a:t>
            </a:r>
            <a:r>
              <a:rPr lang="tr-TR" sz="1400" dirty="0"/>
              <a:t> has </a:t>
            </a:r>
            <a:r>
              <a:rPr lang="tr-TR" sz="1400" dirty="0" err="1"/>
              <a:t>the</a:t>
            </a:r>
            <a:r>
              <a:rPr lang="tr-TR" sz="1400" dirty="0"/>
              <a:t> </a:t>
            </a:r>
            <a:r>
              <a:rPr lang="tr-TR" sz="1400" dirty="0" err="1"/>
              <a:t>responsibility</a:t>
            </a:r>
            <a:r>
              <a:rPr lang="tr-TR" sz="1400" dirty="0"/>
              <a:t> of </a:t>
            </a:r>
            <a:r>
              <a:rPr lang="tr-TR" sz="1400" dirty="0" err="1"/>
              <a:t>managing</a:t>
            </a:r>
            <a:r>
              <a:rPr lang="tr-TR" sz="1400" dirty="0"/>
              <a:t> data </a:t>
            </a:r>
            <a:r>
              <a:rPr lang="tr-TR" sz="1400" dirty="0" err="1"/>
              <a:t>transmissions</a:t>
            </a:r>
            <a:r>
              <a:rPr lang="tr-TR" sz="1400" dirty="0"/>
              <a:t> </a:t>
            </a:r>
            <a:r>
              <a:rPr lang="tr-TR" sz="1400" dirty="0" err="1"/>
              <a:t>across</a:t>
            </a:r>
            <a:r>
              <a:rPr lang="tr-TR" sz="1400" dirty="0"/>
              <a:t> </a:t>
            </a:r>
            <a:r>
              <a:rPr lang="tr-TR" sz="1400" dirty="0" err="1"/>
              <a:t>the</a:t>
            </a:r>
            <a:r>
              <a:rPr lang="tr-TR" sz="1400" dirty="0"/>
              <a:t> network </a:t>
            </a:r>
            <a:r>
              <a:rPr lang="tr-TR" sz="1400" dirty="0" err="1"/>
              <a:t>and</a:t>
            </a:r>
            <a:r>
              <a:rPr lang="tr-TR" sz="1400" dirty="0"/>
              <a:t> </a:t>
            </a:r>
            <a:r>
              <a:rPr lang="tr-TR" sz="1400" dirty="0" err="1"/>
              <a:t>acts</a:t>
            </a:r>
            <a:r>
              <a:rPr lang="tr-TR" sz="1400" dirty="0"/>
              <a:t> as a </a:t>
            </a:r>
            <a:r>
              <a:rPr lang="tr-TR" sz="1400" dirty="0" err="1"/>
              <a:t>repeater</a:t>
            </a:r>
            <a:r>
              <a:rPr lang="tr-TR" sz="1400" dirty="0"/>
              <a:t>. </a:t>
            </a:r>
            <a:endParaRPr sz="1400" dirty="0"/>
          </a:p>
          <a:p>
            <a:pPr marL="45720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Advantages</a:t>
            </a:r>
            <a:endParaRPr sz="1400" b="1" dirty="0"/>
          </a:p>
          <a:p>
            <a:pPr marL="0" lvl="0" indent="0" algn="l" rtl="0">
              <a:lnSpc>
                <a:spcPct val="100000"/>
              </a:lnSpc>
              <a:spcBef>
                <a:spcPts val="0"/>
              </a:spcBef>
              <a:spcAft>
                <a:spcPts val="0"/>
              </a:spcAft>
              <a:buSzPts val="1400"/>
              <a:buNone/>
            </a:pPr>
            <a:r>
              <a:rPr lang="tr-TR" sz="1400" dirty="0"/>
              <a:t>Star </a:t>
            </a:r>
            <a:r>
              <a:rPr lang="tr-TR" sz="1400" dirty="0" err="1"/>
              <a:t>topologies</a:t>
            </a:r>
            <a:r>
              <a:rPr lang="tr-TR" sz="1400" dirty="0"/>
              <a:t> </a:t>
            </a:r>
            <a:r>
              <a:rPr lang="tr-TR" sz="1400" dirty="0" err="1"/>
              <a:t>are</a:t>
            </a:r>
            <a:r>
              <a:rPr lang="tr-TR" sz="1400" dirty="0"/>
              <a:t> </a:t>
            </a:r>
            <a:r>
              <a:rPr lang="tr-TR" sz="1400" dirty="0" err="1"/>
              <a:t>most</a:t>
            </a:r>
            <a:r>
              <a:rPr lang="tr-TR" sz="1400" dirty="0"/>
              <a:t> </a:t>
            </a:r>
            <a:r>
              <a:rPr lang="tr-TR" sz="1400" dirty="0" err="1"/>
              <a:t>commonly-used</a:t>
            </a:r>
            <a:r>
              <a:rPr lang="tr-TR" sz="1400" dirty="0"/>
              <a:t> </a:t>
            </a:r>
            <a:r>
              <a:rPr lang="tr-TR" sz="1400" dirty="0" err="1"/>
              <a:t>because</a:t>
            </a:r>
            <a:r>
              <a:rPr lang="tr-TR" sz="1400" dirty="0"/>
              <a:t> </a:t>
            </a:r>
            <a:r>
              <a:rPr lang="tr-TR" sz="1400" dirty="0" err="1"/>
              <a:t>you</a:t>
            </a:r>
            <a:r>
              <a:rPr lang="tr-TR" sz="1400" dirty="0"/>
              <a:t> can </a:t>
            </a:r>
            <a:r>
              <a:rPr lang="tr-TR" sz="1400" dirty="0" err="1"/>
              <a:t>manage</a:t>
            </a:r>
            <a:r>
              <a:rPr lang="tr-TR" sz="1400" dirty="0"/>
              <a:t> </a:t>
            </a:r>
            <a:r>
              <a:rPr lang="tr-TR" sz="1400" dirty="0" err="1"/>
              <a:t>the</a:t>
            </a:r>
            <a:r>
              <a:rPr lang="tr-TR" sz="1400" dirty="0"/>
              <a:t> </a:t>
            </a:r>
            <a:r>
              <a:rPr lang="tr-TR" sz="1400" dirty="0" err="1"/>
              <a:t>entire</a:t>
            </a:r>
            <a:r>
              <a:rPr lang="tr-TR" sz="1400" dirty="0"/>
              <a:t> network </a:t>
            </a:r>
            <a:r>
              <a:rPr lang="tr-TR" sz="1400" dirty="0" err="1"/>
              <a:t>from</a:t>
            </a:r>
            <a:r>
              <a:rPr lang="tr-TR" sz="1400" dirty="0"/>
              <a:t> </a:t>
            </a:r>
            <a:r>
              <a:rPr lang="tr-TR" sz="1400" dirty="0" err="1"/>
              <a:t>one</a:t>
            </a:r>
            <a:r>
              <a:rPr lang="tr-TR" sz="1400" dirty="0"/>
              <a:t> </a:t>
            </a:r>
            <a:r>
              <a:rPr lang="tr-TR" sz="1400" dirty="0" err="1"/>
              <a:t>location</a:t>
            </a:r>
            <a:r>
              <a:rPr lang="tr-TR" sz="1400" dirty="0"/>
              <a:t>: </a:t>
            </a:r>
            <a:r>
              <a:rPr lang="tr-TR" sz="1400" dirty="0" err="1"/>
              <a:t>the</a:t>
            </a:r>
            <a:r>
              <a:rPr lang="tr-TR" sz="1400" dirty="0"/>
              <a:t> </a:t>
            </a:r>
            <a:r>
              <a:rPr lang="tr-TR" sz="1400" dirty="0" err="1"/>
              <a:t>central</a:t>
            </a:r>
            <a:r>
              <a:rPr lang="tr-TR" sz="1400" dirty="0"/>
              <a:t> </a:t>
            </a:r>
            <a:r>
              <a:rPr lang="tr-TR" sz="1400" dirty="0" err="1"/>
              <a:t>switch</a:t>
            </a:r>
            <a:r>
              <a:rPr lang="tr-TR" sz="1400" dirty="0"/>
              <a:t>. As a </a:t>
            </a:r>
            <a:r>
              <a:rPr lang="tr-TR" sz="1400" dirty="0" err="1"/>
              <a:t>consequence</a:t>
            </a:r>
            <a:r>
              <a:rPr lang="tr-TR" sz="1400" dirty="0"/>
              <a:t>, </a:t>
            </a:r>
            <a:r>
              <a:rPr lang="tr-TR" sz="1400" dirty="0" err="1"/>
              <a:t>if</a:t>
            </a:r>
            <a:r>
              <a:rPr lang="tr-TR" sz="1400" dirty="0"/>
              <a:t> a </a:t>
            </a:r>
            <a:r>
              <a:rPr lang="tr-TR" sz="1400" dirty="0" err="1"/>
              <a:t>node</a:t>
            </a:r>
            <a:r>
              <a:rPr lang="tr-TR" sz="1400" dirty="0"/>
              <a:t> </a:t>
            </a:r>
            <a:r>
              <a:rPr lang="tr-TR" sz="1400" dirty="0" err="1"/>
              <a:t>that</a:t>
            </a:r>
            <a:r>
              <a:rPr lang="tr-TR" sz="1400" dirty="0"/>
              <a:t> </a:t>
            </a:r>
            <a:r>
              <a:rPr lang="tr-TR" sz="1400" dirty="0" err="1"/>
              <a:t>isn’t</a:t>
            </a:r>
            <a:r>
              <a:rPr lang="tr-TR" sz="1400" dirty="0"/>
              <a:t> </a:t>
            </a:r>
            <a:r>
              <a:rPr lang="tr-TR" sz="1400" dirty="0" err="1"/>
              <a:t>the</a:t>
            </a:r>
            <a:r>
              <a:rPr lang="tr-TR" sz="1400" dirty="0"/>
              <a:t> </a:t>
            </a:r>
            <a:r>
              <a:rPr lang="tr-TR" sz="1400" dirty="0" err="1"/>
              <a:t>central</a:t>
            </a:r>
            <a:r>
              <a:rPr lang="tr-TR" sz="1400" dirty="0"/>
              <a:t> </a:t>
            </a:r>
            <a:r>
              <a:rPr lang="tr-TR" sz="1400" dirty="0" err="1"/>
              <a:t>node</a:t>
            </a:r>
            <a:r>
              <a:rPr lang="tr-TR" sz="1400" dirty="0"/>
              <a:t> </a:t>
            </a:r>
            <a:r>
              <a:rPr lang="tr-TR" sz="1400" dirty="0" err="1"/>
              <a:t>goes</a:t>
            </a:r>
            <a:r>
              <a:rPr lang="tr-TR" sz="1400" dirty="0"/>
              <a:t> </a:t>
            </a:r>
            <a:r>
              <a:rPr lang="tr-TR" sz="1400" dirty="0" err="1"/>
              <a:t>down</a:t>
            </a:r>
            <a:r>
              <a:rPr lang="tr-TR" sz="1400" dirty="0"/>
              <a:t> </a:t>
            </a:r>
            <a:r>
              <a:rPr lang="tr-TR" sz="1400" dirty="0" err="1"/>
              <a:t>then</a:t>
            </a:r>
            <a:r>
              <a:rPr lang="tr-TR" sz="1400" dirty="0"/>
              <a:t> </a:t>
            </a:r>
            <a:r>
              <a:rPr lang="tr-TR" sz="1400" dirty="0" err="1"/>
              <a:t>the</a:t>
            </a:r>
            <a:r>
              <a:rPr lang="tr-TR" sz="1400" dirty="0"/>
              <a:t> network </a:t>
            </a:r>
            <a:r>
              <a:rPr lang="tr-TR" sz="1400" dirty="0" err="1"/>
              <a:t>will</a:t>
            </a:r>
            <a:r>
              <a:rPr lang="tr-TR" sz="1400" dirty="0"/>
              <a:t> </a:t>
            </a:r>
            <a:r>
              <a:rPr lang="tr-TR" sz="1400" dirty="0" err="1"/>
              <a:t>remain</a:t>
            </a:r>
            <a:r>
              <a:rPr lang="tr-TR" sz="1400" dirty="0"/>
              <a:t> </a:t>
            </a:r>
            <a:r>
              <a:rPr lang="tr-TR" sz="1400" dirty="0" err="1"/>
              <a:t>up</a:t>
            </a:r>
            <a:r>
              <a:rPr lang="tr-TR" sz="1400" dirty="0"/>
              <a:t>. </a:t>
            </a:r>
            <a:r>
              <a:rPr lang="tr-TR" sz="1400" dirty="0" err="1"/>
              <a:t>This</a:t>
            </a:r>
            <a:r>
              <a:rPr lang="tr-TR" sz="1400" dirty="0"/>
              <a:t> </a:t>
            </a:r>
            <a:r>
              <a:rPr lang="tr-TR" sz="1400" dirty="0" err="1"/>
              <a:t>gives</a:t>
            </a:r>
            <a:r>
              <a:rPr lang="tr-TR" sz="1400" dirty="0"/>
              <a:t> star </a:t>
            </a:r>
            <a:r>
              <a:rPr lang="tr-TR" sz="1400" dirty="0" err="1"/>
              <a:t>topologies</a:t>
            </a:r>
            <a:r>
              <a:rPr lang="tr-TR" sz="1400" dirty="0"/>
              <a:t> a </a:t>
            </a:r>
            <a:r>
              <a:rPr lang="tr-TR" sz="1400" dirty="0" err="1"/>
              <a:t>layer</a:t>
            </a:r>
            <a:r>
              <a:rPr lang="tr-TR" sz="1400" dirty="0"/>
              <a:t> of </a:t>
            </a:r>
            <a:r>
              <a:rPr lang="tr-TR" sz="1400" dirty="0" err="1"/>
              <a:t>protection</a:t>
            </a:r>
            <a:r>
              <a:rPr lang="tr-TR" sz="1400" dirty="0"/>
              <a:t> </a:t>
            </a:r>
            <a:r>
              <a:rPr lang="tr-TR" sz="1400" dirty="0" err="1"/>
              <a:t>against</a:t>
            </a:r>
            <a:r>
              <a:rPr lang="tr-TR" sz="1400" dirty="0"/>
              <a:t> </a:t>
            </a:r>
            <a:r>
              <a:rPr lang="tr-TR" sz="1400" dirty="0" err="1"/>
              <a:t>failures</a:t>
            </a:r>
            <a:r>
              <a:rPr lang="tr-TR" sz="1400" dirty="0"/>
              <a:t> </a:t>
            </a:r>
            <a:r>
              <a:rPr lang="tr-TR" sz="1400" dirty="0" err="1"/>
              <a:t>that</a:t>
            </a:r>
            <a:r>
              <a:rPr lang="tr-TR" sz="1400" dirty="0"/>
              <a:t> </a:t>
            </a:r>
            <a:r>
              <a:rPr lang="tr-TR" sz="1400" dirty="0" err="1"/>
              <a:t>aren’t</a:t>
            </a:r>
            <a:r>
              <a:rPr lang="tr-TR" sz="1400" dirty="0"/>
              <a:t> </a:t>
            </a:r>
            <a:r>
              <a:rPr lang="tr-TR" sz="1400" dirty="0" err="1"/>
              <a:t>always</a:t>
            </a:r>
            <a:r>
              <a:rPr lang="tr-TR" sz="1400" dirty="0"/>
              <a:t> </a:t>
            </a:r>
            <a:r>
              <a:rPr lang="tr-TR" sz="1400" dirty="0" err="1"/>
              <a:t>present</a:t>
            </a:r>
            <a:r>
              <a:rPr lang="tr-TR" sz="1400" dirty="0"/>
              <a:t> </a:t>
            </a:r>
            <a:r>
              <a:rPr lang="tr-TR" sz="1400" dirty="0" err="1"/>
              <a:t>with</a:t>
            </a:r>
            <a:r>
              <a:rPr lang="tr-TR" sz="1400" dirty="0"/>
              <a:t> </a:t>
            </a:r>
            <a:r>
              <a:rPr lang="tr-TR" sz="1400" dirty="0" err="1"/>
              <a:t>other</a:t>
            </a:r>
            <a:r>
              <a:rPr lang="tr-TR" sz="1400" dirty="0"/>
              <a:t> </a:t>
            </a:r>
            <a:r>
              <a:rPr lang="tr-TR" sz="1400" dirty="0" err="1"/>
              <a:t>topology</a:t>
            </a:r>
            <a:r>
              <a:rPr lang="tr-TR" sz="1400" dirty="0"/>
              <a:t> </a:t>
            </a:r>
            <a:r>
              <a:rPr lang="tr-TR" sz="1400" dirty="0" err="1"/>
              <a:t>setups</a:t>
            </a:r>
            <a:r>
              <a:rPr lang="tr-TR" sz="1400" dirty="0"/>
              <a:t>. </a:t>
            </a:r>
            <a:r>
              <a:rPr lang="tr-TR" sz="1400" dirty="0" err="1"/>
              <a:t>Likewise</a:t>
            </a:r>
            <a:r>
              <a:rPr lang="tr-TR" sz="1400" dirty="0"/>
              <a:t>, </a:t>
            </a:r>
            <a:r>
              <a:rPr lang="tr-TR" sz="1400" dirty="0" err="1"/>
              <a:t>you</a:t>
            </a:r>
            <a:r>
              <a:rPr lang="tr-TR" sz="1400" dirty="0"/>
              <a:t> can </a:t>
            </a:r>
            <a:r>
              <a:rPr lang="tr-TR" sz="1400" dirty="0" err="1"/>
              <a:t>add</a:t>
            </a:r>
            <a:r>
              <a:rPr lang="tr-TR" sz="1400" dirty="0"/>
              <a:t> </a:t>
            </a:r>
            <a:r>
              <a:rPr lang="tr-TR" sz="1400" dirty="0" err="1"/>
              <a:t>new</a:t>
            </a:r>
            <a:r>
              <a:rPr lang="tr-TR" sz="1400" dirty="0"/>
              <a:t> </a:t>
            </a:r>
            <a:r>
              <a:rPr lang="tr-TR" sz="1400" dirty="0" err="1"/>
              <a:t>computers</a:t>
            </a:r>
            <a:r>
              <a:rPr lang="tr-TR" sz="1400" dirty="0"/>
              <a:t> </a:t>
            </a:r>
            <a:r>
              <a:rPr lang="tr-TR" sz="1400" dirty="0" err="1"/>
              <a:t>without</a:t>
            </a:r>
            <a:r>
              <a:rPr lang="tr-TR" sz="1400" dirty="0"/>
              <a:t> </a:t>
            </a:r>
            <a:r>
              <a:rPr lang="tr-TR" sz="1400" dirty="0" err="1"/>
              <a:t>having</a:t>
            </a:r>
            <a:r>
              <a:rPr lang="tr-TR" sz="1400" dirty="0"/>
              <a:t> </a:t>
            </a:r>
            <a:r>
              <a:rPr lang="tr-TR" sz="1400" dirty="0" err="1"/>
              <a:t>to</a:t>
            </a:r>
            <a:r>
              <a:rPr lang="tr-TR" sz="1400" dirty="0"/>
              <a:t> </a:t>
            </a:r>
            <a:r>
              <a:rPr lang="tr-TR" sz="1400" dirty="0" err="1"/>
              <a:t>take</a:t>
            </a:r>
            <a:r>
              <a:rPr lang="tr-TR" sz="1400" dirty="0"/>
              <a:t> </a:t>
            </a:r>
            <a:r>
              <a:rPr lang="tr-TR" sz="1400" dirty="0" err="1"/>
              <a:t>the</a:t>
            </a:r>
            <a:r>
              <a:rPr lang="tr-TR" sz="1400" dirty="0"/>
              <a:t> network offline </a:t>
            </a:r>
            <a:r>
              <a:rPr lang="tr-TR" sz="1400" dirty="0" err="1"/>
              <a:t>like</a:t>
            </a:r>
            <a:r>
              <a:rPr lang="tr-TR" sz="1400" dirty="0"/>
              <a:t> </a:t>
            </a:r>
            <a:r>
              <a:rPr lang="tr-TR" sz="1400" dirty="0" err="1"/>
              <a:t>you</a:t>
            </a:r>
            <a:r>
              <a:rPr lang="tr-TR" sz="1400" dirty="0"/>
              <a:t> </a:t>
            </a:r>
            <a:r>
              <a:rPr lang="tr-TR" sz="1400" dirty="0" err="1"/>
              <a:t>would</a:t>
            </a:r>
            <a:r>
              <a:rPr lang="tr-TR" sz="1400" dirty="0"/>
              <a:t> </a:t>
            </a:r>
            <a:r>
              <a:rPr lang="tr-TR" sz="1400" dirty="0" err="1"/>
              <a:t>have</a:t>
            </a:r>
            <a:r>
              <a:rPr lang="tr-TR" sz="1400" dirty="0"/>
              <a:t> </a:t>
            </a:r>
            <a:r>
              <a:rPr lang="tr-TR" sz="1400" dirty="0" err="1"/>
              <a:t>to</a:t>
            </a:r>
            <a:r>
              <a:rPr lang="tr-TR" sz="1400" dirty="0"/>
              <a:t> do </a:t>
            </a:r>
            <a:r>
              <a:rPr lang="tr-TR" sz="1400" dirty="0" err="1"/>
              <a:t>with</a:t>
            </a:r>
            <a:r>
              <a:rPr lang="tr-TR" sz="1400" dirty="0"/>
              <a:t> a ring </a:t>
            </a:r>
            <a:r>
              <a:rPr lang="tr-TR" sz="1400" dirty="0" err="1"/>
              <a:t>topology</a:t>
            </a:r>
            <a:r>
              <a:rPr lang="tr-TR" sz="1400" dirty="0"/>
              <a:t>.</a:t>
            </a: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r>
              <a:rPr lang="tr-TR" sz="1400" dirty="0" err="1"/>
              <a:t>In</a:t>
            </a:r>
            <a:r>
              <a:rPr lang="tr-TR" sz="1400" dirty="0"/>
              <a:t> </a:t>
            </a:r>
            <a:r>
              <a:rPr lang="tr-TR" sz="1400" dirty="0" err="1"/>
              <a:t>terms</a:t>
            </a:r>
            <a:r>
              <a:rPr lang="tr-TR" sz="1400" dirty="0"/>
              <a:t> of </a:t>
            </a:r>
            <a:r>
              <a:rPr lang="tr-TR" sz="1400" dirty="0" err="1"/>
              <a:t>physical</a:t>
            </a:r>
            <a:r>
              <a:rPr lang="tr-TR" sz="1400" dirty="0"/>
              <a:t> </a:t>
            </a:r>
            <a:r>
              <a:rPr lang="tr-TR" sz="1400" dirty="0" err="1"/>
              <a:t>structure</a:t>
            </a:r>
            <a:r>
              <a:rPr lang="tr-TR" sz="1400" dirty="0"/>
              <a:t>, star </a:t>
            </a:r>
            <a:r>
              <a:rPr lang="tr-TR" sz="1400" dirty="0" err="1"/>
              <a:t>topologies</a:t>
            </a:r>
            <a:r>
              <a:rPr lang="tr-TR" sz="1400" dirty="0"/>
              <a:t> </a:t>
            </a:r>
            <a:r>
              <a:rPr lang="tr-TR" sz="1400" dirty="0" err="1"/>
              <a:t>require</a:t>
            </a:r>
            <a:r>
              <a:rPr lang="tr-TR" sz="1400" dirty="0"/>
              <a:t> </a:t>
            </a:r>
            <a:r>
              <a:rPr lang="tr-TR" sz="1400" dirty="0" err="1"/>
              <a:t>fewer</a:t>
            </a:r>
            <a:r>
              <a:rPr lang="tr-TR" sz="1400" dirty="0"/>
              <a:t> </a:t>
            </a:r>
            <a:r>
              <a:rPr lang="tr-TR" sz="1400" dirty="0" err="1"/>
              <a:t>cables</a:t>
            </a:r>
            <a:r>
              <a:rPr lang="tr-TR" sz="1400" dirty="0"/>
              <a:t> </a:t>
            </a:r>
            <a:r>
              <a:rPr lang="tr-TR" sz="1400" dirty="0" err="1"/>
              <a:t>than</a:t>
            </a:r>
            <a:r>
              <a:rPr lang="tr-TR" sz="1400" dirty="0"/>
              <a:t> </a:t>
            </a:r>
            <a:r>
              <a:rPr lang="tr-TR" sz="1400" dirty="0" err="1"/>
              <a:t>other</a:t>
            </a:r>
            <a:r>
              <a:rPr lang="tr-TR" sz="1400" dirty="0"/>
              <a:t> </a:t>
            </a:r>
            <a:r>
              <a:rPr lang="tr-TR" sz="1400" dirty="0" err="1"/>
              <a:t>topology</a:t>
            </a:r>
            <a:r>
              <a:rPr lang="tr-TR" sz="1400" dirty="0"/>
              <a:t> </a:t>
            </a:r>
            <a:r>
              <a:rPr lang="tr-TR" sz="1400" dirty="0" err="1"/>
              <a:t>types</a:t>
            </a:r>
            <a:r>
              <a:rPr lang="tr-TR" sz="1400" dirty="0"/>
              <a:t>. </a:t>
            </a:r>
            <a:r>
              <a:rPr lang="tr-TR" sz="1400" dirty="0" err="1"/>
              <a:t>This</a:t>
            </a:r>
            <a:r>
              <a:rPr lang="tr-TR" sz="1400" dirty="0"/>
              <a:t> </a:t>
            </a:r>
            <a:r>
              <a:rPr lang="tr-TR" sz="1400" dirty="0" err="1"/>
              <a:t>makes</a:t>
            </a:r>
            <a:r>
              <a:rPr lang="tr-TR" sz="1400" dirty="0"/>
              <a:t> </a:t>
            </a:r>
            <a:r>
              <a:rPr lang="tr-TR" sz="1400" dirty="0" err="1"/>
              <a:t>them</a:t>
            </a:r>
            <a:r>
              <a:rPr lang="tr-TR" sz="1400" dirty="0"/>
              <a:t> </a:t>
            </a:r>
            <a:r>
              <a:rPr lang="tr-TR" sz="1400" dirty="0" err="1"/>
              <a:t>simple</a:t>
            </a:r>
            <a:r>
              <a:rPr lang="tr-TR" sz="1400" dirty="0"/>
              <a:t> </a:t>
            </a:r>
            <a:r>
              <a:rPr lang="tr-TR" sz="1400" dirty="0" err="1"/>
              <a:t>to</a:t>
            </a:r>
            <a:r>
              <a:rPr lang="tr-TR" sz="1400" dirty="0"/>
              <a:t> set </a:t>
            </a:r>
            <a:r>
              <a:rPr lang="tr-TR" sz="1400" dirty="0" err="1"/>
              <a:t>up</a:t>
            </a:r>
            <a:r>
              <a:rPr lang="tr-TR" sz="1400" dirty="0"/>
              <a:t> </a:t>
            </a:r>
            <a:r>
              <a:rPr lang="tr-TR" sz="1400" dirty="0" err="1"/>
              <a:t>and</a:t>
            </a:r>
            <a:r>
              <a:rPr lang="tr-TR" sz="1400" dirty="0"/>
              <a:t> </a:t>
            </a:r>
            <a:r>
              <a:rPr lang="tr-TR" sz="1400" dirty="0" err="1"/>
              <a:t>manage</a:t>
            </a:r>
            <a:r>
              <a:rPr lang="tr-TR" sz="1400" dirty="0"/>
              <a:t> </a:t>
            </a:r>
            <a:r>
              <a:rPr lang="tr-TR" sz="1400" dirty="0" err="1"/>
              <a:t>over</a:t>
            </a:r>
            <a:r>
              <a:rPr lang="tr-TR" sz="1400" dirty="0"/>
              <a:t> </a:t>
            </a:r>
            <a:r>
              <a:rPr lang="tr-TR" sz="1400" dirty="0" err="1"/>
              <a:t>the</a:t>
            </a:r>
            <a:r>
              <a:rPr lang="tr-TR" sz="1400" dirty="0"/>
              <a:t> </a:t>
            </a:r>
            <a:r>
              <a:rPr lang="tr-TR" sz="1400" dirty="0" err="1"/>
              <a:t>long-term</a:t>
            </a:r>
            <a:r>
              <a:rPr lang="tr-TR" sz="1400" dirty="0"/>
              <a:t>. </a:t>
            </a:r>
            <a:r>
              <a:rPr lang="tr-TR" sz="1400" dirty="0" err="1"/>
              <a:t>The</a:t>
            </a:r>
            <a:r>
              <a:rPr lang="tr-TR" sz="1400" dirty="0"/>
              <a:t> </a:t>
            </a:r>
            <a:r>
              <a:rPr lang="tr-TR" sz="1400" dirty="0" err="1"/>
              <a:t>simplicity</a:t>
            </a:r>
            <a:r>
              <a:rPr lang="tr-TR" sz="1400" dirty="0"/>
              <a:t> of </a:t>
            </a:r>
            <a:r>
              <a:rPr lang="tr-TR" sz="1400" dirty="0" err="1"/>
              <a:t>the</a:t>
            </a:r>
            <a:r>
              <a:rPr lang="tr-TR" sz="1400" dirty="0"/>
              <a:t> </a:t>
            </a:r>
            <a:r>
              <a:rPr lang="tr-TR" sz="1400" dirty="0" err="1"/>
              <a:t>overall</a:t>
            </a:r>
            <a:r>
              <a:rPr lang="tr-TR" sz="1400" dirty="0"/>
              <a:t> </a:t>
            </a:r>
            <a:r>
              <a:rPr lang="tr-TR" sz="1400" dirty="0" err="1"/>
              <a:t>design</a:t>
            </a:r>
            <a:r>
              <a:rPr lang="tr-TR" sz="1400" dirty="0"/>
              <a:t> </a:t>
            </a:r>
            <a:r>
              <a:rPr lang="tr-TR" sz="1400" dirty="0" err="1"/>
              <a:t>makes</a:t>
            </a:r>
            <a:r>
              <a:rPr lang="tr-TR" sz="1400" dirty="0"/>
              <a:t> it </a:t>
            </a:r>
            <a:r>
              <a:rPr lang="tr-TR" sz="1400" dirty="0" err="1"/>
              <a:t>much</a:t>
            </a:r>
            <a:r>
              <a:rPr lang="tr-TR" sz="1400" dirty="0"/>
              <a:t> </a:t>
            </a:r>
            <a:r>
              <a:rPr lang="tr-TR" sz="1400" dirty="0" err="1"/>
              <a:t>easier</a:t>
            </a:r>
            <a:r>
              <a:rPr lang="tr-TR" sz="1400" dirty="0"/>
              <a:t> </a:t>
            </a:r>
            <a:r>
              <a:rPr lang="tr-TR" sz="1400" dirty="0" err="1"/>
              <a:t>for</a:t>
            </a:r>
            <a:r>
              <a:rPr lang="tr-TR" sz="1400" dirty="0"/>
              <a:t> </a:t>
            </a:r>
            <a:r>
              <a:rPr lang="tr-TR" sz="1400" dirty="0" err="1"/>
              <a:t>administrators</a:t>
            </a:r>
            <a:r>
              <a:rPr lang="tr-TR" sz="1400" dirty="0"/>
              <a:t> </a:t>
            </a:r>
            <a:r>
              <a:rPr lang="tr-TR" sz="1400" dirty="0" err="1"/>
              <a:t>to</a:t>
            </a:r>
            <a:r>
              <a:rPr lang="tr-TR" sz="1400" dirty="0"/>
              <a:t> </a:t>
            </a:r>
            <a:r>
              <a:rPr lang="tr-TR" sz="1400" dirty="0" err="1"/>
              <a:t>run</a:t>
            </a:r>
            <a:r>
              <a:rPr lang="tr-TR" sz="1400" dirty="0"/>
              <a:t> </a:t>
            </a:r>
            <a:r>
              <a:rPr lang="tr-TR" sz="1400" dirty="0" err="1"/>
              <a:t>troubleshooting</a:t>
            </a:r>
            <a:r>
              <a:rPr lang="tr-TR" sz="1400" dirty="0"/>
              <a:t> </a:t>
            </a:r>
            <a:r>
              <a:rPr lang="tr-TR" sz="1400" dirty="0" err="1"/>
              <a:t>when</a:t>
            </a:r>
            <a:r>
              <a:rPr lang="tr-TR" sz="1400" dirty="0"/>
              <a:t> </a:t>
            </a:r>
            <a:r>
              <a:rPr lang="tr-TR" sz="1400" dirty="0" err="1"/>
              <a:t>dealing</a:t>
            </a:r>
            <a:r>
              <a:rPr lang="tr-TR" sz="1400" dirty="0"/>
              <a:t> </a:t>
            </a:r>
            <a:r>
              <a:rPr lang="tr-TR" sz="1400" dirty="0" err="1"/>
              <a:t>with</a:t>
            </a:r>
            <a:r>
              <a:rPr lang="tr-TR" sz="1400" dirty="0"/>
              <a:t> </a:t>
            </a:r>
            <a:r>
              <a:rPr lang="tr-TR" sz="1400" dirty="0" err="1"/>
              <a:t>performance</a:t>
            </a:r>
            <a:r>
              <a:rPr lang="tr-TR" sz="1400" dirty="0"/>
              <a:t> </a:t>
            </a:r>
            <a:r>
              <a:rPr lang="tr-TR" sz="1400" dirty="0" err="1"/>
              <a:t>faults</a:t>
            </a:r>
            <a:r>
              <a:rPr lang="tr-TR" sz="1400" dirty="0"/>
              <a:t>.</a:t>
            </a:r>
            <a:endParaRPr sz="1400" dirty="0"/>
          </a:p>
          <a:p>
            <a:pPr marL="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Disadvantages</a:t>
            </a:r>
            <a:endParaRPr sz="1400" b="1" dirty="0"/>
          </a:p>
          <a:p>
            <a:pPr marL="0" lvl="0" indent="0" algn="l" rtl="0">
              <a:lnSpc>
                <a:spcPct val="100000"/>
              </a:lnSpc>
              <a:spcBef>
                <a:spcPts val="0"/>
              </a:spcBef>
              <a:spcAft>
                <a:spcPts val="0"/>
              </a:spcAft>
              <a:buSzPts val="1400"/>
              <a:buNone/>
            </a:pPr>
            <a:r>
              <a:rPr lang="tr-TR" sz="1400" dirty="0" err="1"/>
              <a:t>Though</a:t>
            </a:r>
            <a:r>
              <a:rPr lang="tr-TR" sz="1400" dirty="0"/>
              <a:t> star </a:t>
            </a:r>
            <a:r>
              <a:rPr lang="tr-TR" sz="1400" dirty="0" err="1"/>
              <a:t>topologies</a:t>
            </a:r>
            <a:r>
              <a:rPr lang="tr-TR" sz="1400" dirty="0"/>
              <a:t> </a:t>
            </a:r>
            <a:r>
              <a:rPr lang="tr-TR" sz="1400" dirty="0" err="1"/>
              <a:t>may</a:t>
            </a:r>
            <a:r>
              <a:rPr lang="tr-TR" sz="1400" dirty="0"/>
              <a:t> be </a:t>
            </a:r>
            <a:r>
              <a:rPr lang="tr-TR" sz="1400" dirty="0" err="1"/>
              <a:t>relatively</a:t>
            </a:r>
            <a:r>
              <a:rPr lang="tr-TR" sz="1400" dirty="0"/>
              <a:t> </a:t>
            </a:r>
            <a:r>
              <a:rPr lang="tr-TR" sz="1400" dirty="0" err="1"/>
              <a:t>safe</a:t>
            </a:r>
            <a:r>
              <a:rPr lang="tr-TR" sz="1400" dirty="0"/>
              <a:t> </a:t>
            </a:r>
            <a:r>
              <a:rPr lang="tr-TR" sz="1400" dirty="0" err="1"/>
              <a:t>from</a:t>
            </a:r>
            <a:r>
              <a:rPr lang="tr-TR" sz="1400" dirty="0"/>
              <a:t> </a:t>
            </a:r>
            <a:r>
              <a:rPr lang="tr-TR" sz="1400" dirty="0" err="1"/>
              <a:t>failure</a:t>
            </a:r>
            <a:r>
              <a:rPr lang="tr-TR" sz="1400" dirty="0"/>
              <a:t>, </a:t>
            </a:r>
            <a:r>
              <a:rPr lang="tr-TR" sz="1400" dirty="0" err="1"/>
              <a:t>if</a:t>
            </a:r>
            <a:r>
              <a:rPr lang="tr-TR" sz="1400" dirty="0"/>
              <a:t> </a:t>
            </a:r>
            <a:r>
              <a:rPr lang="tr-TR" sz="1400" dirty="0" err="1"/>
              <a:t>the</a:t>
            </a:r>
            <a:r>
              <a:rPr lang="tr-TR" sz="1400" dirty="0"/>
              <a:t> </a:t>
            </a:r>
            <a:r>
              <a:rPr lang="tr-TR" sz="1400" dirty="0" err="1"/>
              <a:t>central</a:t>
            </a:r>
            <a:r>
              <a:rPr lang="tr-TR" sz="1400" dirty="0"/>
              <a:t> </a:t>
            </a:r>
            <a:r>
              <a:rPr lang="tr-TR" sz="1400" dirty="0" err="1"/>
              <a:t>switch</a:t>
            </a:r>
            <a:r>
              <a:rPr lang="tr-TR" sz="1400" dirty="0"/>
              <a:t> </a:t>
            </a:r>
            <a:r>
              <a:rPr lang="tr-TR" sz="1400" dirty="0" err="1"/>
              <a:t>goes</a:t>
            </a:r>
            <a:r>
              <a:rPr lang="tr-TR" sz="1400" dirty="0"/>
              <a:t> </a:t>
            </a:r>
            <a:r>
              <a:rPr lang="tr-TR" sz="1400" dirty="0" err="1"/>
              <a:t>down</a:t>
            </a:r>
            <a:r>
              <a:rPr lang="tr-TR" sz="1400" dirty="0"/>
              <a:t> </a:t>
            </a:r>
            <a:r>
              <a:rPr lang="tr-TR" sz="1400" dirty="0" err="1"/>
              <a:t>then</a:t>
            </a:r>
            <a:r>
              <a:rPr lang="tr-TR" sz="1400" dirty="0"/>
              <a:t> </a:t>
            </a:r>
            <a:r>
              <a:rPr lang="tr-TR" sz="1400" dirty="0" err="1"/>
              <a:t>the</a:t>
            </a:r>
            <a:r>
              <a:rPr lang="tr-TR" sz="1400" dirty="0"/>
              <a:t> </a:t>
            </a:r>
            <a:r>
              <a:rPr lang="tr-TR" sz="1400" dirty="0" err="1"/>
              <a:t>entire</a:t>
            </a:r>
            <a:r>
              <a:rPr lang="tr-TR" sz="1400" dirty="0"/>
              <a:t> network </a:t>
            </a:r>
            <a:r>
              <a:rPr lang="tr-TR" sz="1400" dirty="0" err="1"/>
              <a:t>will</a:t>
            </a:r>
            <a:r>
              <a:rPr lang="tr-TR" sz="1400" dirty="0"/>
              <a:t> </a:t>
            </a:r>
            <a:r>
              <a:rPr lang="tr-TR" sz="1400" dirty="0" err="1"/>
              <a:t>go</a:t>
            </a:r>
            <a:r>
              <a:rPr lang="tr-TR" sz="1400" dirty="0"/>
              <a:t> </a:t>
            </a:r>
            <a:r>
              <a:rPr lang="tr-TR" sz="1400" dirty="0" err="1"/>
              <a:t>down</a:t>
            </a:r>
            <a:r>
              <a:rPr lang="tr-TR" sz="1400" dirty="0"/>
              <a:t>. As </a:t>
            </a:r>
            <a:r>
              <a:rPr lang="tr-TR" sz="1400" dirty="0" err="1"/>
              <a:t>such</a:t>
            </a:r>
            <a:r>
              <a:rPr lang="tr-TR" sz="1400" dirty="0"/>
              <a:t>, </a:t>
            </a:r>
            <a:r>
              <a:rPr lang="tr-TR" sz="1400" dirty="0" err="1"/>
              <a:t>the</a:t>
            </a:r>
            <a:r>
              <a:rPr lang="tr-TR" sz="1400" dirty="0"/>
              <a:t> </a:t>
            </a:r>
            <a:r>
              <a:rPr lang="tr-TR" sz="1400" dirty="0" err="1"/>
              <a:t>administrator</a:t>
            </a:r>
            <a:r>
              <a:rPr lang="tr-TR" sz="1400" dirty="0"/>
              <a:t> </a:t>
            </a:r>
            <a:r>
              <a:rPr lang="tr-TR" sz="1400" dirty="0" err="1"/>
              <a:t>needs</a:t>
            </a:r>
            <a:r>
              <a:rPr lang="tr-TR" sz="1400" dirty="0"/>
              <a:t> </a:t>
            </a:r>
            <a:r>
              <a:rPr lang="tr-TR" sz="1400" dirty="0" err="1"/>
              <a:t>to</a:t>
            </a:r>
            <a:r>
              <a:rPr lang="tr-TR" sz="1400" dirty="0"/>
              <a:t> </a:t>
            </a:r>
            <a:r>
              <a:rPr lang="tr-TR" sz="1400" dirty="0" err="1"/>
              <a:t>manage</a:t>
            </a:r>
            <a:r>
              <a:rPr lang="tr-TR" sz="1400" dirty="0"/>
              <a:t> </a:t>
            </a:r>
            <a:r>
              <a:rPr lang="tr-TR" sz="1400" dirty="0" err="1"/>
              <a:t>the</a:t>
            </a:r>
            <a:r>
              <a:rPr lang="tr-TR" sz="1400" dirty="0"/>
              <a:t> </a:t>
            </a:r>
            <a:r>
              <a:rPr lang="tr-TR" sz="1400" dirty="0" err="1"/>
              <a:t>health</a:t>
            </a:r>
            <a:r>
              <a:rPr lang="tr-TR" sz="1400" dirty="0"/>
              <a:t> of </a:t>
            </a:r>
            <a:r>
              <a:rPr lang="tr-TR" sz="1400" dirty="0" err="1"/>
              <a:t>the</a:t>
            </a:r>
            <a:r>
              <a:rPr lang="tr-TR" sz="1400" dirty="0"/>
              <a:t> </a:t>
            </a:r>
            <a:r>
              <a:rPr lang="tr-TR" sz="1400" dirty="0" err="1"/>
              <a:t>central</a:t>
            </a:r>
            <a:r>
              <a:rPr lang="tr-TR" sz="1400" dirty="0"/>
              <a:t> </a:t>
            </a:r>
            <a:r>
              <a:rPr lang="tr-TR" sz="1400" dirty="0" err="1"/>
              <a:t>node</a:t>
            </a:r>
            <a:r>
              <a:rPr lang="tr-TR" sz="1400" dirty="0"/>
              <a:t> </a:t>
            </a:r>
            <a:r>
              <a:rPr lang="tr-TR" sz="1400" dirty="0" err="1"/>
              <a:t>closely</a:t>
            </a:r>
            <a:r>
              <a:rPr lang="tr-TR" sz="1400" dirty="0"/>
              <a:t> </a:t>
            </a:r>
            <a:r>
              <a:rPr lang="tr-TR" sz="1400" dirty="0" err="1"/>
              <a:t>to</a:t>
            </a:r>
            <a:r>
              <a:rPr lang="tr-TR" sz="1400" dirty="0"/>
              <a:t> </a:t>
            </a:r>
            <a:r>
              <a:rPr lang="tr-TR" sz="1400" dirty="0" err="1"/>
              <a:t>make</a:t>
            </a:r>
            <a:r>
              <a:rPr lang="tr-TR" sz="1400" dirty="0"/>
              <a:t> sure </a:t>
            </a:r>
            <a:r>
              <a:rPr lang="tr-TR" sz="1400" dirty="0" err="1"/>
              <a:t>that</a:t>
            </a:r>
            <a:r>
              <a:rPr lang="tr-TR" sz="1400" dirty="0"/>
              <a:t> it </a:t>
            </a:r>
            <a:r>
              <a:rPr lang="tr-TR" sz="1400" dirty="0" err="1"/>
              <a:t>doesn’t</a:t>
            </a:r>
            <a:r>
              <a:rPr lang="tr-TR" sz="1400" dirty="0"/>
              <a:t> </a:t>
            </a:r>
            <a:r>
              <a:rPr lang="tr-TR" sz="1400" dirty="0" err="1"/>
              <a:t>go</a:t>
            </a:r>
            <a:r>
              <a:rPr lang="tr-TR" sz="1400" dirty="0"/>
              <a:t> </a:t>
            </a:r>
            <a:r>
              <a:rPr lang="tr-TR" sz="1400" dirty="0" err="1"/>
              <a:t>down</a:t>
            </a:r>
            <a:r>
              <a:rPr lang="tr-TR" sz="1400" dirty="0"/>
              <a:t>. </a:t>
            </a:r>
            <a:r>
              <a:rPr lang="tr-TR" sz="1400" dirty="0" err="1"/>
              <a:t>The</a:t>
            </a:r>
            <a:r>
              <a:rPr lang="tr-TR" sz="1400" dirty="0"/>
              <a:t> </a:t>
            </a:r>
            <a:r>
              <a:rPr lang="tr-TR" sz="1400" dirty="0" err="1"/>
              <a:t>performance</a:t>
            </a:r>
            <a:r>
              <a:rPr lang="tr-TR" sz="1400" dirty="0"/>
              <a:t> of </a:t>
            </a:r>
            <a:r>
              <a:rPr lang="tr-TR" sz="1400" dirty="0" err="1"/>
              <a:t>the</a:t>
            </a:r>
            <a:r>
              <a:rPr lang="tr-TR" sz="1400" dirty="0"/>
              <a:t> network is </a:t>
            </a:r>
            <a:r>
              <a:rPr lang="tr-TR" sz="1400" dirty="0" err="1"/>
              <a:t>also</a:t>
            </a:r>
            <a:r>
              <a:rPr lang="tr-TR" sz="1400" dirty="0"/>
              <a:t> </a:t>
            </a:r>
            <a:r>
              <a:rPr lang="tr-TR" sz="1400" dirty="0" err="1"/>
              <a:t>tied</a:t>
            </a:r>
            <a:r>
              <a:rPr lang="tr-TR" sz="1400" dirty="0"/>
              <a:t> </a:t>
            </a:r>
            <a:r>
              <a:rPr lang="tr-TR" sz="1400" dirty="0" err="1"/>
              <a:t>to</a:t>
            </a:r>
            <a:r>
              <a:rPr lang="tr-TR" sz="1400" dirty="0"/>
              <a:t> </a:t>
            </a:r>
            <a:r>
              <a:rPr lang="tr-TR" sz="1400" dirty="0" err="1"/>
              <a:t>the</a:t>
            </a:r>
            <a:r>
              <a:rPr lang="tr-TR" sz="1400" dirty="0"/>
              <a:t> </a:t>
            </a:r>
            <a:r>
              <a:rPr lang="tr-TR" sz="1400" dirty="0" err="1"/>
              <a:t>central</a:t>
            </a:r>
            <a:r>
              <a:rPr lang="tr-TR" sz="1400" dirty="0"/>
              <a:t> </a:t>
            </a:r>
            <a:r>
              <a:rPr lang="tr-TR" sz="1400" dirty="0" err="1"/>
              <a:t>node’s</a:t>
            </a:r>
            <a:r>
              <a:rPr lang="tr-TR" sz="1400" dirty="0"/>
              <a:t> </a:t>
            </a:r>
            <a:r>
              <a:rPr lang="tr-TR" sz="1400" dirty="0" err="1"/>
              <a:t>configurations</a:t>
            </a:r>
            <a:r>
              <a:rPr lang="tr-TR" sz="1400" dirty="0"/>
              <a:t> </a:t>
            </a:r>
            <a:r>
              <a:rPr lang="tr-TR" sz="1400" dirty="0" err="1"/>
              <a:t>and</a:t>
            </a:r>
            <a:r>
              <a:rPr lang="tr-TR" sz="1400" dirty="0"/>
              <a:t> </a:t>
            </a:r>
            <a:r>
              <a:rPr lang="tr-TR" sz="1400" dirty="0" err="1"/>
              <a:t>performance</a:t>
            </a:r>
            <a:r>
              <a:rPr lang="tr-TR" sz="1400" dirty="0"/>
              <a:t>. Star </a:t>
            </a:r>
            <a:r>
              <a:rPr lang="tr-TR" sz="1400" dirty="0" err="1"/>
              <a:t>topologies</a:t>
            </a:r>
            <a:r>
              <a:rPr lang="tr-TR" sz="1400" dirty="0"/>
              <a:t> </a:t>
            </a:r>
            <a:r>
              <a:rPr lang="tr-TR" sz="1400" dirty="0" err="1"/>
              <a:t>are</a:t>
            </a:r>
            <a:r>
              <a:rPr lang="tr-TR" sz="1400" dirty="0"/>
              <a:t> </a:t>
            </a:r>
            <a:r>
              <a:rPr lang="tr-TR" sz="1400" dirty="0" err="1"/>
              <a:t>easy</a:t>
            </a:r>
            <a:r>
              <a:rPr lang="tr-TR" sz="1400" dirty="0"/>
              <a:t> </a:t>
            </a:r>
            <a:r>
              <a:rPr lang="tr-TR" sz="1400" dirty="0" err="1"/>
              <a:t>to</a:t>
            </a:r>
            <a:r>
              <a:rPr lang="tr-TR" sz="1400" dirty="0"/>
              <a:t> </a:t>
            </a:r>
            <a:r>
              <a:rPr lang="tr-TR" sz="1400" dirty="0" err="1"/>
              <a:t>manage</a:t>
            </a:r>
            <a:r>
              <a:rPr lang="tr-TR" sz="1400" dirty="0"/>
              <a:t> in </a:t>
            </a:r>
            <a:r>
              <a:rPr lang="tr-TR" sz="1400" dirty="0" err="1"/>
              <a:t>most</a:t>
            </a:r>
            <a:r>
              <a:rPr lang="tr-TR" sz="1400" dirty="0"/>
              <a:t> </a:t>
            </a:r>
            <a:r>
              <a:rPr lang="tr-TR" sz="1400" dirty="0" err="1"/>
              <a:t>ways</a:t>
            </a:r>
            <a:r>
              <a:rPr lang="tr-TR" sz="1400" dirty="0"/>
              <a:t> but they </a:t>
            </a:r>
            <a:r>
              <a:rPr lang="tr-TR" sz="1400" dirty="0" err="1"/>
              <a:t>are</a:t>
            </a:r>
            <a:r>
              <a:rPr lang="tr-TR" sz="1400" dirty="0"/>
              <a:t> far </a:t>
            </a:r>
            <a:r>
              <a:rPr lang="tr-TR" sz="1400" dirty="0" err="1"/>
              <a:t>from</a:t>
            </a:r>
            <a:r>
              <a:rPr lang="tr-TR" sz="1400" dirty="0"/>
              <a:t> </a:t>
            </a:r>
            <a:r>
              <a:rPr lang="tr-TR" sz="1400" dirty="0" err="1"/>
              <a:t>cheap</a:t>
            </a:r>
            <a:r>
              <a:rPr lang="tr-TR" sz="1400" dirty="0"/>
              <a:t> </a:t>
            </a:r>
            <a:r>
              <a:rPr lang="tr-TR" sz="1400" dirty="0" err="1"/>
              <a:t>to</a:t>
            </a:r>
            <a:r>
              <a:rPr lang="tr-TR" sz="1400" dirty="0"/>
              <a:t> set </a:t>
            </a:r>
            <a:r>
              <a:rPr lang="tr-TR" sz="1400" dirty="0" err="1"/>
              <a:t>up</a:t>
            </a:r>
            <a:r>
              <a:rPr lang="tr-TR" sz="1400" dirty="0"/>
              <a:t> </a:t>
            </a:r>
            <a:r>
              <a:rPr lang="tr-TR" sz="1400" dirty="0" err="1"/>
              <a:t>and</a:t>
            </a:r>
            <a:r>
              <a:rPr lang="tr-TR" sz="1400" dirty="0"/>
              <a:t> </a:t>
            </a:r>
            <a:r>
              <a:rPr lang="tr-TR" sz="1400" dirty="0" err="1"/>
              <a:t>use</a:t>
            </a:r>
            <a:r>
              <a:rPr lang="tr-TR" sz="1400" dirty="0"/>
              <a:t>.</a:t>
            </a:r>
            <a:endParaRPr sz="1400" dirty="0"/>
          </a:p>
          <a:p>
            <a:pPr marL="0" lvl="0" indent="0" algn="l" rtl="0">
              <a:lnSpc>
                <a:spcPct val="100000"/>
              </a:lnSpc>
              <a:spcBef>
                <a:spcPts val="0"/>
              </a:spcBef>
              <a:spcAft>
                <a:spcPts val="0"/>
              </a:spcAft>
              <a:buSzPts val="1400"/>
              <a:buNone/>
            </a:pPr>
            <a:endParaRPr sz="1400"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8" name="Google Shape;658;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00" dirty="0" err="1"/>
              <a:t>In</a:t>
            </a:r>
            <a:r>
              <a:rPr lang="tr-TR" sz="1400" dirty="0"/>
              <a:t> </a:t>
            </a:r>
            <a:r>
              <a:rPr lang="tr-TR" sz="1400" dirty="0" err="1"/>
              <a:t>networks</a:t>
            </a:r>
            <a:r>
              <a:rPr lang="tr-TR" sz="1400" dirty="0"/>
              <a:t> </a:t>
            </a:r>
            <a:r>
              <a:rPr lang="tr-TR" sz="1400" dirty="0" err="1"/>
              <a:t>with</a:t>
            </a:r>
            <a:r>
              <a:rPr lang="tr-TR" sz="1400" dirty="0"/>
              <a:t> a </a:t>
            </a:r>
            <a:r>
              <a:rPr lang="tr-TR" sz="1400" b="1" dirty="0"/>
              <a:t>ring </a:t>
            </a:r>
            <a:r>
              <a:rPr lang="tr-TR" sz="1400" b="1" dirty="0" err="1"/>
              <a:t>topology</a:t>
            </a:r>
            <a:r>
              <a:rPr lang="tr-TR" sz="1400" dirty="0"/>
              <a:t>, </a:t>
            </a:r>
            <a:r>
              <a:rPr lang="tr-TR" sz="1400" dirty="0" err="1"/>
              <a:t>computers</a:t>
            </a:r>
            <a:r>
              <a:rPr lang="tr-TR" sz="1400" dirty="0"/>
              <a:t> </a:t>
            </a:r>
            <a:r>
              <a:rPr lang="tr-TR" sz="1400" dirty="0" err="1"/>
              <a:t>are</a:t>
            </a:r>
            <a:r>
              <a:rPr lang="tr-TR" sz="1400" dirty="0"/>
              <a:t> </a:t>
            </a:r>
            <a:r>
              <a:rPr lang="tr-TR" sz="1400" dirty="0" err="1"/>
              <a:t>connected</a:t>
            </a:r>
            <a:r>
              <a:rPr lang="tr-TR" sz="1400" dirty="0"/>
              <a:t> </a:t>
            </a:r>
            <a:r>
              <a:rPr lang="tr-TR" sz="1400" dirty="0" err="1"/>
              <a:t>to</a:t>
            </a:r>
            <a:r>
              <a:rPr lang="tr-TR" sz="1400" dirty="0"/>
              <a:t> </a:t>
            </a:r>
            <a:r>
              <a:rPr lang="tr-TR" sz="1400" dirty="0" err="1"/>
              <a:t>each</a:t>
            </a:r>
            <a:r>
              <a:rPr lang="tr-TR" sz="1400" dirty="0"/>
              <a:t> </a:t>
            </a:r>
            <a:r>
              <a:rPr lang="tr-TR" sz="1400" dirty="0" err="1"/>
              <a:t>other</a:t>
            </a:r>
            <a:r>
              <a:rPr lang="tr-TR" sz="1400" dirty="0"/>
              <a:t> in a </a:t>
            </a:r>
            <a:r>
              <a:rPr lang="tr-TR" sz="1400" dirty="0" err="1"/>
              <a:t>circular</a:t>
            </a:r>
            <a:r>
              <a:rPr lang="tr-TR" sz="1400" dirty="0"/>
              <a:t> format. </a:t>
            </a:r>
            <a:r>
              <a:rPr lang="tr-TR" sz="1400" dirty="0" err="1"/>
              <a:t>Every</a:t>
            </a:r>
            <a:r>
              <a:rPr lang="tr-TR" sz="1400" dirty="0"/>
              <a:t> </a:t>
            </a:r>
            <a:r>
              <a:rPr lang="tr-TR" sz="1400" dirty="0" err="1"/>
              <a:t>device</a:t>
            </a:r>
            <a:r>
              <a:rPr lang="tr-TR" sz="1400" dirty="0"/>
              <a:t> in </a:t>
            </a:r>
            <a:r>
              <a:rPr lang="tr-TR" sz="1400" dirty="0" err="1"/>
              <a:t>the</a:t>
            </a:r>
            <a:r>
              <a:rPr lang="tr-TR" sz="1400" dirty="0"/>
              <a:t> network </a:t>
            </a:r>
            <a:r>
              <a:rPr lang="tr-TR" sz="1400" dirty="0" err="1"/>
              <a:t>will</a:t>
            </a:r>
            <a:r>
              <a:rPr lang="tr-TR" sz="1400" dirty="0"/>
              <a:t> </a:t>
            </a:r>
            <a:r>
              <a:rPr lang="tr-TR" sz="1400" dirty="0" err="1"/>
              <a:t>have</a:t>
            </a:r>
            <a:r>
              <a:rPr lang="tr-TR" sz="1400" dirty="0"/>
              <a:t> two </a:t>
            </a:r>
            <a:r>
              <a:rPr lang="tr-TR" sz="1400" dirty="0" err="1"/>
              <a:t>neighbors</a:t>
            </a:r>
            <a:r>
              <a:rPr lang="tr-TR" sz="1400" dirty="0"/>
              <a:t> </a:t>
            </a:r>
            <a:r>
              <a:rPr lang="tr-TR" sz="1400" dirty="0" err="1"/>
              <a:t>and</a:t>
            </a:r>
            <a:r>
              <a:rPr lang="tr-TR" sz="1400" dirty="0"/>
              <a:t> </a:t>
            </a:r>
            <a:r>
              <a:rPr lang="tr-TR" sz="1400" dirty="0" err="1"/>
              <a:t>no</a:t>
            </a:r>
            <a:r>
              <a:rPr lang="tr-TR" sz="1400" dirty="0"/>
              <a:t> </a:t>
            </a:r>
            <a:r>
              <a:rPr lang="tr-TR" sz="1400" dirty="0" err="1"/>
              <a:t>more</a:t>
            </a:r>
            <a:r>
              <a:rPr lang="tr-TR" sz="1400" dirty="0"/>
              <a:t> </a:t>
            </a:r>
            <a:r>
              <a:rPr lang="tr-TR" sz="1400" dirty="0" err="1"/>
              <a:t>or</a:t>
            </a:r>
            <a:r>
              <a:rPr lang="tr-TR" sz="1400" dirty="0"/>
              <a:t> </a:t>
            </a:r>
            <a:r>
              <a:rPr lang="tr-TR" sz="1400" dirty="0" err="1"/>
              <a:t>no</a:t>
            </a:r>
            <a:r>
              <a:rPr lang="tr-TR" sz="1400" dirty="0"/>
              <a:t> </a:t>
            </a:r>
            <a:r>
              <a:rPr lang="tr-TR" sz="1400" dirty="0" err="1"/>
              <a:t>less</a:t>
            </a:r>
            <a:r>
              <a:rPr lang="tr-TR" sz="1400" dirty="0"/>
              <a:t>. Ring </a:t>
            </a:r>
            <a:r>
              <a:rPr lang="tr-TR" sz="1400" dirty="0" err="1"/>
              <a:t>topologies</a:t>
            </a:r>
            <a:r>
              <a:rPr lang="tr-TR" sz="1400" dirty="0"/>
              <a:t> </a:t>
            </a:r>
            <a:r>
              <a:rPr lang="tr-TR" sz="1400" dirty="0" err="1"/>
              <a:t>were</a:t>
            </a:r>
            <a:r>
              <a:rPr lang="tr-TR" sz="1400" dirty="0"/>
              <a:t> </a:t>
            </a:r>
            <a:r>
              <a:rPr lang="tr-TR" sz="1400" dirty="0" err="1"/>
              <a:t>commonly</a:t>
            </a:r>
            <a:r>
              <a:rPr lang="tr-TR" sz="1400" dirty="0"/>
              <a:t> </a:t>
            </a:r>
            <a:r>
              <a:rPr lang="tr-TR" sz="1400" dirty="0" err="1"/>
              <a:t>used</a:t>
            </a:r>
            <a:r>
              <a:rPr lang="tr-TR" sz="1400" dirty="0"/>
              <a:t> in </a:t>
            </a:r>
            <a:r>
              <a:rPr lang="tr-TR" sz="1400" dirty="0" err="1"/>
              <a:t>the</a:t>
            </a:r>
            <a:r>
              <a:rPr lang="tr-TR" sz="1400" dirty="0"/>
              <a:t> </a:t>
            </a:r>
            <a:r>
              <a:rPr lang="tr-TR" sz="1400" dirty="0" err="1"/>
              <a:t>past</a:t>
            </a:r>
            <a:r>
              <a:rPr lang="tr-TR" sz="1400" dirty="0"/>
              <a:t> but </a:t>
            </a:r>
            <a:r>
              <a:rPr lang="tr-TR" sz="1400" dirty="0" err="1"/>
              <a:t>you</a:t>
            </a:r>
            <a:r>
              <a:rPr lang="tr-TR" sz="1400" dirty="0"/>
              <a:t> </a:t>
            </a:r>
            <a:r>
              <a:rPr lang="tr-TR" sz="1400" dirty="0" err="1"/>
              <a:t>would</a:t>
            </a:r>
            <a:r>
              <a:rPr lang="tr-TR" sz="1400" dirty="0"/>
              <a:t> be hard </a:t>
            </a:r>
            <a:r>
              <a:rPr lang="tr-TR" sz="1400" dirty="0" err="1"/>
              <a:t>pressed</a:t>
            </a:r>
            <a:r>
              <a:rPr lang="tr-TR" sz="1400" dirty="0"/>
              <a:t> </a:t>
            </a:r>
            <a:r>
              <a:rPr lang="tr-TR" sz="1400" dirty="0" err="1"/>
              <a:t>to</a:t>
            </a:r>
            <a:r>
              <a:rPr lang="tr-TR" sz="1400" dirty="0"/>
              <a:t> </a:t>
            </a:r>
            <a:r>
              <a:rPr lang="tr-TR" sz="1400" dirty="0" err="1"/>
              <a:t>find</a:t>
            </a:r>
            <a:r>
              <a:rPr lang="tr-TR" sz="1400" dirty="0"/>
              <a:t> an </a:t>
            </a:r>
            <a:r>
              <a:rPr lang="tr-TR" sz="1400" dirty="0" err="1"/>
              <a:t>enterprise</a:t>
            </a:r>
            <a:r>
              <a:rPr lang="tr-TR" sz="1400" dirty="0"/>
              <a:t> </a:t>
            </a:r>
            <a:r>
              <a:rPr lang="tr-TR" sz="1400" dirty="0" err="1"/>
              <a:t>still</a:t>
            </a:r>
            <a:r>
              <a:rPr lang="tr-TR" sz="1400" dirty="0"/>
              <a:t> </a:t>
            </a:r>
            <a:r>
              <a:rPr lang="tr-TR" sz="1400" dirty="0" err="1"/>
              <a:t>using</a:t>
            </a:r>
            <a:r>
              <a:rPr lang="tr-TR" sz="1400" dirty="0"/>
              <a:t> </a:t>
            </a:r>
            <a:r>
              <a:rPr lang="tr-TR" sz="1400" dirty="0" err="1"/>
              <a:t>them</a:t>
            </a:r>
            <a:r>
              <a:rPr lang="tr-TR" sz="1400" dirty="0"/>
              <a:t> </a:t>
            </a:r>
            <a:r>
              <a:rPr lang="tr-TR" sz="1400" dirty="0" err="1"/>
              <a:t>today</a:t>
            </a:r>
            <a:r>
              <a:rPr lang="tr-TR" sz="1400" dirty="0"/>
              <a:t>.</a:t>
            </a: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r>
              <a:rPr lang="tr-TR" sz="1400" dirty="0" err="1"/>
              <a:t>The</a:t>
            </a:r>
            <a:r>
              <a:rPr lang="tr-TR" sz="1400" dirty="0"/>
              <a:t> </a:t>
            </a:r>
            <a:r>
              <a:rPr lang="tr-TR" sz="1400" dirty="0" err="1"/>
              <a:t>first</a:t>
            </a:r>
            <a:r>
              <a:rPr lang="tr-TR" sz="1400" dirty="0"/>
              <a:t> </a:t>
            </a:r>
            <a:r>
              <a:rPr lang="tr-TR" sz="1400" dirty="0" err="1"/>
              <a:t>node</a:t>
            </a:r>
            <a:r>
              <a:rPr lang="tr-TR" sz="1400" dirty="0"/>
              <a:t> is </a:t>
            </a:r>
            <a:r>
              <a:rPr lang="tr-TR" sz="1400" dirty="0" err="1"/>
              <a:t>connected</a:t>
            </a:r>
            <a:r>
              <a:rPr lang="tr-TR" sz="1400" dirty="0"/>
              <a:t> </a:t>
            </a:r>
            <a:r>
              <a:rPr lang="tr-TR" sz="1400" dirty="0" err="1"/>
              <a:t>to</a:t>
            </a:r>
            <a:r>
              <a:rPr lang="tr-TR" sz="1400" dirty="0"/>
              <a:t> </a:t>
            </a:r>
            <a:r>
              <a:rPr lang="tr-TR" sz="1400" dirty="0" err="1"/>
              <a:t>the</a:t>
            </a:r>
            <a:r>
              <a:rPr lang="tr-TR" sz="1400" dirty="0"/>
              <a:t> </a:t>
            </a:r>
            <a:r>
              <a:rPr lang="tr-TR" sz="1400" dirty="0" err="1"/>
              <a:t>last</a:t>
            </a:r>
            <a:r>
              <a:rPr lang="tr-TR" sz="1400" dirty="0"/>
              <a:t> </a:t>
            </a:r>
            <a:r>
              <a:rPr lang="tr-TR" sz="1400" dirty="0" err="1"/>
              <a:t>node</a:t>
            </a:r>
            <a:r>
              <a:rPr lang="tr-TR" sz="1400" dirty="0"/>
              <a:t> </a:t>
            </a:r>
            <a:r>
              <a:rPr lang="tr-TR" sz="1400" dirty="0" err="1"/>
              <a:t>to</a:t>
            </a:r>
            <a:r>
              <a:rPr lang="tr-TR" sz="1400" dirty="0"/>
              <a:t> link </a:t>
            </a:r>
            <a:r>
              <a:rPr lang="tr-TR" sz="1400" dirty="0" err="1"/>
              <a:t>the</a:t>
            </a:r>
            <a:r>
              <a:rPr lang="tr-TR" sz="1400" dirty="0"/>
              <a:t> </a:t>
            </a:r>
            <a:r>
              <a:rPr lang="tr-TR" sz="1400" dirty="0" err="1"/>
              <a:t>loop</a:t>
            </a:r>
            <a:r>
              <a:rPr lang="tr-TR" sz="1400" dirty="0"/>
              <a:t> </a:t>
            </a:r>
            <a:r>
              <a:rPr lang="tr-TR" sz="1400" dirty="0" err="1"/>
              <a:t>together</a:t>
            </a:r>
            <a:r>
              <a:rPr lang="tr-TR" sz="1400" dirty="0"/>
              <a:t>. As a </a:t>
            </a:r>
            <a:r>
              <a:rPr lang="tr-TR" sz="1400" dirty="0" err="1"/>
              <a:t>consequence</a:t>
            </a:r>
            <a:r>
              <a:rPr lang="tr-TR" sz="1400" dirty="0"/>
              <a:t> of </a:t>
            </a:r>
            <a:r>
              <a:rPr lang="tr-TR" sz="1400" dirty="0" err="1"/>
              <a:t>being</a:t>
            </a:r>
            <a:r>
              <a:rPr lang="tr-TR" sz="1400" dirty="0"/>
              <a:t> </a:t>
            </a:r>
            <a:r>
              <a:rPr lang="tr-TR" sz="1400" dirty="0" err="1"/>
              <a:t>laid</a:t>
            </a:r>
            <a:r>
              <a:rPr lang="tr-TR" sz="1400" dirty="0"/>
              <a:t> </a:t>
            </a:r>
            <a:r>
              <a:rPr lang="tr-TR" sz="1400" dirty="0" err="1"/>
              <a:t>out</a:t>
            </a:r>
            <a:r>
              <a:rPr lang="tr-TR" sz="1400" dirty="0"/>
              <a:t> in </a:t>
            </a:r>
            <a:r>
              <a:rPr lang="tr-TR" sz="1400" dirty="0" err="1"/>
              <a:t>this</a:t>
            </a:r>
            <a:r>
              <a:rPr lang="tr-TR" sz="1400" dirty="0"/>
              <a:t> format </a:t>
            </a:r>
            <a:r>
              <a:rPr lang="tr-TR" sz="1400" dirty="0" err="1"/>
              <a:t>packets</a:t>
            </a:r>
            <a:r>
              <a:rPr lang="tr-TR" sz="1400" dirty="0"/>
              <a:t> </a:t>
            </a:r>
            <a:r>
              <a:rPr lang="tr-TR" sz="1400" dirty="0" err="1"/>
              <a:t>need</a:t>
            </a:r>
            <a:r>
              <a:rPr lang="tr-TR" sz="1400" dirty="0"/>
              <a:t> </a:t>
            </a:r>
            <a:r>
              <a:rPr lang="tr-TR" sz="1400" dirty="0" err="1"/>
              <a:t>to</a:t>
            </a:r>
            <a:r>
              <a:rPr lang="tr-TR" sz="1400" dirty="0"/>
              <a:t> </a:t>
            </a:r>
            <a:r>
              <a:rPr lang="tr-TR" sz="1400" dirty="0" err="1"/>
              <a:t>travel</a:t>
            </a:r>
            <a:r>
              <a:rPr lang="tr-TR" sz="1400" dirty="0"/>
              <a:t> </a:t>
            </a:r>
            <a:r>
              <a:rPr lang="tr-TR" sz="1400" dirty="0" err="1"/>
              <a:t>through</a:t>
            </a:r>
            <a:r>
              <a:rPr lang="tr-TR" sz="1400" dirty="0"/>
              <a:t> </a:t>
            </a:r>
            <a:r>
              <a:rPr lang="tr-TR" sz="1400" dirty="0" err="1"/>
              <a:t>all</a:t>
            </a:r>
            <a:r>
              <a:rPr lang="tr-TR" sz="1400" dirty="0"/>
              <a:t> </a:t>
            </a:r>
            <a:r>
              <a:rPr lang="tr-TR" sz="1400" dirty="0" err="1"/>
              <a:t>nodes</a:t>
            </a:r>
            <a:r>
              <a:rPr lang="tr-TR" sz="1400" dirty="0"/>
              <a:t> on </a:t>
            </a:r>
            <a:r>
              <a:rPr lang="tr-TR" sz="1400" dirty="0" err="1"/>
              <a:t>the</a:t>
            </a:r>
            <a:r>
              <a:rPr lang="tr-TR" sz="1400" dirty="0"/>
              <a:t> </a:t>
            </a:r>
            <a:r>
              <a:rPr lang="tr-TR" sz="1400" dirty="0" err="1"/>
              <a:t>way</a:t>
            </a:r>
            <a:r>
              <a:rPr lang="tr-TR" sz="1400" dirty="0"/>
              <a:t> </a:t>
            </a:r>
            <a:r>
              <a:rPr lang="tr-TR" sz="1400" dirty="0" err="1"/>
              <a:t>to</a:t>
            </a:r>
            <a:r>
              <a:rPr lang="tr-TR" sz="1400" dirty="0"/>
              <a:t> </a:t>
            </a:r>
            <a:r>
              <a:rPr lang="tr-TR" sz="1400" dirty="0" err="1"/>
              <a:t>their</a:t>
            </a:r>
            <a:r>
              <a:rPr lang="tr-TR" sz="1400" dirty="0"/>
              <a:t> </a:t>
            </a:r>
            <a:r>
              <a:rPr lang="tr-TR" sz="1400" dirty="0" err="1"/>
              <a:t>destination</a:t>
            </a:r>
            <a:r>
              <a:rPr lang="tr-TR" sz="1400" dirty="0"/>
              <a:t>.</a:t>
            </a: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r>
              <a:rPr lang="tr-TR" sz="1400" dirty="0" err="1"/>
              <a:t>Within</a:t>
            </a:r>
            <a:r>
              <a:rPr lang="tr-TR" sz="1400" dirty="0"/>
              <a:t> </a:t>
            </a:r>
            <a:r>
              <a:rPr lang="tr-TR" sz="1400" dirty="0" err="1"/>
              <a:t>this</a:t>
            </a:r>
            <a:r>
              <a:rPr lang="tr-TR" sz="1400" dirty="0"/>
              <a:t> </a:t>
            </a:r>
            <a:r>
              <a:rPr lang="tr-TR" sz="1400" dirty="0" err="1"/>
              <a:t>topology</a:t>
            </a:r>
            <a:r>
              <a:rPr lang="tr-TR" sz="1400" dirty="0"/>
              <a:t>, </a:t>
            </a:r>
            <a:r>
              <a:rPr lang="tr-TR" sz="1400" dirty="0" err="1"/>
              <a:t>one</a:t>
            </a:r>
            <a:r>
              <a:rPr lang="tr-TR" sz="1400" dirty="0"/>
              <a:t> </a:t>
            </a:r>
            <a:r>
              <a:rPr lang="tr-TR" sz="1400" dirty="0" err="1"/>
              <a:t>node</a:t>
            </a:r>
            <a:r>
              <a:rPr lang="tr-TR" sz="1400" dirty="0"/>
              <a:t> is </a:t>
            </a:r>
            <a:r>
              <a:rPr lang="tr-TR" sz="1400" dirty="0" err="1"/>
              <a:t>chosen</a:t>
            </a:r>
            <a:r>
              <a:rPr lang="tr-TR" sz="1400" dirty="0"/>
              <a:t> </a:t>
            </a:r>
            <a:r>
              <a:rPr lang="tr-TR" sz="1400" dirty="0" err="1"/>
              <a:t>to</a:t>
            </a:r>
            <a:r>
              <a:rPr lang="tr-TR" sz="1400" dirty="0"/>
              <a:t> </a:t>
            </a:r>
            <a:r>
              <a:rPr lang="tr-TR" sz="1400" dirty="0" err="1"/>
              <a:t>configure</a:t>
            </a:r>
            <a:r>
              <a:rPr lang="tr-TR" sz="1400" dirty="0"/>
              <a:t> </a:t>
            </a:r>
            <a:r>
              <a:rPr lang="tr-TR" sz="1400" dirty="0" err="1"/>
              <a:t>the</a:t>
            </a:r>
            <a:r>
              <a:rPr lang="tr-TR" sz="1400" dirty="0"/>
              <a:t> network </a:t>
            </a:r>
            <a:r>
              <a:rPr lang="tr-TR" sz="1400" dirty="0" err="1"/>
              <a:t>and</a:t>
            </a:r>
            <a:r>
              <a:rPr lang="tr-TR" sz="1400" dirty="0"/>
              <a:t> </a:t>
            </a:r>
            <a:r>
              <a:rPr lang="tr-TR" sz="1400" dirty="0" err="1"/>
              <a:t>monitor</a:t>
            </a:r>
            <a:r>
              <a:rPr lang="tr-TR" sz="1400" dirty="0"/>
              <a:t> </a:t>
            </a:r>
            <a:r>
              <a:rPr lang="tr-TR" sz="1400" dirty="0" err="1"/>
              <a:t>other</a:t>
            </a:r>
            <a:r>
              <a:rPr lang="tr-TR" sz="1400" dirty="0"/>
              <a:t> </a:t>
            </a:r>
            <a:r>
              <a:rPr lang="tr-TR" sz="1400" dirty="0" err="1"/>
              <a:t>devices</a:t>
            </a:r>
            <a:r>
              <a:rPr lang="tr-TR" sz="1400" dirty="0"/>
              <a:t>. Ring </a:t>
            </a:r>
            <a:r>
              <a:rPr lang="tr-TR" sz="1400" dirty="0" err="1"/>
              <a:t>topologies</a:t>
            </a:r>
            <a:r>
              <a:rPr lang="tr-TR" sz="1400" dirty="0"/>
              <a:t> </a:t>
            </a:r>
            <a:r>
              <a:rPr lang="tr-TR" sz="1400" dirty="0" err="1"/>
              <a:t>are</a:t>
            </a:r>
            <a:r>
              <a:rPr lang="tr-TR" sz="1400" dirty="0"/>
              <a:t> </a:t>
            </a:r>
            <a:r>
              <a:rPr lang="tr-TR" sz="1400" b="1" dirty="0" err="1"/>
              <a:t>half-duplex</a:t>
            </a:r>
            <a:r>
              <a:rPr lang="tr-TR" sz="1400" dirty="0"/>
              <a:t> but can </a:t>
            </a:r>
            <a:r>
              <a:rPr lang="tr-TR" sz="1400" dirty="0" err="1"/>
              <a:t>also</a:t>
            </a:r>
            <a:r>
              <a:rPr lang="tr-TR" sz="1400" dirty="0"/>
              <a:t> be </a:t>
            </a:r>
            <a:r>
              <a:rPr lang="tr-TR" sz="1400" dirty="0" err="1"/>
              <a:t>made</a:t>
            </a:r>
            <a:r>
              <a:rPr lang="tr-TR" sz="1400" dirty="0"/>
              <a:t> </a:t>
            </a:r>
            <a:r>
              <a:rPr lang="tr-TR" sz="1400" dirty="0" err="1"/>
              <a:t>full-duplex</a:t>
            </a:r>
            <a:r>
              <a:rPr lang="tr-TR" sz="1400" dirty="0"/>
              <a:t>. </a:t>
            </a:r>
            <a:r>
              <a:rPr lang="tr-TR" sz="1400" dirty="0" err="1"/>
              <a:t>To</a:t>
            </a:r>
            <a:r>
              <a:rPr lang="tr-TR" sz="1400" dirty="0"/>
              <a:t> </a:t>
            </a:r>
            <a:r>
              <a:rPr lang="tr-TR" sz="1400" dirty="0" err="1"/>
              <a:t>make</a:t>
            </a:r>
            <a:r>
              <a:rPr lang="tr-TR" sz="1400" dirty="0"/>
              <a:t> ring </a:t>
            </a:r>
            <a:r>
              <a:rPr lang="tr-TR" sz="1400" dirty="0" err="1"/>
              <a:t>topologies</a:t>
            </a:r>
            <a:r>
              <a:rPr lang="tr-TR" sz="1400" dirty="0"/>
              <a:t> </a:t>
            </a:r>
            <a:r>
              <a:rPr lang="tr-TR" sz="1400" b="1" dirty="0" err="1"/>
              <a:t>full-duplex</a:t>
            </a:r>
            <a:r>
              <a:rPr lang="tr-TR" sz="1400" dirty="0"/>
              <a:t> </a:t>
            </a:r>
            <a:r>
              <a:rPr lang="tr-TR" sz="1400" dirty="0" err="1"/>
              <a:t>you</a:t>
            </a:r>
            <a:r>
              <a:rPr lang="tr-TR" sz="1400" dirty="0"/>
              <a:t> </a:t>
            </a:r>
            <a:r>
              <a:rPr lang="tr-TR" sz="1400" dirty="0" err="1"/>
              <a:t>would</a:t>
            </a:r>
            <a:r>
              <a:rPr lang="tr-TR" sz="1400" dirty="0"/>
              <a:t> </a:t>
            </a:r>
            <a:r>
              <a:rPr lang="tr-TR" sz="1400" dirty="0" err="1"/>
              <a:t>need</a:t>
            </a:r>
            <a:r>
              <a:rPr lang="tr-TR" sz="1400" dirty="0"/>
              <a:t> </a:t>
            </a:r>
            <a:r>
              <a:rPr lang="tr-TR" sz="1400" dirty="0" err="1"/>
              <a:t>to</a:t>
            </a:r>
            <a:r>
              <a:rPr lang="tr-TR" sz="1400" dirty="0"/>
              <a:t> </a:t>
            </a:r>
            <a:r>
              <a:rPr lang="tr-TR" sz="1400" dirty="0" err="1"/>
              <a:t>have</a:t>
            </a:r>
            <a:r>
              <a:rPr lang="tr-TR" sz="1400" dirty="0"/>
              <a:t> two </a:t>
            </a:r>
            <a:r>
              <a:rPr lang="tr-TR" sz="1400" dirty="0" err="1"/>
              <a:t>connections</a:t>
            </a:r>
            <a:r>
              <a:rPr lang="tr-TR" sz="1400" dirty="0"/>
              <a:t> </a:t>
            </a:r>
            <a:r>
              <a:rPr lang="tr-TR" sz="1400" dirty="0" err="1"/>
              <a:t>between</a:t>
            </a:r>
            <a:r>
              <a:rPr lang="tr-TR" sz="1400" dirty="0"/>
              <a:t> network </a:t>
            </a:r>
            <a:r>
              <a:rPr lang="tr-TR" sz="1400" dirty="0" err="1"/>
              <a:t>nodes</a:t>
            </a:r>
            <a:r>
              <a:rPr lang="tr-TR" sz="1400" dirty="0"/>
              <a:t> </a:t>
            </a:r>
            <a:r>
              <a:rPr lang="tr-TR" sz="1400" dirty="0" err="1"/>
              <a:t>to</a:t>
            </a:r>
            <a:r>
              <a:rPr lang="tr-TR" sz="1400" dirty="0"/>
              <a:t> form a Dual Ring </a:t>
            </a:r>
            <a:r>
              <a:rPr lang="tr-TR" sz="1400" dirty="0" err="1"/>
              <a:t>Topology</a:t>
            </a:r>
            <a:r>
              <a:rPr lang="tr-TR" sz="1400" dirty="0"/>
              <a:t>.</a:t>
            </a:r>
            <a:endParaRPr sz="1400" dirty="0"/>
          </a:p>
          <a:p>
            <a:pPr marL="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Advantages</a:t>
            </a:r>
            <a:endParaRPr sz="1400" b="1" dirty="0"/>
          </a:p>
          <a:p>
            <a:pPr marL="0" lvl="0" indent="0" algn="l" rtl="0">
              <a:lnSpc>
                <a:spcPct val="100000"/>
              </a:lnSpc>
              <a:spcBef>
                <a:spcPts val="0"/>
              </a:spcBef>
              <a:spcAft>
                <a:spcPts val="0"/>
              </a:spcAft>
              <a:buSzPts val="1400"/>
              <a:buNone/>
            </a:pPr>
            <a:r>
              <a:rPr lang="tr-TR" sz="1400" dirty="0" err="1"/>
              <a:t>In</a:t>
            </a:r>
            <a:r>
              <a:rPr lang="tr-TR" sz="1400" dirty="0"/>
              <a:t> ring </a:t>
            </a:r>
            <a:r>
              <a:rPr lang="tr-TR" sz="1400" dirty="0" err="1"/>
              <a:t>topologies</a:t>
            </a:r>
            <a:r>
              <a:rPr lang="tr-TR" sz="1400" dirty="0"/>
              <a:t> </a:t>
            </a:r>
            <a:r>
              <a:rPr lang="tr-TR" sz="1400" dirty="0" err="1"/>
              <a:t>the</a:t>
            </a:r>
            <a:r>
              <a:rPr lang="tr-TR" sz="1400" dirty="0"/>
              <a:t> risk of </a:t>
            </a:r>
            <a:r>
              <a:rPr lang="tr-TR" sz="1400" dirty="0" err="1"/>
              <a:t>packet</a:t>
            </a:r>
            <a:r>
              <a:rPr lang="tr-TR" sz="1400" dirty="0"/>
              <a:t> </a:t>
            </a:r>
            <a:r>
              <a:rPr lang="tr-TR" sz="1400" dirty="0" err="1"/>
              <a:t>collisions</a:t>
            </a:r>
            <a:r>
              <a:rPr lang="tr-TR" sz="1400" dirty="0"/>
              <a:t> is </a:t>
            </a:r>
            <a:r>
              <a:rPr lang="tr-TR" sz="1400" dirty="0" err="1"/>
              <a:t>very</a:t>
            </a:r>
            <a:r>
              <a:rPr lang="tr-TR" sz="1400" dirty="0"/>
              <a:t> </a:t>
            </a:r>
            <a:r>
              <a:rPr lang="tr-TR" sz="1400" dirty="0" err="1"/>
              <a:t>low</a:t>
            </a:r>
            <a:r>
              <a:rPr lang="tr-TR" sz="1400" dirty="0"/>
              <a:t> </a:t>
            </a:r>
            <a:r>
              <a:rPr lang="tr-TR" sz="1400" dirty="0" err="1"/>
              <a:t>due</a:t>
            </a:r>
            <a:r>
              <a:rPr lang="tr-TR" sz="1400" dirty="0"/>
              <a:t> </a:t>
            </a:r>
            <a:r>
              <a:rPr lang="tr-TR" sz="1400" dirty="0" err="1"/>
              <a:t>to</a:t>
            </a:r>
            <a:r>
              <a:rPr lang="tr-TR" sz="1400" dirty="0"/>
              <a:t> </a:t>
            </a:r>
            <a:r>
              <a:rPr lang="tr-TR" sz="1400" dirty="0" err="1"/>
              <a:t>the</a:t>
            </a:r>
            <a:r>
              <a:rPr lang="tr-TR" sz="1400" dirty="0"/>
              <a:t> </a:t>
            </a:r>
            <a:r>
              <a:rPr lang="tr-TR" sz="1400" dirty="0" err="1"/>
              <a:t>use</a:t>
            </a:r>
            <a:r>
              <a:rPr lang="tr-TR" sz="1400" dirty="0"/>
              <a:t> of </a:t>
            </a:r>
            <a:r>
              <a:rPr lang="tr-TR" sz="1400" dirty="0" err="1"/>
              <a:t>token-based</a:t>
            </a:r>
            <a:r>
              <a:rPr lang="tr-TR" sz="1400" dirty="0"/>
              <a:t> </a:t>
            </a:r>
            <a:r>
              <a:rPr lang="tr-TR" sz="1400" dirty="0" err="1"/>
              <a:t>protocols</a:t>
            </a:r>
            <a:r>
              <a:rPr lang="tr-TR" sz="1400" dirty="0"/>
              <a:t>, </a:t>
            </a:r>
            <a:r>
              <a:rPr lang="tr-TR" sz="1400" dirty="0" err="1"/>
              <a:t>which</a:t>
            </a:r>
            <a:r>
              <a:rPr lang="tr-TR" sz="1400" dirty="0"/>
              <a:t> </a:t>
            </a:r>
            <a:r>
              <a:rPr lang="tr-TR" sz="1400" dirty="0" err="1"/>
              <a:t>only</a:t>
            </a:r>
            <a:r>
              <a:rPr lang="tr-TR" sz="1400" dirty="0"/>
              <a:t> </a:t>
            </a:r>
            <a:r>
              <a:rPr lang="tr-TR" sz="1400" dirty="0" err="1"/>
              <a:t>allow</a:t>
            </a:r>
            <a:r>
              <a:rPr lang="tr-TR" sz="1400" dirty="0"/>
              <a:t> </a:t>
            </a:r>
            <a:r>
              <a:rPr lang="tr-TR" sz="1400" dirty="0" err="1"/>
              <a:t>one</a:t>
            </a:r>
            <a:r>
              <a:rPr lang="tr-TR" sz="1400" dirty="0"/>
              <a:t> </a:t>
            </a:r>
            <a:r>
              <a:rPr lang="tr-TR" sz="1400" dirty="0" err="1"/>
              <a:t>station</a:t>
            </a:r>
            <a:r>
              <a:rPr lang="tr-TR" sz="1400" dirty="0"/>
              <a:t> </a:t>
            </a:r>
            <a:r>
              <a:rPr lang="tr-TR" sz="1400" dirty="0" err="1"/>
              <a:t>to</a:t>
            </a:r>
            <a:r>
              <a:rPr lang="tr-TR" sz="1400" dirty="0"/>
              <a:t> transmit data at a </a:t>
            </a:r>
            <a:r>
              <a:rPr lang="tr-TR" sz="1400" dirty="0" err="1"/>
              <a:t>given</a:t>
            </a:r>
            <a:r>
              <a:rPr lang="tr-TR" sz="1400" dirty="0"/>
              <a:t> time. </a:t>
            </a:r>
            <a:r>
              <a:rPr lang="tr-TR" sz="1400" dirty="0" err="1"/>
              <a:t>This</a:t>
            </a:r>
            <a:r>
              <a:rPr lang="tr-TR" sz="1400" dirty="0"/>
              <a:t> is </a:t>
            </a:r>
            <a:r>
              <a:rPr lang="tr-TR" sz="1400" dirty="0" err="1"/>
              <a:t>compounded</a:t>
            </a:r>
            <a:r>
              <a:rPr lang="tr-TR" sz="1400" dirty="0"/>
              <a:t> </a:t>
            </a:r>
            <a:r>
              <a:rPr lang="tr-TR" sz="1400" dirty="0" err="1"/>
              <a:t>by</a:t>
            </a:r>
            <a:r>
              <a:rPr lang="tr-TR" sz="1400" dirty="0"/>
              <a:t> </a:t>
            </a:r>
            <a:r>
              <a:rPr lang="tr-TR" sz="1400" dirty="0" err="1"/>
              <a:t>the</a:t>
            </a:r>
            <a:r>
              <a:rPr lang="tr-TR" sz="1400" dirty="0"/>
              <a:t> </a:t>
            </a:r>
            <a:r>
              <a:rPr lang="tr-TR" sz="1400" dirty="0" err="1"/>
              <a:t>fact</a:t>
            </a:r>
            <a:r>
              <a:rPr lang="tr-TR" sz="1400" dirty="0"/>
              <a:t> </a:t>
            </a:r>
            <a:r>
              <a:rPr lang="tr-TR" sz="1400" dirty="0" err="1"/>
              <a:t>that</a:t>
            </a:r>
            <a:r>
              <a:rPr lang="tr-TR" sz="1400" dirty="0"/>
              <a:t> data can </a:t>
            </a:r>
            <a:r>
              <a:rPr lang="tr-TR" sz="1400" dirty="0" err="1"/>
              <a:t>move</a:t>
            </a:r>
            <a:r>
              <a:rPr lang="tr-TR" sz="1400" dirty="0"/>
              <a:t> </a:t>
            </a:r>
            <a:r>
              <a:rPr lang="tr-TR" sz="1400" dirty="0" err="1"/>
              <a:t>through</a:t>
            </a:r>
            <a:r>
              <a:rPr lang="tr-TR" sz="1400" dirty="0"/>
              <a:t> </a:t>
            </a:r>
            <a:r>
              <a:rPr lang="tr-TR" sz="1400" dirty="0" err="1"/>
              <a:t>nodes</a:t>
            </a:r>
            <a:r>
              <a:rPr lang="tr-TR" sz="1400" dirty="0"/>
              <a:t> at </a:t>
            </a:r>
            <a:r>
              <a:rPr lang="tr-TR" sz="1400" dirty="0" err="1"/>
              <a:t>high</a:t>
            </a:r>
            <a:r>
              <a:rPr lang="tr-TR" sz="1400" dirty="0"/>
              <a:t> </a:t>
            </a:r>
            <a:r>
              <a:rPr lang="tr-TR" sz="1400" dirty="0" err="1"/>
              <a:t>speeds</a:t>
            </a:r>
            <a:r>
              <a:rPr lang="tr-TR" sz="1400" dirty="0"/>
              <a:t> </a:t>
            </a:r>
            <a:r>
              <a:rPr lang="tr-TR" sz="1400" dirty="0" err="1"/>
              <a:t>which</a:t>
            </a:r>
            <a:r>
              <a:rPr lang="tr-TR" sz="1400" dirty="0"/>
              <a:t> can be </a:t>
            </a:r>
            <a:r>
              <a:rPr lang="tr-TR" sz="1400" dirty="0" err="1"/>
              <a:t>expanded</a:t>
            </a:r>
            <a:r>
              <a:rPr lang="tr-TR" sz="1400" dirty="0"/>
              <a:t> on </a:t>
            </a:r>
            <a:r>
              <a:rPr lang="tr-TR" sz="1400" dirty="0" err="1"/>
              <a:t>when</a:t>
            </a:r>
            <a:r>
              <a:rPr lang="tr-TR" sz="1400" dirty="0"/>
              <a:t> </a:t>
            </a:r>
            <a:r>
              <a:rPr lang="tr-TR" sz="1400" dirty="0" err="1"/>
              <a:t>more</a:t>
            </a:r>
            <a:r>
              <a:rPr lang="tr-TR" sz="1400" dirty="0"/>
              <a:t> </a:t>
            </a:r>
            <a:r>
              <a:rPr lang="tr-TR" sz="1400" dirty="0" err="1"/>
              <a:t>nodes</a:t>
            </a:r>
            <a:r>
              <a:rPr lang="tr-TR" sz="1400" dirty="0"/>
              <a:t> </a:t>
            </a:r>
            <a:r>
              <a:rPr lang="tr-TR" sz="1400" dirty="0" err="1"/>
              <a:t>are</a:t>
            </a:r>
            <a:r>
              <a:rPr lang="tr-TR" sz="1400" dirty="0"/>
              <a:t> </a:t>
            </a:r>
            <a:r>
              <a:rPr lang="tr-TR" sz="1400" dirty="0" err="1"/>
              <a:t>added</a:t>
            </a:r>
            <a:r>
              <a:rPr lang="tr-TR" sz="1400" dirty="0"/>
              <a:t>.</a:t>
            </a: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r>
              <a:rPr lang="tr-TR" sz="1400" dirty="0"/>
              <a:t>Dual ring </a:t>
            </a:r>
            <a:r>
              <a:rPr lang="tr-TR" sz="1400" dirty="0" err="1"/>
              <a:t>topologies</a:t>
            </a:r>
            <a:r>
              <a:rPr lang="tr-TR" sz="1400" dirty="0"/>
              <a:t> </a:t>
            </a:r>
            <a:r>
              <a:rPr lang="tr-TR" sz="1400" dirty="0" err="1"/>
              <a:t>provided</a:t>
            </a:r>
            <a:r>
              <a:rPr lang="tr-TR" sz="1400" dirty="0"/>
              <a:t> an </a:t>
            </a:r>
            <a:r>
              <a:rPr lang="tr-TR" sz="1400" dirty="0" err="1"/>
              <a:t>extra</a:t>
            </a:r>
            <a:r>
              <a:rPr lang="tr-TR" sz="1400" dirty="0"/>
              <a:t> </a:t>
            </a:r>
            <a:r>
              <a:rPr lang="tr-TR" sz="1400" dirty="0" err="1"/>
              <a:t>layer</a:t>
            </a:r>
            <a:r>
              <a:rPr lang="tr-TR" sz="1400" dirty="0"/>
              <a:t> of </a:t>
            </a:r>
            <a:r>
              <a:rPr lang="tr-TR" sz="1400" dirty="0" err="1"/>
              <a:t>protection</a:t>
            </a:r>
            <a:r>
              <a:rPr lang="tr-TR" sz="1400" dirty="0"/>
              <a:t> </a:t>
            </a:r>
            <a:r>
              <a:rPr lang="tr-TR" sz="1400" dirty="0" err="1"/>
              <a:t>because</a:t>
            </a:r>
            <a:r>
              <a:rPr lang="tr-TR" sz="1400" dirty="0"/>
              <a:t> they </a:t>
            </a:r>
            <a:r>
              <a:rPr lang="tr-TR" sz="1400" dirty="0" err="1"/>
              <a:t>were</a:t>
            </a:r>
            <a:r>
              <a:rPr lang="tr-TR" sz="1400" dirty="0"/>
              <a:t> </a:t>
            </a:r>
            <a:r>
              <a:rPr lang="tr-TR" sz="1400" dirty="0" err="1"/>
              <a:t>more</a:t>
            </a:r>
            <a:r>
              <a:rPr lang="tr-TR" sz="1400" dirty="0"/>
              <a:t> </a:t>
            </a:r>
            <a:r>
              <a:rPr lang="tr-TR" sz="1400" dirty="0" err="1"/>
              <a:t>resistant</a:t>
            </a:r>
            <a:r>
              <a:rPr lang="tr-TR" sz="1400" dirty="0"/>
              <a:t> </a:t>
            </a:r>
            <a:r>
              <a:rPr lang="tr-TR" sz="1400" dirty="0" err="1"/>
              <a:t>to</a:t>
            </a:r>
            <a:r>
              <a:rPr lang="tr-TR" sz="1400" dirty="0"/>
              <a:t> </a:t>
            </a:r>
            <a:r>
              <a:rPr lang="tr-TR" sz="1400" dirty="0" err="1"/>
              <a:t>failures</a:t>
            </a:r>
            <a:r>
              <a:rPr lang="tr-TR" sz="1400" dirty="0"/>
              <a:t>. </a:t>
            </a:r>
            <a:r>
              <a:rPr lang="tr-TR" sz="1400" dirty="0" err="1"/>
              <a:t>For</a:t>
            </a:r>
            <a:r>
              <a:rPr lang="tr-TR" sz="1400" dirty="0"/>
              <a:t> </a:t>
            </a:r>
            <a:r>
              <a:rPr lang="tr-TR" sz="1400" dirty="0" err="1"/>
              <a:t>instance</a:t>
            </a:r>
            <a:r>
              <a:rPr lang="tr-TR" sz="1400" dirty="0"/>
              <a:t>, </a:t>
            </a:r>
            <a:r>
              <a:rPr lang="tr-TR" sz="1400" dirty="0" err="1"/>
              <a:t>if</a:t>
            </a:r>
            <a:r>
              <a:rPr lang="tr-TR" sz="1400" dirty="0"/>
              <a:t> a ring </a:t>
            </a:r>
            <a:r>
              <a:rPr lang="tr-TR" sz="1400" dirty="0" err="1"/>
              <a:t>goes</a:t>
            </a:r>
            <a:r>
              <a:rPr lang="tr-TR" sz="1400" dirty="0"/>
              <a:t> </a:t>
            </a:r>
            <a:r>
              <a:rPr lang="tr-TR" sz="1400" dirty="0" err="1"/>
              <a:t>down</a:t>
            </a:r>
            <a:r>
              <a:rPr lang="tr-TR" sz="1400" dirty="0"/>
              <a:t> </a:t>
            </a:r>
            <a:r>
              <a:rPr lang="tr-TR" sz="1400" dirty="0" err="1"/>
              <a:t>within</a:t>
            </a:r>
            <a:r>
              <a:rPr lang="tr-TR" sz="1400" dirty="0"/>
              <a:t> a </a:t>
            </a:r>
            <a:r>
              <a:rPr lang="tr-TR" sz="1400" dirty="0" err="1"/>
              <a:t>node</a:t>
            </a:r>
            <a:r>
              <a:rPr lang="tr-TR" sz="1400" dirty="0"/>
              <a:t> </a:t>
            </a:r>
            <a:r>
              <a:rPr lang="tr-TR" sz="1400" dirty="0" err="1"/>
              <a:t>then</a:t>
            </a:r>
            <a:r>
              <a:rPr lang="tr-TR" sz="1400" dirty="0"/>
              <a:t> </a:t>
            </a:r>
            <a:r>
              <a:rPr lang="tr-TR" sz="1400" dirty="0" err="1"/>
              <a:t>the</a:t>
            </a:r>
            <a:r>
              <a:rPr lang="tr-TR" sz="1400" dirty="0"/>
              <a:t> </a:t>
            </a:r>
            <a:r>
              <a:rPr lang="tr-TR" sz="1400" dirty="0" err="1"/>
              <a:t>other</a:t>
            </a:r>
            <a:r>
              <a:rPr lang="tr-TR" sz="1400" dirty="0"/>
              <a:t> ring can step </a:t>
            </a:r>
            <a:r>
              <a:rPr lang="tr-TR" sz="1400" dirty="0" err="1"/>
              <a:t>up</a:t>
            </a:r>
            <a:r>
              <a:rPr lang="tr-TR" sz="1400" dirty="0"/>
              <a:t> </a:t>
            </a:r>
            <a:r>
              <a:rPr lang="tr-TR" sz="1400" dirty="0" err="1"/>
              <a:t>and</a:t>
            </a:r>
            <a:r>
              <a:rPr lang="tr-TR" sz="1400" dirty="0"/>
              <a:t> </a:t>
            </a:r>
            <a:r>
              <a:rPr lang="tr-TR" sz="1400" dirty="0" err="1"/>
              <a:t>back</a:t>
            </a:r>
            <a:r>
              <a:rPr lang="tr-TR" sz="1400" dirty="0"/>
              <a:t> it </a:t>
            </a:r>
            <a:r>
              <a:rPr lang="tr-TR" sz="1400" dirty="0" err="1"/>
              <a:t>up</a:t>
            </a:r>
            <a:r>
              <a:rPr lang="tr-TR" sz="1400" dirty="0"/>
              <a:t>. Ring </a:t>
            </a:r>
            <a:r>
              <a:rPr lang="tr-TR" sz="1400" dirty="0" err="1"/>
              <a:t>topologies</a:t>
            </a:r>
            <a:r>
              <a:rPr lang="tr-TR" sz="1400" dirty="0"/>
              <a:t> </a:t>
            </a:r>
            <a:r>
              <a:rPr lang="tr-TR" sz="1400" dirty="0" err="1"/>
              <a:t>were</a:t>
            </a:r>
            <a:r>
              <a:rPr lang="tr-TR" sz="1400" dirty="0"/>
              <a:t> </a:t>
            </a:r>
            <a:r>
              <a:rPr lang="tr-TR" sz="1400" dirty="0" err="1"/>
              <a:t>also</a:t>
            </a:r>
            <a:r>
              <a:rPr lang="tr-TR" sz="1400" dirty="0"/>
              <a:t> </a:t>
            </a:r>
            <a:r>
              <a:rPr lang="tr-TR" sz="1400" dirty="0" err="1"/>
              <a:t>low</a:t>
            </a:r>
            <a:r>
              <a:rPr lang="tr-TR" sz="1400" dirty="0"/>
              <a:t> </a:t>
            </a:r>
            <a:r>
              <a:rPr lang="tr-TR" sz="1400" dirty="0" err="1"/>
              <a:t>cost</a:t>
            </a:r>
            <a:r>
              <a:rPr lang="tr-TR" sz="1400" dirty="0"/>
              <a:t> </a:t>
            </a:r>
            <a:r>
              <a:rPr lang="tr-TR" sz="1400" dirty="0" err="1"/>
              <a:t>to</a:t>
            </a:r>
            <a:r>
              <a:rPr lang="tr-TR" sz="1400" dirty="0"/>
              <a:t> </a:t>
            </a:r>
            <a:r>
              <a:rPr lang="tr-TR" sz="1400" dirty="0" err="1"/>
              <a:t>install</a:t>
            </a:r>
            <a:r>
              <a:rPr lang="tr-TR" sz="1400" dirty="0"/>
              <a:t>.</a:t>
            </a:r>
            <a:endParaRPr sz="1400" dirty="0"/>
          </a:p>
          <a:p>
            <a:pPr marL="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Disadvantages</a:t>
            </a:r>
            <a:endParaRPr sz="1400" b="1" dirty="0"/>
          </a:p>
          <a:p>
            <a:pPr marL="0" lvl="0" indent="0" algn="l" rtl="0">
              <a:lnSpc>
                <a:spcPct val="100000"/>
              </a:lnSpc>
              <a:spcBef>
                <a:spcPts val="0"/>
              </a:spcBef>
              <a:spcAft>
                <a:spcPts val="0"/>
              </a:spcAft>
              <a:buSzPts val="1400"/>
              <a:buNone/>
            </a:pPr>
            <a:r>
              <a:rPr lang="tr-TR" sz="1400" dirty="0" err="1"/>
              <a:t>One</a:t>
            </a:r>
            <a:r>
              <a:rPr lang="tr-TR" sz="1400" dirty="0"/>
              <a:t> of </a:t>
            </a:r>
            <a:r>
              <a:rPr lang="tr-TR" sz="1400" dirty="0" err="1"/>
              <a:t>the</a:t>
            </a:r>
            <a:r>
              <a:rPr lang="tr-TR" sz="1400" dirty="0"/>
              <a:t> </a:t>
            </a:r>
            <a:r>
              <a:rPr lang="tr-TR" sz="1400" dirty="0" err="1"/>
              <a:t>reasons</a:t>
            </a:r>
            <a:r>
              <a:rPr lang="tr-TR" sz="1400" dirty="0"/>
              <a:t> </a:t>
            </a:r>
            <a:r>
              <a:rPr lang="tr-TR" sz="1400" dirty="0" err="1"/>
              <a:t>why</a:t>
            </a:r>
            <a:r>
              <a:rPr lang="tr-TR" sz="1400" dirty="0"/>
              <a:t> ring </a:t>
            </a:r>
            <a:r>
              <a:rPr lang="tr-TR" sz="1400" dirty="0" err="1"/>
              <a:t>topologies</a:t>
            </a:r>
            <a:r>
              <a:rPr lang="tr-TR" sz="1400" dirty="0"/>
              <a:t> </a:t>
            </a:r>
            <a:r>
              <a:rPr lang="tr-TR" sz="1400" dirty="0" err="1"/>
              <a:t>were</a:t>
            </a:r>
            <a:r>
              <a:rPr lang="tr-TR" sz="1400" dirty="0"/>
              <a:t> </a:t>
            </a:r>
            <a:r>
              <a:rPr lang="tr-TR" sz="1400" dirty="0" err="1"/>
              <a:t>replaced</a:t>
            </a:r>
            <a:r>
              <a:rPr lang="tr-TR" sz="1400" dirty="0"/>
              <a:t> is </a:t>
            </a:r>
            <a:r>
              <a:rPr lang="tr-TR" sz="1400" dirty="0" err="1"/>
              <a:t>because</a:t>
            </a:r>
            <a:r>
              <a:rPr lang="tr-TR" sz="1400" dirty="0"/>
              <a:t> they </a:t>
            </a:r>
            <a:r>
              <a:rPr lang="tr-TR" sz="1400" dirty="0" err="1"/>
              <a:t>are</a:t>
            </a:r>
            <a:r>
              <a:rPr lang="tr-TR" sz="1400" dirty="0"/>
              <a:t> </a:t>
            </a:r>
            <a:r>
              <a:rPr lang="tr-TR" sz="1400" dirty="0" err="1"/>
              <a:t>very</a:t>
            </a:r>
            <a:r>
              <a:rPr lang="tr-TR" sz="1400" dirty="0"/>
              <a:t> </a:t>
            </a:r>
            <a:r>
              <a:rPr lang="tr-TR" sz="1400" dirty="0" err="1"/>
              <a:t>vulnerable</a:t>
            </a:r>
            <a:r>
              <a:rPr lang="tr-TR" sz="1400" dirty="0"/>
              <a:t> </a:t>
            </a:r>
            <a:r>
              <a:rPr lang="tr-TR" sz="1400" dirty="0" err="1"/>
              <a:t>to</a:t>
            </a:r>
            <a:r>
              <a:rPr lang="tr-TR" sz="1400" dirty="0"/>
              <a:t> </a:t>
            </a:r>
            <a:r>
              <a:rPr lang="tr-TR" sz="1400" dirty="0" err="1"/>
              <a:t>failure</a:t>
            </a:r>
            <a:r>
              <a:rPr lang="tr-TR" sz="1400" dirty="0"/>
              <a:t>. </a:t>
            </a:r>
            <a:r>
              <a:rPr lang="tr-TR" sz="1400" dirty="0" err="1"/>
              <a:t>The</a:t>
            </a:r>
            <a:r>
              <a:rPr lang="tr-TR" sz="1400" dirty="0"/>
              <a:t> </a:t>
            </a:r>
            <a:r>
              <a:rPr lang="tr-TR" sz="1400" dirty="0" err="1"/>
              <a:t>failure</a:t>
            </a:r>
            <a:r>
              <a:rPr lang="tr-TR" sz="1400" dirty="0"/>
              <a:t> of </a:t>
            </a:r>
            <a:r>
              <a:rPr lang="tr-TR" sz="1400" dirty="0" err="1"/>
              <a:t>one</a:t>
            </a:r>
            <a:r>
              <a:rPr lang="tr-TR" sz="1400" dirty="0"/>
              <a:t> </a:t>
            </a:r>
            <a:r>
              <a:rPr lang="tr-TR" sz="1400" dirty="0" err="1"/>
              <a:t>node</a:t>
            </a:r>
            <a:r>
              <a:rPr lang="tr-TR" sz="1400" dirty="0"/>
              <a:t> can </a:t>
            </a:r>
            <a:r>
              <a:rPr lang="tr-TR" sz="1400" dirty="0" err="1"/>
              <a:t>take</a:t>
            </a:r>
            <a:r>
              <a:rPr lang="tr-TR" sz="1400" dirty="0"/>
              <a:t> </a:t>
            </a:r>
            <a:r>
              <a:rPr lang="tr-TR" sz="1400" dirty="0" err="1"/>
              <a:t>the</a:t>
            </a:r>
            <a:r>
              <a:rPr lang="tr-TR" sz="1400" dirty="0"/>
              <a:t> </a:t>
            </a:r>
            <a:r>
              <a:rPr lang="tr-TR" sz="1400" dirty="0" err="1"/>
              <a:t>entire</a:t>
            </a:r>
            <a:r>
              <a:rPr lang="tr-TR" sz="1400" dirty="0"/>
              <a:t> network </a:t>
            </a:r>
            <a:r>
              <a:rPr lang="tr-TR" sz="1400" dirty="0" err="1"/>
              <a:t>out</a:t>
            </a:r>
            <a:r>
              <a:rPr lang="tr-TR" sz="1400" dirty="0"/>
              <a:t> of </a:t>
            </a:r>
            <a:r>
              <a:rPr lang="tr-TR" sz="1400" dirty="0" err="1"/>
              <a:t>operation</a:t>
            </a:r>
            <a:r>
              <a:rPr lang="tr-TR" sz="1400" dirty="0"/>
              <a:t>. </a:t>
            </a:r>
            <a:r>
              <a:rPr lang="tr-TR" sz="1400" dirty="0" err="1"/>
              <a:t>This</a:t>
            </a:r>
            <a:r>
              <a:rPr lang="tr-TR" sz="1400" dirty="0"/>
              <a:t> </a:t>
            </a:r>
            <a:r>
              <a:rPr lang="tr-TR" sz="1400" dirty="0" err="1"/>
              <a:t>means</a:t>
            </a:r>
            <a:r>
              <a:rPr lang="tr-TR" sz="1400" dirty="0"/>
              <a:t> </a:t>
            </a:r>
            <a:r>
              <a:rPr lang="tr-TR" sz="1400" dirty="0" err="1"/>
              <a:t>that</a:t>
            </a:r>
            <a:r>
              <a:rPr lang="tr-TR" sz="1400" dirty="0"/>
              <a:t> ring </a:t>
            </a:r>
            <a:r>
              <a:rPr lang="tr-TR" sz="1400" dirty="0" err="1"/>
              <a:t>topology</a:t>
            </a:r>
            <a:r>
              <a:rPr lang="tr-TR" sz="1400" dirty="0"/>
              <a:t> </a:t>
            </a:r>
            <a:r>
              <a:rPr lang="tr-TR" sz="1400" dirty="0" err="1"/>
              <a:t>networks</a:t>
            </a:r>
            <a:r>
              <a:rPr lang="tr-TR" sz="1400" dirty="0"/>
              <a:t> </a:t>
            </a:r>
            <a:r>
              <a:rPr lang="tr-TR" sz="1400" dirty="0" err="1"/>
              <a:t>needed</a:t>
            </a:r>
            <a:r>
              <a:rPr lang="tr-TR" sz="1400" dirty="0"/>
              <a:t> </a:t>
            </a:r>
            <a:r>
              <a:rPr lang="tr-TR" sz="1400" dirty="0" err="1"/>
              <a:t>to</a:t>
            </a:r>
            <a:r>
              <a:rPr lang="tr-TR" sz="1400" dirty="0"/>
              <a:t> be </a:t>
            </a:r>
            <a:r>
              <a:rPr lang="tr-TR" sz="1400" dirty="0" err="1"/>
              <a:t>constantly</a:t>
            </a:r>
            <a:r>
              <a:rPr lang="tr-TR" sz="1400" dirty="0"/>
              <a:t> </a:t>
            </a:r>
            <a:r>
              <a:rPr lang="tr-TR" sz="1400" dirty="0" err="1"/>
              <a:t>managed</a:t>
            </a:r>
            <a:r>
              <a:rPr lang="tr-TR" sz="1400" dirty="0"/>
              <a:t> </a:t>
            </a:r>
            <a:r>
              <a:rPr lang="tr-TR" sz="1400" dirty="0" err="1"/>
              <a:t>to</a:t>
            </a:r>
            <a:r>
              <a:rPr lang="tr-TR" sz="1400" dirty="0"/>
              <a:t> </a:t>
            </a:r>
            <a:r>
              <a:rPr lang="tr-TR" sz="1400" dirty="0" err="1"/>
              <a:t>ensure</a:t>
            </a:r>
            <a:r>
              <a:rPr lang="tr-TR" sz="1400" dirty="0"/>
              <a:t> </a:t>
            </a:r>
            <a:r>
              <a:rPr lang="tr-TR" sz="1400" dirty="0" err="1"/>
              <a:t>that</a:t>
            </a:r>
            <a:r>
              <a:rPr lang="tr-TR" sz="1400" dirty="0"/>
              <a:t> </a:t>
            </a:r>
            <a:r>
              <a:rPr lang="tr-TR" sz="1400" dirty="0" err="1"/>
              <a:t>all</a:t>
            </a:r>
            <a:r>
              <a:rPr lang="tr-TR" sz="1400" dirty="0"/>
              <a:t> </a:t>
            </a:r>
            <a:r>
              <a:rPr lang="tr-TR" sz="1400" dirty="0" err="1"/>
              <a:t>nodes</a:t>
            </a:r>
            <a:r>
              <a:rPr lang="tr-TR" sz="1400" dirty="0"/>
              <a:t> </a:t>
            </a:r>
            <a:r>
              <a:rPr lang="tr-TR" sz="1400" dirty="0" err="1"/>
              <a:t>are</a:t>
            </a:r>
            <a:r>
              <a:rPr lang="tr-TR" sz="1400" dirty="0"/>
              <a:t> in </a:t>
            </a:r>
            <a:r>
              <a:rPr lang="tr-TR" sz="1400" dirty="0" err="1"/>
              <a:t>good</a:t>
            </a:r>
            <a:r>
              <a:rPr lang="tr-TR" sz="1400" dirty="0"/>
              <a:t> </a:t>
            </a:r>
            <a:r>
              <a:rPr lang="tr-TR" sz="1400" dirty="0" err="1"/>
              <a:t>health</a:t>
            </a:r>
            <a:r>
              <a:rPr lang="tr-TR" sz="1400" dirty="0"/>
              <a:t>. </a:t>
            </a:r>
            <a:r>
              <a:rPr lang="tr-TR" sz="1400" dirty="0" err="1"/>
              <a:t>However</a:t>
            </a:r>
            <a:r>
              <a:rPr lang="tr-TR" sz="1400" dirty="0"/>
              <a:t>, </a:t>
            </a:r>
            <a:r>
              <a:rPr lang="tr-TR" sz="1400" dirty="0" err="1"/>
              <a:t>even</a:t>
            </a:r>
            <a:r>
              <a:rPr lang="tr-TR" sz="1400" dirty="0"/>
              <a:t> </a:t>
            </a:r>
            <a:r>
              <a:rPr lang="tr-TR" sz="1400" dirty="0" err="1"/>
              <a:t>if</a:t>
            </a:r>
            <a:r>
              <a:rPr lang="tr-TR" sz="1400" dirty="0"/>
              <a:t> </a:t>
            </a:r>
            <a:r>
              <a:rPr lang="tr-TR" sz="1400" dirty="0" err="1"/>
              <a:t>the</a:t>
            </a:r>
            <a:r>
              <a:rPr lang="tr-TR" sz="1400" dirty="0"/>
              <a:t> </a:t>
            </a:r>
            <a:r>
              <a:rPr lang="tr-TR" sz="1400" dirty="0" err="1"/>
              <a:t>nodes</a:t>
            </a:r>
            <a:r>
              <a:rPr lang="tr-TR" sz="1400" dirty="0"/>
              <a:t> </a:t>
            </a:r>
            <a:r>
              <a:rPr lang="tr-TR" sz="1400" dirty="0" err="1"/>
              <a:t>were</a:t>
            </a:r>
            <a:r>
              <a:rPr lang="tr-TR" sz="1400" dirty="0"/>
              <a:t> in </a:t>
            </a:r>
            <a:r>
              <a:rPr lang="tr-TR" sz="1400" dirty="0" err="1"/>
              <a:t>good</a:t>
            </a:r>
            <a:r>
              <a:rPr lang="tr-TR" sz="1400" dirty="0"/>
              <a:t> </a:t>
            </a:r>
            <a:r>
              <a:rPr lang="tr-TR" sz="1400" dirty="0" err="1"/>
              <a:t>health</a:t>
            </a:r>
            <a:r>
              <a:rPr lang="tr-TR" sz="1400" dirty="0"/>
              <a:t> </a:t>
            </a:r>
            <a:r>
              <a:rPr lang="tr-TR" sz="1400" dirty="0" err="1"/>
              <a:t>your</a:t>
            </a:r>
            <a:r>
              <a:rPr lang="tr-TR" sz="1400" dirty="0"/>
              <a:t> network </a:t>
            </a:r>
            <a:r>
              <a:rPr lang="tr-TR" sz="1400" dirty="0" err="1"/>
              <a:t>could</a:t>
            </a:r>
            <a:r>
              <a:rPr lang="tr-TR" sz="1400" dirty="0"/>
              <a:t> </a:t>
            </a:r>
            <a:r>
              <a:rPr lang="tr-TR" sz="1400" dirty="0" err="1"/>
              <a:t>still</a:t>
            </a:r>
            <a:r>
              <a:rPr lang="tr-TR" sz="1400" dirty="0"/>
              <a:t> be </a:t>
            </a:r>
            <a:r>
              <a:rPr lang="tr-TR" sz="1400" dirty="0" err="1"/>
              <a:t>knocked</a:t>
            </a:r>
            <a:r>
              <a:rPr lang="tr-TR" sz="1400" dirty="0"/>
              <a:t> offline </a:t>
            </a:r>
            <a:r>
              <a:rPr lang="tr-TR" sz="1400" dirty="0" err="1"/>
              <a:t>by</a:t>
            </a:r>
            <a:r>
              <a:rPr lang="tr-TR" sz="1400" dirty="0"/>
              <a:t> a </a:t>
            </a:r>
            <a:r>
              <a:rPr lang="tr-TR" sz="1400" dirty="0" err="1"/>
              <a:t>transmission</a:t>
            </a:r>
            <a:r>
              <a:rPr lang="tr-TR" sz="1400" dirty="0"/>
              <a:t> </a:t>
            </a:r>
            <a:r>
              <a:rPr lang="tr-TR" sz="1400" dirty="0" err="1"/>
              <a:t>line</a:t>
            </a:r>
            <a:r>
              <a:rPr lang="tr-TR" sz="1400" dirty="0"/>
              <a:t> </a:t>
            </a:r>
            <a:r>
              <a:rPr lang="tr-TR" sz="1400" dirty="0" err="1"/>
              <a:t>failure</a:t>
            </a:r>
            <a:r>
              <a:rPr lang="tr-TR" sz="1400" dirty="0"/>
              <a:t>!</a:t>
            </a: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r>
              <a:rPr lang="tr-TR" sz="1400" dirty="0"/>
              <a:t>Ring </a:t>
            </a:r>
            <a:r>
              <a:rPr lang="tr-TR" sz="1400" dirty="0" err="1"/>
              <a:t>topologies</a:t>
            </a:r>
            <a:r>
              <a:rPr lang="tr-TR" sz="1400" dirty="0"/>
              <a:t> </a:t>
            </a:r>
            <a:r>
              <a:rPr lang="tr-TR" sz="1400" dirty="0" err="1"/>
              <a:t>also</a:t>
            </a:r>
            <a:r>
              <a:rPr lang="tr-TR" sz="1400" dirty="0"/>
              <a:t> </a:t>
            </a:r>
            <a:r>
              <a:rPr lang="tr-TR" sz="1400" dirty="0" err="1"/>
              <a:t>raised</a:t>
            </a:r>
            <a:r>
              <a:rPr lang="tr-TR" sz="1400" dirty="0"/>
              <a:t> </a:t>
            </a:r>
            <a:r>
              <a:rPr lang="tr-TR" sz="1400" dirty="0" err="1"/>
              <a:t>scalability</a:t>
            </a:r>
            <a:r>
              <a:rPr lang="tr-TR" sz="1400" dirty="0"/>
              <a:t> </a:t>
            </a:r>
            <a:r>
              <a:rPr lang="tr-TR" sz="1400" dirty="0" err="1"/>
              <a:t>concerns</a:t>
            </a:r>
            <a:r>
              <a:rPr lang="tr-TR" sz="1400" dirty="0"/>
              <a:t>. </a:t>
            </a:r>
            <a:r>
              <a:rPr lang="tr-TR" sz="1400" dirty="0" err="1"/>
              <a:t>For</a:t>
            </a:r>
            <a:r>
              <a:rPr lang="tr-TR" sz="1400" dirty="0"/>
              <a:t> </a:t>
            </a:r>
            <a:r>
              <a:rPr lang="tr-TR" sz="1400" dirty="0" err="1"/>
              <a:t>instance</a:t>
            </a:r>
            <a:r>
              <a:rPr lang="tr-TR" sz="1400" dirty="0"/>
              <a:t>, </a:t>
            </a:r>
            <a:r>
              <a:rPr lang="tr-TR" sz="1400" dirty="0" err="1"/>
              <a:t>bandwidth</a:t>
            </a:r>
            <a:r>
              <a:rPr lang="tr-TR" sz="1400" dirty="0"/>
              <a:t> is </a:t>
            </a:r>
            <a:r>
              <a:rPr lang="tr-TR" sz="1400" dirty="0" err="1"/>
              <a:t>shared</a:t>
            </a:r>
            <a:r>
              <a:rPr lang="tr-TR" sz="1400" dirty="0"/>
              <a:t> </a:t>
            </a:r>
            <a:r>
              <a:rPr lang="tr-TR" sz="1400" dirty="0" err="1"/>
              <a:t>by</a:t>
            </a:r>
            <a:r>
              <a:rPr lang="tr-TR" sz="1400" dirty="0"/>
              <a:t> </a:t>
            </a:r>
            <a:r>
              <a:rPr lang="tr-TR" sz="1400" dirty="0" err="1"/>
              <a:t>all</a:t>
            </a:r>
            <a:r>
              <a:rPr lang="tr-TR" sz="1400" dirty="0"/>
              <a:t> </a:t>
            </a:r>
            <a:r>
              <a:rPr lang="tr-TR" sz="1400" dirty="0" err="1"/>
              <a:t>devices</a:t>
            </a:r>
            <a:r>
              <a:rPr lang="tr-TR" sz="1400" dirty="0"/>
              <a:t> </a:t>
            </a:r>
            <a:r>
              <a:rPr lang="tr-TR" sz="1400" dirty="0" err="1"/>
              <a:t>within</a:t>
            </a:r>
            <a:r>
              <a:rPr lang="tr-TR" sz="1400" dirty="0"/>
              <a:t> </a:t>
            </a:r>
            <a:r>
              <a:rPr lang="tr-TR" sz="1400" dirty="0" err="1"/>
              <a:t>the</a:t>
            </a:r>
            <a:r>
              <a:rPr lang="tr-TR" sz="1400" dirty="0"/>
              <a:t> network. </a:t>
            </a:r>
            <a:r>
              <a:rPr lang="tr-TR" sz="1400" dirty="0" err="1"/>
              <a:t>In</a:t>
            </a:r>
            <a:r>
              <a:rPr lang="tr-TR" sz="1400" dirty="0"/>
              <a:t> </a:t>
            </a:r>
            <a:r>
              <a:rPr lang="tr-TR" sz="1400" dirty="0" err="1"/>
              <a:t>addition</a:t>
            </a:r>
            <a:r>
              <a:rPr lang="tr-TR" sz="1400" dirty="0"/>
              <a:t>, </a:t>
            </a:r>
            <a:r>
              <a:rPr lang="tr-TR" sz="1400" dirty="0" err="1"/>
              <a:t>the</a:t>
            </a:r>
            <a:r>
              <a:rPr lang="tr-TR" sz="1400" dirty="0"/>
              <a:t> </a:t>
            </a:r>
            <a:r>
              <a:rPr lang="tr-TR" sz="1400" dirty="0" err="1"/>
              <a:t>more</a:t>
            </a:r>
            <a:r>
              <a:rPr lang="tr-TR" sz="1400" dirty="0"/>
              <a:t> </a:t>
            </a:r>
            <a:r>
              <a:rPr lang="tr-TR" sz="1400" dirty="0" err="1"/>
              <a:t>devices</a:t>
            </a:r>
            <a:r>
              <a:rPr lang="tr-TR" sz="1400" dirty="0"/>
              <a:t> </a:t>
            </a:r>
            <a:r>
              <a:rPr lang="tr-TR" sz="1400" dirty="0" err="1"/>
              <a:t>that</a:t>
            </a:r>
            <a:r>
              <a:rPr lang="tr-TR" sz="1400" dirty="0"/>
              <a:t> </a:t>
            </a:r>
            <a:r>
              <a:rPr lang="tr-TR" sz="1400" dirty="0" err="1"/>
              <a:t>are</a:t>
            </a:r>
            <a:r>
              <a:rPr lang="tr-TR" sz="1400" dirty="0"/>
              <a:t> </a:t>
            </a:r>
            <a:r>
              <a:rPr lang="tr-TR" sz="1400" dirty="0" err="1"/>
              <a:t>added</a:t>
            </a:r>
            <a:r>
              <a:rPr lang="tr-TR" sz="1400" dirty="0"/>
              <a:t> </a:t>
            </a:r>
            <a:r>
              <a:rPr lang="tr-TR" sz="1400" dirty="0" err="1"/>
              <a:t>to</a:t>
            </a:r>
            <a:r>
              <a:rPr lang="tr-TR" sz="1400" dirty="0"/>
              <a:t> a network </a:t>
            </a:r>
            <a:r>
              <a:rPr lang="tr-TR" sz="1400" dirty="0" err="1"/>
              <a:t>the</a:t>
            </a:r>
            <a:r>
              <a:rPr lang="tr-TR" sz="1400" dirty="0"/>
              <a:t> </a:t>
            </a:r>
            <a:r>
              <a:rPr lang="tr-TR" sz="1400" dirty="0" err="1"/>
              <a:t>more</a:t>
            </a:r>
            <a:r>
              <a:rPr lang="tr-TR" sz="1400" dirty="0"/>
              <a:t> </a:t>
            </a:r>
            <a:r>
              <a:rPr lang="tr-TR" sz="1400" dirty="0" err="1"/>
              <a:t>communication</a:t>
            </a:r>
            <a:r>
              <a:rPr lang="tr-TR" sz="1400" dirty="0"/>
              <a:t> </a:t>
            </a:r>
            <a:r>
              <a:rPr lang="tr-TR" sz="1400" dirty="0" err="1"/>
              <a:t>delay</a:t>
            </a:r>
            <a:r>
              <a:rPr lang="tr-TR" sz="1400" dirty="0"/>
              <a:t> </a:t>
            </a:r>
            <a:r>
              <a:rPr lang="tr-TR" sz="1400" dirty="0" err="1"/>
              <a:t>the</a:t>
            </a:r>
            <a:r>
              <a:rPr lang="tr-TR" sz="1400" dirty="0"/>
              <a:t> network </a:t>
            </a:r>
            <a:r>
              <a:rPr lang="tr-TR" sz="1400" dirty="0" err="1"/>
              <a:t>experiences</a:t>
            </a:r>
            <a:r>
              <a:rPr lang="tr-TR" sz="1400" dirty="0"/>
              <a:t>. </a:t>
            </a:r>
            <a:r>
              <a:rPr lang="tr-TR" sz="1400" dirty="0" err="1"/>
              <a:t>This</a:t>
            </a:r>
            <a:r>
              <a:rPr lang="tr-TR" sz="1400" dirty="0"/>
              <a:t> </a:t>
            </a:r>
            <a:r>
              <a:rPr lang="tr-TR" sz="1400" dirty="0" err="1"/>
              <a:t>means</a:t>
            </a:r>
            <a:r>
              <a:rPr lang="tr-TR" sz="1400" dirty="0"/>
              <a:t> </a:t>
            </a:r>
            <a:r>
              <a:rPr lang="tr-TR" sz="1400" dirty="0" err="1"/>
              <a:t>that</a:t>
            </a:r>
            <a:r>
              <a:rPr lang="tr-TR" sz="1400" dirty="0"/>
              <a:t> </a:t>
            </a:r>
            <a:r>
              <a:rPr lang="tr-TR" sz="1400" dirty="0" err="1"/>
              <a:t>the</a:t>
            </a:r>
            <a:r>
              <a:rPr lang="tr-TR" sz="1400" dirty="0"/>
              <a:t> </a:t>
            </a:r>
            <a:r>
              <a:rPr lang="tr-TR" sz="1400" dirty="0" err="1"/>
              <a:t>number</a:t>
            </a:r>
            <a:r>
              <a:rPr lang="tr-TR" sz="1400" dirty="0"/>
              <a:t> of </a:t>
            </a:r>
            <a:r>
              <a:rPr lang="tr-TR" sz="1400" dirty="0" err="1"/>
              <a:t>devices</a:t>
            </a:r>
            <a:r>
              <a:rPr lang="tr-TR" sz="1400" dirty="0"/>
              <a:t> </a:t>
            </a:r>
            <a:r>
              <a:rPr lang="tr-TR" sz="1400" dirty="0" err="1"/>
              <a:t>added</a:t>
            </a:r>
            <a:r>
              <a:rPr lang="tr-TR" sz="1400" dirty="0"/>
              <a:t> </a:t>
            </a:r>
            <a:r>
              <a:rPr lang="tr-TR" sz="1400" dirty="0" err="1"/>
              <a:t>to</a:t>
            </a:r>
            <a:r>
              <a:rPr lang="tr-TR" sz="1400" dirty="0"/>
              <a:t> a network </a:t>
            </a:r>
            <a:r>
              <a:rPr lang="tr-TR" sz="1400" dirty="0" err="1"/>
              <a:t>topology</a:t>
            </a:r>
            <a:r>
              <a:rPr lang="tr-TR" sz="1400" dirty="0"/>
              <a:t> </a:t>
            </a:r>
            <a:r>
              <a:rPr lang="tr-TR" sz="1400" dirty="0" err="1"/>
              <a:t>needed</a:t>
            </a:r>
            <a:r>
              <a:rPr lang="tr-TR" sz="1400" dirty="0"/>
              <a:t> </a:t>
            </a:r>
            <a:r>
              <a:rPr lang="tr-TR" sz="1400" dirty="0" err="1"/>
              <a:t>to</a:t>
            </a:r>
            <a:r>
              <a:rPr lang="tr-TR" sz="1400" dirty="0"/>
              <a:t> be </a:t>
            </a:r>
            <a:r>
              <a:rPr lang="tr-TR" sz="1400" dirty="0" err="1"/>
              <a:t>monitored</a:t>
            </a:r>
            <a:r>
              <a:rPr lang="tr-TR" sz="1400" dirty="0"/>
              <a:t> </a:t>
            </a:r>
            <a:r>
              <a:rPr lang="tr-TR" sz="1400" dirty="0" err="1"/>
              <a:t>carefully</a:t>
            </a:r>
            <a:r>
              <a:rPr lang="tr-TR" sz="1400" dirty="0"/>
              <a:t> </a:t>
            </a:r>
            <a:r>
              <a:rPr lang="tr-TR" sz="1400" dirty="0" err="1"/>
              <a:t>to</a:t>
            </a:r>
            <a:r>
              <a:rPr lang="tr-TR" sz="1400" dirty="0"/>
              <a:t> </a:t>
            </a:r>
            <a:r>
              <a:rPr lang="tr-TR" sz="1400" dirty="0" err="1"/>
              <a:t>make</a:t>
            </a:r>
            <a:r>
              <a:rPr lang="tr-TR" sz="1400" dirty="0"/>
              <a:t> sure </a:t>
            </a:r>
            <a:r>
              <a:rPr lang="tr-TR" sz="1400" dirty="0" err="1"/>
              <a:t>that</a:t>
            </a:r>
            <a:r>
              <a:rPr lang="tr-TR" sz="1400" dirty="0"/>
              <a:t> </a:t>
            </a:r>
            <a:r>
              <a:rPr lang="tr-TR" sz="1400" dirty="0" err="1"/>
              <a:t>the</a:t>
            </a:r>
            <a:r>
              <a:rPr lang="tr-TR" sz="1400" dirty="0"/>
              <a:t> network </a:t>
            </a:r>
            <a:r>
              <a:rPr lang="tr-TR" sz="1400" dirty="0" err="1"/>
              <a:t>resources</a:t>
            </a:r>
            <a:r>
              <a:rPr lang="tr-TR" sz="1400" dirty="0"/>
              <a:t> </a:t>
            </a:r>
            <a:r>
              <a:rPr lang="tr-TR" sz="1400" dirty="0" err="1"/>
              <a:t>weren’t</a:t>
            </a:r>
            <a:r>
              <a:rPr lang="tr-TR" sz="1400" dirty="0"/>
              <a:t> </a:t>
            </a:r>
            <a:r>
              <a:rPr lang="tr-TR" sz="1400" dirty="0" err="1"/>
              <a:t>stretched</a:t>
            </a:r>
            <a:r>
              <a:rPr lang="tr-TR" sz="1400" dirty="0"/>
              <a:t> </a:t>
            </a:r>
            <a:r>
              <a:rPr lang="tr-TR" sz="1400" dirty="0" err="1"/>
              <a:t>beyond</a:t>
            </a:r>
            <a:r>
              <a:rPr lang="tr-TR" sz="1400" dirty="0"/>
              <a:t> </a:t>
            </a:r>
            <a:r>
              <a:rPr lang="tr-TR" sz="1400" dirty="0" err="1"/>
              <a:t>their</a:t>
            </a:r>
            <a:r>
              <a:rPr lang="tr-TR" sz="1400" dirty="0"/>
              <a:t> limit.</a:t>
            </a: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r>
              <a:rPr lang="tr-TR" sz="1400" dirty="0" err="1"/>
              <a:t>Making</a:t>
            </a:r>
            <a:r>
              <a:rPr lang="tr-TR" sz="1400" dirty="0"/>
              <a:t> </a:t>
            </a:r>
            <a:r>
              <a:rPr lang="tr-TR" sz="1400" dirty="0" err="1"/>
              <a:t>changes</a:t>
            </a:r>
            <a:r>
              <a:rPr lang="tr-TR" sz="1400" dirty="0"/>
              <a:t> </a:t>
            </a:r>
            <a:r>
              <a:rPr lang="tr-TR" sz="1400" dirty="0" err="1"/>
              <a:t>to</a:t>
            </a:r>
            <a:r>
              <a:rPr lang="tr-TR" sz="1400" dirty="0"/>
              <a:t> a ring </a:t>
            </a:r>
            <a:r>
              <a:rPr lang="tr-TR" sz="1400" dirty="0" err="1"/>
              <a:t>topology</a:t>
            </a:r>
            <a:r>
              <a:rPr lang="tr-TR" sz="1400" dirty="0"/>
              <a:t> </a:t>
            </a:r>
            <a:r>
              <a:rPr lang="tr-TR" sz="1400" dirty="0" err="1"/>
              <a:t>was</a:t>
            </a:r>
            <a:r>
              <a:rPr lang="tr-TR" sz="1400" dirty="0"/>
              <a:t> </a:t>
            </a:r>
            <a:r>
              <a:rPr lang="tr-TR" sz="1400" dirty="0" err="1"/>
              <a:t>also</a:t>
            </a:r>
            <a:r>
              <a:rPr lang="tr-TR" sz="1400" dirty="0"/>
              <a:t> </a:t>
            </a:r>
            <a:r>
              <a:rPr lang="tr-TR" sz="1400" dirty="0" err="1"/>
              <a:t>complicated</a:t>
            </a:r>
            <a:r>
              <a:rPr lang="tr-TR" sz="1400" dirty="0"/>
              <a:t> </a:t>
            </a:r>
            <a:r>
              <a:rPr lang="tr-TR" sz="1400" dirty="0" err="1"/>
              <a:t>because</a:t>
            </a:r>
            <a:r>
              <a:rPr lang="tr-TR" sz="1400" dirty="0"/>
              <a:t> </a:t>
            </a:r>
            <a:r>
              <a:rPr lang="tr-TR" sz="1400" dirty="0" err="1"/>
              <a:t>you</a:t>
            </a:r>
            <a:r>
              <a:rPr lang="tr-TR" sz="1400" dirty="0"/>
              <a:t> </a:t>
            </a:r>
            <a:r>
              <a:rPr lang="tr-TR" sz="1400" dirty="0" err="1"/>
              <a:t>need</a:t>
            </a:r>
            <a:r>
              <a:rPr lang="tr-TR" sz="1400" dirty="0"/>
              <a:t> </a:t>
            </a:r>
            <a:r>
              <a:rPr lang="tr-TR" sz="1400" dirty="0" err="1"/>
              <a:t>to</a:t>
            </a:r>
            <a:r>
              <a:rPr lang="tr-TR" sz="1400" dirty="0"/>
              <a:t> </a:t>
            </a:r>
            <a:r>
              <a:rPr lang="tr-TR" sz="1400" dirty="0" err="1"/>
              <a:t>shut</a:t>
            </a:r>
            <a:r>
              <a:rPr lang="tr-TR" sz="1400" dirty="0"/>
              <a:t> </a:t>
            </a:r>
            <a:r>
              <a:rPr lang="tr-TR" sz="1400" dirty="0" err="1"/>
              <a:t>down</a:t>
            </a:r>
            <a:r>
              <a:rPr lang="tr-TR" sz="1400" dirty="0"/>
              <a:t> </a:t>
            </a:r>
            <a:r>
              <a:rPr lang="tr-TR" sz="1400" dirty="0" err="1"/>
              <a:t>the</a:t>
            </a:r>
            <a:r>
              <a:rPr lang="tr-TR" sz="1400" dirty="0"/>
              <a:t> network </a:t>
            </a:r>
            <a:r>
              <a:rPr lang="tr-TR" sz="1400" dirty="0" err="1"/>
              <a:t>to</a:t>
            </a:r>
            <a:r>
              <a:rPr lang="tr-TR" sz="1400" dirty="0"/>
              <a:t> </a:t>
            </a:r>
            <a:r>
              <a:rPr lang="tr-TR" sz="1400" dirty="0" err="1"/>
              <a:t>make</a:t>
            </a:r>
            <a:r>
              <a:rPr lang="tr-TR" sz="1400" dirty="0"/>
              <a:t> </a:t>
            </a:r>
            <a:r>
              <a:rPr lang="tr-TR" sz="1400" dirty="0" err="1"/>
              <a:t>changes</a:t>
            </a:r>
            <a:r>
              <a:rPr lang="tr-TR" sz="1400" dirty="0"/>
              <a:t> </a:t>
            </a:r>
            <a:r>
              <a:rPr lang="tr-TR" sz="1400" dirty="0" err="1"/>
              <a:t>to</a:t>
            </a:r>
            <a:r>
              <a:rPr lang="tr-TR" sz="1400" dirty="0"/>
              <a:t> </a:t>
            </a:r>
            <a:r>
              <a:rPr lang="tr-TR" sz="1400" dirty="0" err="1"/>
              <a:t>existing</a:t>
            </a:r>
            <a:r>
              <a:rPr lang="tr-TR" sz="1400" dirty="0"/>
              <a:t> </a:t>
            </a:r>
            <a:r>
              <a:rPr lang="tr-TR" sz="1400" dirty="0" err="1"/>
              <a:t>nodes</a:t>
            </a:r>
            <a:r>
              <a:rPr lang="tr-TR" sz="1400" dirty="0"/>
              <a:t> </a:t>
            </a:r>
            <a:r>
              <a:rPr lang="tr-TR" sz="1400" dirty="0" err="1"/>
              <a:t>or</a:t>
            </a:r>
            <a:r>
              <a:rPr lang="tr-TR" sz="1400" dirty="0"/>
              <a:t> </a:t>
            </a:r>
            <a:r>
              <a:rPr lang="tr-TR" sz="1400" dirty="0" err="1"/>
              <a:t>add</a:t>
            </a:r>
            <a:r>
              <a:rPr lang="tr-TR" sz="1400" dirty="0"/>
              <a:t> </a:t>
            </a:r>
            <a:r>
              <a:rPr lang="tr-TR" sz="1400" dirty="0" err="1"/>
              <a:t>new</a:t>
            </a:r>
            <a:r>
              <a:rPr lang="tr-TR" sz="1400" dirty="0"/>
              <a:t> </a:t>
            </a:r>
            <a:r>
              <a:rPr lang="tr-TR" sz="1400" dirty="0" err="1"/>
              <a:t>nodes</a:t>
            </a:r>
            <a:r>
              <a:rPr lang="tr-TR" sz="1400" dirty="0"/>
              <a:t>. </a:t>
            </a:r>
            <a:r>
              <a:rPr lang="tr-TR" sz="1400" dirty="0" err="1"/>
              <a:t>This</a:t>
            </a:r>
            <a:r>
              <a:rPr lang="tr-TR" sz="1400" dirty="0"/>
              <a:t> is far </a:t>
            </a:r>
            <a:r>
              <a:rPr lang="tr-TR" sz="1400" dirty="0" err="1"/>
              <a:t>from</a:t>
            </a:r>
            <a:r>
              <a:rPr lang="tr-TR" sz="1400" dirty="0"/>
              <a:t> ideal as </a:t>
            </a:r>
            <a:r>
              <a:rPr lang="tr-TR" sz="1400" dirty="0" err="1"/>
              <a:t>you’ll</a:t>
            </a:r>
            <a:r>
              <a:rPr lang="tr-TR" sz="1400" dirty="0"/>
              <a:t> </a:t>
            </a:r>
            <a:r>
              <a:rPr lang="tr-TR" sz="1400" dirty="0" err="1"/>
              <a:t>need</a:t>
            </a:r>
            <a:r>
              <a:rPr lang="tr-TR" sz="1400" dirty="0"/>
              <a:t> </a:t>
            </a:r>
            <a:r>
              <a:rPr lang="tr-TR" sz="1400" dirty="0" err="1"/>
              <a:t>to</a:t>
            </a:r>
            <a:r>
              <a:rPr lang="tr-TR" sz="1400" dirty="0"/>
              <a:t> </a:t>
            </a:r>
            <a:r>
              <a:rPr lang="tr-TR" sz="1400" dirty="0" err="1"/>
              <a:t>factor</a:t>
            </a:r>
            <a:r>
              <a:rPr lang="tr-TR" sz="1400" dirty="0"/>
              <a:t> in </a:t>
            </a:r>
            <a:r>
              <a:rPr lang="tr-TR" sz="1400" dirty="0" err="1"/>
              <a:t>downtime</a:t>
            </a:r>
            <a:r>
              <a:rPr lang="tr-TR" sz="1400" dirty="0"/>
              <a:t> </a:t>
            </a:r>
            <a:r>
              <a:rPr lang="tr-TR" sz="1400" dirty="0" err="1"/>
              <a:t>every</a:t>
            </a:r>
            <a:r>
              <a:rPr lang="tr-TR" sz="1400" dirty="0"/>
              <a:t> time </a:t>
            </a:r>
            <a:r>
              <a:rPr lang="tr-TR" sz="1400" dirty="0" err="1"/>
              <a:t>you</a:t>
            </a:r>
            <a:r>
              <a:rPr lang="tr-TR" sz="1400" dirty="0"/>
              <a:t> </a:t>
            </a:r>
            <a:r>
              <a:rPr lang="tr-TR" sz="1400" dirty="0" err="1"/>
              <a:t>want</a:t>
            </a:r>
            <a:r>
              <a:rPr lang="tr-TR" sz="1400" dirty="0"/>
              <a:t> </a:t>
            </a:r>
            <a:r>
              <a:rPr lang="tr-TR" sz="1400" dirty="0" err="1"/>
              <a:t>to</a:t>
            </a:r>
            <a:r>
              <a:rPr lang="tr-TR" sz="1400" dirty="0"/>
              <a:t> </a:t>
            </a:r>
            <a:r>
              <a:rPr lang="tr-TR" sz="1400" dirty="0" err="1"/>
              <a:t>make</a:t>
            </a:r>
            <a:r>
              <a:rPr lang="tr-TR" sz="1400" dirty="0"/>
              <a:t> a </a:t>
            </a:r>
            <a:r>
              <a:rPr lang="tr-TR" sz="1400" dirty="0" err="1"/>
              <a:t>change</a:t>
            </a:r>
            <a:r>
              <a:rPr lang="tr-TR" sz="1400" dirty="0"/>
              <a:t> </a:t>
            </a:r>
            <a:r>
              <a:rPr lang="tr-TR" sz="1400" dirty="0" err="1"/>
              <a:t>to</a:t>
            </a:r>
            <a:r>
              <a:rPr lang="tr-TR" sz="1400" dirty="0"/>
              <a:t> </a:t>
            </a:r>
            <a:r>
              <a:rPr lang="tr-TR" sz="1400" dirty="0" err="1"/>
              <a:t>the</a:t>
            </a:r>
            <a:r>
              <a:rPr lang="tr-TR" sz="1400" dirty="0"/>
              <a:t> </a:t>
            </a:r>
            <a:r>
              <a:rPr lang="tr-TR" sz="1400" dirty="0" err="1"/>
              <a:t>topological</a:t>
            </a:r>
            <a:r>
              <a:rPr lang="tr-TR" sz="1400" dirty="0"/>
              <a:t> </a:t>
            </a:r>
            <a:r>
              <a:rPr lang="tr-TR" sz="1400" dirty="0" err="1"/>
              <a:t>structure</a:t>
            </a:r>
            <a:r>
              <a:rPr lang="tr-TR" sz="1400" dirty="0"/>
              <a:t>!</a:t>
            </a: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endParaRPr sz="1400" dirty="0"/>
          </a:p>
          <a:p>
            <a:pPr marL="0" lvl="0" indent="0" algn="l" rtl="0">
              <a:lnSpc>
                <a:spcPct val="100000"/>
              </a:lnSpc>
              <a:spcBef>
                <a:spcPts val="0"/>
              </a:spcBef>
              <a:spcAft>
                <a:spcPts val="0"/>
              </a:spcAft>
              <a:buSzPts val="1400"/>
              <a:buNone/>
            </a:pPr>
            <a:endParaRPr sz="1400"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7" name="Google Shape;677;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00" dirty="0"/>
              <a:t>A </a:t>
            </a:r>
            <a:r>
              <a:rPr lang="tr-TR" sz="1400" b="1" dirty="0"/>
              <a:t>mesh </a:t>
            </a:r>
            <a:r>
              <a:rPr lang="tr-TR" sz="1400" b="1" dirty="0" err="1"/>
              <a:t>topology</a:t>
            </a:r>
            <a:r>
              <a:rPr lang="tr-TR" sz="1400" dirty="0"/>
              <a:t> is a </a:t>
            </a:r>
            <a:r>
              <a:rPr lang="tr-TR" sz="1400" dirty="0" err="1"/>
              <a:t>point-to-point</a:t>
            </a:r>
            <a:r>
              <a:rPr lang="tr-TR" sz="1400" dirty="0"/>
              <a:t> </a:t>
            </a:r>
            <a:r>
              <a:rPr lang="tr-TR" sz="1400" dirty="0" err="1"/>
              <a:t>connection</a:t>
            </a:r>
            <a:r>
              <a:rPr lang="tr-TR" sz="1400" dirty="0"/>
              <a:t> </a:t>
            </a:r>
            <a:r>
              <a:rPr lang="tr-TR" sz="1400" dirty="0" err="1"/>
              <a:t>where</a:t>
            </a:r>
            <a:r>
              <a:rPr lang="tr-TR" sz="1400" dirty="0"/>
              <a:t> </a:t>
            </a:r>
            <a:r>
              <a:rPr lang="tr-TR" sz="1400" dirty="0" err="1"/>
              <a:t>nodes</a:t>
            </a:r>
            <a:r>
              <a:rPr lang="tr-TR" sz="1400" dirty="0"/>
              <a:t> </a:t>
            </a:r>
            <a:r>
              <a:rPr lang="tr-TR" sz="1400" dirty="0" err="1"/>
              <a:t>are</a:t>
            </a:r>
            <a:r>
              <a:rPr lang="tr-TR" sz="1400" dirty="0"/>
              <a:t> </a:t>
            </a:r>
            <a:r>
              <a:rPr lang="tr-TR" sz="1400" dirty="0" err="1"/>
              <a:t>interconnected</a:t>
            </a:r>
            <a:r>
              <a:rPr lang="tr-TR" sz="1400" dirty="0"/>
              <a:t>. </a:t>
            </a:r>
            <a:r>
              <a:rPr lang="tr-TR" sz="1400" dirty="0" err="1"/>
              <a:t>In</a:t>
            </a:r>
            <a:r>
              <a:rPr lang="tr-TR" sz="1400" dirty="0"/>
              <a:t> </a:t>
            </a:r>
            <a:r>
              <a:rPr lang="tr-TR" sz="1400" dirty="0" err="1"/>
              <a:t>this</a:t>
            </a:r>
            <a:r>
              <a:rPr lang="tr-TR" sz="1400" dirty="0"/>
              <a:t> form of </a:t>
            </a:r>
            <a:r>
              <a:rPr lang="tr-TR" sz="1400" dirty="0" err="1"/>
              <a:t>topology</a:t>
            </a:r>
            <a:r>
              <a:rPr lang="tr-TR" sz="1400" dirty="0"/>
              <a:t>, data is </a:t>
            </a:r>
            <a:r>
              <a:rPr lang="tr-TR" sz="1400" dirty="0" err="1"/>
              <a:t>transmitted</a:t>
            </a:r>
            <a:r>
              <a:rPr lang="tr-TR" sz="1400" dirty="0"/>
              <a:t> </a:t>
            </a:r>
            <a:r>
              <a:rPr lang="tr-TR" sz="1400" dirty="0" err="1"/>
              <a:t>via</a:t>
            </a:r>
            <a:r>
              <a:rPr lang="tr-TR" sz="1400" dirty="0"/>
              <a:t> two </a:t>
            </a:r>
            <a:r>
              <a:rPr lang="tr-TR" sz="1400" dirty="0" err="1"/>
              <a:t>methods</a:t>
            </a:r>
            <a:r>
              <a:rPr lang="tr-TR" sz="1400" dirty="0"/>
              <a:t>: </a:t>
            </a:r>
            <a:r>
              <a:rPr lang="tr-TR" sz="1400" b="1" dirty="0"/>
              <a:t>routing </a:t>
            </a:r>
            <a:r>
              <a:rPr lang="tr-TR" sz="1400" dirty="0" err="1"/>
              <a:t>and</a:t>
            </a:r>
            <a:r>
              <a:rPr lang="tr-TR" sz="1400" dirty="0"/>
              <a:t> </a:t>
            </a:r>
            <a:r>
              <a:rPr lang="tr-TR" sz="1400" b="1" dirty="0" err="1"/>
              <a:t>flooding</a:t>
            </a:r>
            <a:r>
              <a:rPr lang="tr-TR" sz="1400" dirty="0"/>
              <a:t>. Routing is </a:t>
            </a:r>
            <a:r>
              <a:rPr lang="tr-TR" sz="1400" dirty="0" err="1"/>
              <a:t>where</a:t>
            </a:r>
            <a:r>
              <a:rPr lang="tr-TR" sz="1400" dirty="0"/>
              <a:t> </a:t>
            </a:r>
            <a:r>
              <a:rPr lang="tr-TR" sz="1400" dirty="0" err="1"/>
              <a:t>nodes</a:t>
            </a:r>
            <a:r>
              <a:rPr lang="tr-TR" sz="1400" dirty="0"/>
              <a:t> </a:t>
            </a:r>
            <a:r>
              <a:rPr lang="tr-TR" sz="1400" dirty="0" err="1"/>
              <a:t>use</a:t>
            </a:r>
            <a:r>
              <a:rPr lang="tr-TR" sz="1400" dirty="0"/>
              <a:t> routing </a:t>
            </a:r>
            <a:r>
              <a:rPr lang="tr-TR" sz="1400" dirty="0" err="1"/>
              <a:t>logic</a:t>
            </a:r>
            <a:r>
              <a:rPr lang="tr-TR" sz="1400" dirty="0"/>
              <a:t> </a:t>
            </a:r>
            <a:r>
              <a:rPr lang="tr-TR" sz="1400" dirty="0" err="1"/>
              <a:t>to</a:t>
            </a:r>
            <a:r>
              <a:rPr lang="tr-TR" sz="1400" dirty="0"/>
              <a:t> </a:t>
            </a:r>
            <a:r>
              <a:rPr lang="tr-TR" sz="1400" dirty="0" err="1"/>
              <a:t>work</a:t>
            </a:r>
            <a:r>
              <a:rPr lang="tr-TR" sz="1400" dirty="0"/>
              <a:t> </a:t>
            </a:r>
            <a:r>
              <a:rPr lang="tr-TR" sz="1400" dirty="0" err="1"/>
              <a:t>out</a:t>
            </a:r>
            <a:r>
              <a:rPr lang="tr-TR" sz="1400" dirty="0"/>
              <a:t> </a:t>
            </a:r>
            <a:r>
              <a:rPr lang="tr-TR" sz="1400" dirty="0" err="1"/>
              <a:t>the</a:t>
            </a:r>
            <a:r>
              <a:rPr lang="tr-TR" sz="1400" dirty="0"/>
              <a:t> </a:t>
            </a:r>
            <a:r>
              <a:rPr lang="tr-TR" sz="1400" dirty="0" err="1"/>
              <a:t>shortest</a:t>
            </a:r>
            <a:r>
              <a:rPr lang="tr-TR" sz="1400" dirty="0"/>
              <a:t> </a:t>
            </a:r>
            <a:r>
              <a:rPr lang="tr-TR" sz="1400" dirty="0" err="1"/>
              <a:t>distance</a:t>
            </a:r>
            <a:r>
              <a:rPr lang="tr-TR" sz="1400" dirty="0"/>
              <a:t> </a:t>
            </a:r>
            <a:r>
              <a:rPr lang="tr-TR" sz="1400" dirty="0" err="1"/>
              <a:t>to</a:t>
            </a:r>
            <a:r>
              <a:rPr lang="tr-TR" sz="1400" dirty="0"/>
              <a:t> </a:t>
            </a:r>
            <a:r>
              <a:rPr lang="tr-TR" sz="1400" dirty="0" err="1"/>
              <a:t>the</a:t>
            </a:r>
            <a:r>
              <a:rPr lang="tr-TR" sz="1400" dirty="0"/>
              <a:t> </a:t>
            </a:r>
            <a:r>
              <a:rPr lang="tr-TR" sz="1400" dirty="0" err="1"/>
              <a:t>packet’s</a:t>
            </a:r>
            <a:r>
              <a:rPr lang="tr-TR" sz="1400" dirty="0"/>
              <a:t> </a:t>
            </a:r>
            <a:r>
              <a:rPr lang="tr-TR" sz="1400" dirty="0" err="1"/>
              <a:t>destination</a:t>
            </a:r>
            <a:r>
              <a:rPr lang="tr-TR" sz="1400" dirty="0"/>
              <a:t>. </a:t>
            </a:r>
            <a:r>
              <a:rPr lang="tr-TR" sz="1400" dirty="0" err="1"/>
              <a:t>In</a:t>
            </a:r>
            <a:r>
              <a:rPr lang="tr-TR" sz="1400" dirty="0"/>
              <a:t> </a:t>
            </a:r>
            <a:r>
              <a:rPr lang="tr-TR" sz="1400" dirty="0" err="1"/>
              <a:t>contrast</a:t>
            </a:r>
            <a:r>
              <a:rPr lang="tr-TR" sz="1400" dirty="0"/>
              <a:t>, </a:t>
            </a:r>
            <a:r>
              <a:rPr lang="tr-TR" sz="1400" dirty="0" err="1"/>
              <a:t>flooding</a:t>
            </a:r>
            <a:r>
              <a:rPr lang="tr-TR" sz="1400" dirty="0"/>
              <a:t> is </a:t>
            </a:r>
            <a:r>
              <a:rPr lang="tr-TR" sz="1400" dirty="0" err="1"/>
              <a:t>where</a:t>
            </a:r>
            <a:r>
              <a:rPr lang="tr-TR" sz="1400" dirty="0"/>
              <a:t> data is sent </a:t>
            </a:r>
            <a:r>
              <a:rPr lang="tr-TR" sz="1400" dirty="0" err="1"/>
              <a:t>to</a:t>
            </a:r>
            <a:r>
              <a:rPr lang="tr-TR" sz="1400" dirty="0"/>
              <a:t> </a:t>
            </a:r>
            <a:r>
              <a:rPr lang="tr-TR" sz="1400" dirty="0" err="1"/>
              <a:t>all</a:t>
            </a:r>
            <a:r>
              <a:rPr lang="tr-TR" sz="1400" dirty="0"/>
              <a:t> </a:t>
            </a:r>
            <a:r>
              <a:rPr lang="tr-TR" sz="1400" dirty="0" err="1"/>
              <a:t>nodes</a:t>
            </a:r>
            <a:r>
              <a:rPr lang="tr-TR" sz="1400" dirty="0"/>
              <a:t> </a:t>
            </a:r>
            <a:r>
              <a:rPr lang="tr-TR" sz="1400" dirty="0" err="1"/>
              <a:t>within</a:t>
            </a:r>
            <a:r>
              <a:rPr lang="tr-TR" sz="1400" dirty="0"/>
              <a:t> </a:t>
            </a:r>
            <a:r>
              <a:rPr lang="tr-TR" sz="1400" dirty="0" err="1"/>
              <a:t>the</a:t>
            </a:r>
            <a:r>
              <a:rPr lang="tr-TR" sz="1400" dirty="0"/>
              <a:t> network. </a:t>
            </a:r>
            <a:r>
              <a:rPr lang="tr-TR" sz="1400" dirty="0" err="1"/>
              <a:t>Flooding</a:t>
            </a:r>
            <a:r>
              <a:rPr lang="tr-TR" sz="1400" dirty="0"/>
              <a:t> </a:t>
            </a:r>
            <a:r>
              <a:rPr lang="tr-TR" sz="1400" dirty="0" err="1"/>
              <a:t>doesn’t</a:t>
            </a:r>
            <a:r>
              <a:rPr lang="tr-TR" sz="1400" dirty="0"/>
              <a:t> </a:t>
            </a:r>
            <a:r>
              <a:rPr lang="tr-TR" sz="1400" dirty="0" err="1"/>
              <a:t>require</a:t>
            </a:r>
            <a:r>
              <a:rPr lang="tr-TR" sz="1400" dirty="0"/>
              <a:t> </a:t>
            </a:r>
            <a:r>
              <a:rPr lang="tr-TR" sz="1400" dirty="0" err="1"/>
              <a:t>any</a:t>
            </a:r>
            <a:r>
              <a:rPr lang="tr-TR" sz="1400" dirty="0"/>
              <a:t> form of routing </a:t>
            </a:r>
            <a:r>
              <a:rPr lang="tr-TR" sz="1400" dirty="0" err="1"/>
              <a:t>logic</a:t>
            </a:r>
            <a:r>
              <a:rPr lang="tr-TR" sz="1400" dirty="0"/>
              <a:t> </a:t>
            </a:r>
            <a:r>
              <a:rPr lang="tr-TR" sz="1400" dirty="0" err="1"/>
              <a:t>to</a:t>
            </a:r>
            <a:r>
              <a:rPr lang="tr-TR" sz="1400" dirty="0"/>
              <a:t> </a:t>
            </a:r>
            <a:r>
              <a:rPr lang="tr-TR" sz="1400" dirty="0" err="1"/>
              <a:t>work</a:t>
            </a:r>
            <a:r>
              <a:rPr lang="tr-TR" sz="1400" dirty="0"/>
              <a:t>.</a:t>
            </a:r>
            <a:endParaRPr sz="1400" dirty="0"/>
          </a:p>
          <a:p>
            <a:pPr marL="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Advantages</a:t>
            </a:r>
            <a:endParaRPr sz="1400" b="1" dirty="0"/>
          </a:p>
          <a:p>
            <a:pPr marL="457200" lvl="0" indent="0" algn="l" rtl="0">
              <a:lnSpc>
                <a:spcPct val="100000"/>
              </a:lnSpc>
              <a:spcBef>
                <a:spcPts val="0"/>
              </a:spcBef>
              <a:spcAft>
                <a:spcPts val="0"/>
              </a:spcAft>
              <a:buSzPts val="1400"/>
              <a:buNone/>
            </a:pPr>
            <a:r>
              <a:rPr lang="tr-TR" sz="1400" dirty="0"/>
              <a:t>Mesh </a:t>
            </a:r>
            <a:r>
              <a:rPr lang="tr-TR" sz="1400" dirty="0" err="1"/>
              <a:t>topologies</a:t>
            </a:r>
            <a:r>
              <a:rPr lang="tr-TR" sz="1400" dirty="0"/>
              <a:t> </a:t>
            </a:r>
            <a:r>
              <a:rPr lang="tr-TR" sz="1400" dirty="0" err="1"/>
              <a:t>are</a:t>
            </a:r>
            <a:r>
              <a:rPr lang="tr-TR" sz="1400" dirty="0"/>
              <a:t> </a:t>
            </a:r>
            <a:r>
              <a:rPr lang="tr-TR" sz="1400" dirty="0" err="1"/>
              <a:t>used</a:t>
            </a:r>
            <a:r>
              <a:rPr lang="tr-TR" sz="1400" dirty="0"/>
              <a:t> </a:t>
            </a:r>
            <a:r>
              <a:rPr lang="tr-TR" sz="1400" dirty="0" err="1"/>
              <a:t>first</a:t>
            </a:r>
            <a:r>
              <a:rPr lang="tr-TR" sz="1400" dirty="0"/>
              <a:t> </a:t>
            </a:r>
            <a:r>
              <a:rPr lang="tr-TR" sz="1400" dirty="0" err="1"/>
              <a:t>and</a:t>
            </a:r>
            <a:r>
              <a:rPr lang="tr-TR" sz="1400" dirty="0"/>
              <a:t> </a:t>
            </a:r>
            <a:r>
              <a:rPr lang="tr-TR" sz="1400" dirty="0" err="1"/>
              <a:t>foremost</a:t>
            </a:r>
            <a:r>
              <a:rPr lang="tr-TR" sz="1400" dirty="0"/>
              <a:t> </a:t>
            </a:r>
            <a:r>
              <a:rPr lang="tr-TR" sz="1400" dirty="0" err="1"/>
              <a:t>because</a:t>
            </a:r>
            <a:r>
              <a:rPr lang="tr-TR" sz="1400" dirty="0"/>
              <a:t> they </a:t>
            </a:r>
            <a:r>
              <a:rPr lang="tr-TR" sz="1400" dirty="0" err="1"/>
              <a:t>are</a:t>
            </a:r>
            <a:r>
              <a:rPr lang="tr-TR" sz="1400" dirty="0"/>
              <a:t> </a:t>
            </a:r>
            <a:r>
              <a:rPr lang="tr-TR" sz="1400" dirty="0" err="1"/>
              <a:t>reliable</a:t>
            </a:r>
            <a:r>
              <a:rPr lang="tr-TR" sz="1400" dirty="0"/>
              <a:t>. </a:t>
            </a:r>
            <a:r>
              <a:rPr lang="tr-TR" sz="1400" dirty="0" err="1"/>
              <a:t>The</a:t>
            </a:r>
            <a:r>
              <a:rPr lang="tr-TR" sz="1400" dirty="0"/>
              <a:t> </a:t>
            </a:r>
            <a:r>
              <a:rPr lang="tr-TR" sz="1400" dirty="0" err="1"/>
              <a:t>interconnectivity</a:t>
            </a:r>
            <a:r>
              <a:rPr lang="tr-TR" sz="1400" dirty="0"/>
              <a:t> of </a:t>
            </a:r>
            <a:r>
              <a:rPr lang="tr-TR" sz="1400" dirty="0" err="1"/>
              <a:t>nodes</a:t>
            </a:r>
            <a:r>
              <a:rPr lang="tr-TR" sz="1400" dirty="0"/>
              <a:t> </a:t>
            </a:r>
            <a:r>
              <a:rPr lang="tr-TR" sz="1400" dirty="0" err="1"/>
              <a:t>makes</a:t>
            </a:r>
            <a:r>
              <a:rPr lang="tr-TR" sz="1400" dirty="0"/>
              <a:t> </a:t>
            </a:r>
            <a:r>
              <a:rPr lang="tr-TR" sz="1400" dirty="0" err="1"/>
              <a:t>them</a:t>
            </a:r>
            <a:r>
              <a:rPr lang="tr-TR" sz="1400" dirty="0"/>
              <a:t> </a:t>
            </a:r>
            <a:r>
              <a:rPr lang="tr-TR" sz="1400" dirty="0" err="1"/>
              <a:t>extremely</a:t>
            </a:r>
            <a:r>
              <a:rPr lang="tr-TR" sz="1400" dirty="0"/>
              <a:t> </a:t>
            </a:r>
            <a:r>
              <a:rPr lang="tr-TR" sz="1400" dirty="0" err="1"/>
              <a:t>resistant</a:t>
            </a:r>
            <a:r>
              <a:rPr lang="tr-TR" sz="1400" dirty="0"/>
              <a:t> </a:t>
            </a:r>
            <a:r>
              <a:rPr lang="tr-TR" sz="1400" dirty="0" err="1"/>
              <a:t>to</a:t>
            </a:r>
            <a:r>
              <a:rPr lang="tr-TR" sz="1400" dirty="0"/>
              <a:t> </a:t>
            </a:r>
            <a:r>
              <a:rPr lang="tr-TR" sz="1400" dirty="0" err="1"/>
              <a:t>failures</a:t>
            </a:r>
            <a:r>
              <a:rPr lang="tr-TR" sz="1400" dirty="0"/>
              <a:t>. </a:t>
            </a:r>
            <a:r>
              <a:rPr lang="tr-TR" sz="1400" dirty="0" err="1"/>
              <a:t>There</a:t>
            </a:r>
            <a:r>
              <a:rPr lang="tr-TR" sz="1400" dirty="0"/>
              <a:t> is </a:t>
            </a:r>
            <a:r>
              <a:rPr lang="tr-TR" sz="1400" dirty="0" err="1"/>
              <a:t>no</a:t>
            </a:r>
            <a:r>
              <a:rPr lang="tr-TR" sz="1400" dirty="0"/>
              <a:t> </a:t>
            </a:r>
            <a:r>
              <a:rPr lang="tr-TR" sz="1400" dirty="0" err="1"/>
              <a:t>single</a:t>
            </a:r>
            <a:r>
              <a:rPr lang="tr-TR" sz="1400" dirty="0"/>
              <a:t> </a:t>
            </a:r>
            <a:r>
              <a:rPr lang="tr-TR" sz="1400" dirty="0" err="1"/>
              <a:t>machine</a:t>
            </a:r>
            <a:r>
              <a:rPr lang="tr-TR" sz="1400" dirty="0"/>
              <a:t> </a:t>
            </a:r>
            <a:r>
              <a:rPr lang="tr-TR" sz="1400" dirty="0" err="1"/>
              <a:t>failure</a:t>
            </a:r>
            <a:r>
              <a:rPr lang="tr-TR" sz="1400" dirty="0"/>
              <a:t> </a:t>
            </a:r>
            <a:r>
              <a:rPr lang="tr-TR" sz="1400" dirty="0" err="1"/>
              <a:t>that</a:t>
            </a:r>
            <a:r>
              <a:rPr lang="tr-TR" sz="1400" dirty="0"/>
              <a:t> </a:t>
            </a:r>
            <a:r>
              <a:rPr lang="tr-TR" sz="1400" dirty="0" err="1"/>
              <a:t>could</a:t>
            </a:r>
            <a:r>
              <a:rPr lang="tr-TR" sz="1400" dirty="0"/>
              <a:t> </a:t>
            </a:r>
            <a:r>
              <a:rPr lang="tr-TR" sz="1400" dirty="0" err="1"/>
              <a:t>bring</a:t>
            </a:r>
            <a:r>
              <a:rPr lang="tr-TR" sz="1400" dirty="0"/>
              <a:t> </a:t>
            </a:r>
            <a:r>
              <a:rPr lang="tr-TR" sz="1400" dirty="0" err="1"/>
              <a:t>down</a:t>
            </a:r>
            <a:r>
              <a:rPr lang="tr-TR" sz="1400" dirty="0"/>
              <a:t> </a:t>
            </a:r>
            <a:r>
              <a:rPr lang="tr-TR" sz="1400" dirty="0" err="1"/>
              <a:t>the</a:t>
            </a:r>
            <a:r>
              <a:rPr lang="tr-TR" sz="1400" dirty="0"/>
              <a:t> </a:t>
            </a:r>
            <a:r>
              <a:rPr lang="tr-TR" sz="1400" dirty="0" err="1"/>
              <a:t>entire</a:t>
            </a:r>
            <a:r>
              <a:rPr lang="tr-TR" sz="1400" dirty="0"/>
              <a:t> network. </a:t>
            </a:r>
            <a:r>
              <a:rPr lang="tr-TR" sz="1400" dirty="0" err="1"/>
              <a:t>The</a:t>
            </a:r>
            <a:r>
              <a:rPr lang="tr-TR" sz="1400" dirty="0"/>
              <a:t> </a:t>
            </a:r>
            <a:r>
              <a:rPr lang="tr-TR" sz="1400" dirty="0" err="1"/>
              <a:t>absence</a:t>
            </a:r>
            <a:r>
              <a:rPr lang="tr-TR" sz="1400" dirty="0"/>
              <a:t> of a </a:t>
            </a:r>
            <a:r>
              <a:rPr lang="tr-TR" sz="1400" dirty="0" err="1"/>
              <a:t>single</a:t>
            </a:r>
            <a:r>
              <a:rPr lang="tr-TR" sz="1400" dirty="0"/>
              <a:t> </a:t>
            </a:r>
            <a:r>
              <a:rPr lang="tr-TR" sz="1400" dirty="0" err="1"/>
              <a:t>point</a:t>
            </a:r>
            <a:r>
              <a:rPr lang="tr-TR" sz="1400" dirty="0"/>
              <a:t> of </a:t>
            </a:r>
            <a:r>
              <a:rPr lang="tr-TR" sz="1400" dirty="0" err="1"/>
              <a:t>failure</a:t>
            </a:r>
            <a:r>
              <a:rPr lang="tr-TR" sz="1400" dirty="0"/>
              <a:t> is </a:t>
            </a:r>
            <a:r>
              <a:rPr lang="tr-TR" sz="1400" dirty="0" err="1"/>
              <a:t>one</a:t>
            </a:r>
            <a:r>
              <a:rPr lang="tr-TR" sz="1400" dirty="0"/>
              <a:t> of </a:t>
            </a:r>
            <a:r>
              <a:rPr lang="tr-TR" sz="1400" dirty="0" err="1"/>
              <a:t>the</a:t>
            </a:r>
            <a:r>
              <a:rPr lang="tr-TR" sz="1400" dirty="0"/>
              <a:t> </a:t>
            </a:r>
            <a:r>
              <a:rPr lang="tr-TR" sz="1400" dirty="0" err="1"/>
              <a:t>reasons</a:t>
            </a:r>
            <a:r>
              <a:rPr lang="tr-TR" sz="1400" dirty="0"/>
              <a:t> </a:t>
            </a:r>
            <a:r>
              <a:rPr lang="tr-TR" sz="1400" dirty="0" err="1"/>
              <a:t>why</a:t>
            </a:r>
            <a:r>
              <a:rPr lang="tr-TR" sz="1400" dirty="0"/>
              <a:t> </a:t>
            </a:r>
            <a:r>
              <a:rPr lang="tr-TR" sz="1400" dirty="0" err="1"/>
              <a:t>this</a:t>
            </a:r>
            <a:r>
              <a:rPr lang="tr-TR" sz="1400" dirty="0"/>
              <a:t> is a popular </a:t>
            </a:r>
            <a:r>
              <a:rPr lang="tr-TR" sz="1400" dirty="0" err="1"/>
              <a:t>topology</a:t>
            </a:r>
            <a:r>
              <a:rPr lang="tr-TR" sz="1400" dirty="0"/>
              <a:t> </a:t>
            </a:r>
            <a:r>
              <a:rPr lang="tr-TR" sz="1400" dirty="0" err="1"/>
              <a:t>choice</a:t>
            </a:r>
            <a:r>
              <a:rPr lang="tr-TR" sz="1400" dirty="0"/>
              <a:t>. </a:t>
            </a:r>
            <a:r>
              <a:rPr lang="tr-TR" sz="1400" dirty="0" err="1"/>
              <a:t>This</a:t>
            </a:r>
            <a:r>
              <a:rPr lang="tr-TR" sz="1400" dirty="0"/>
              <a:t> setup is </a:t>
            </a:r>
            <a:r>
              <a:rPr lang="tr-TR" sz="1400" dirty="0" err="1"/>
              <a:t>also</a:t>
            </a:r>
            <a:r>
              <a:rPr lang="tr-TR" sz="1400" dirty="0"/>
              <a:t> </a:t>
            </a:r>
            <a:r>
              <a:rPr lang="tr-TR" sz="1400" dirty="0" err="1"/>
              <a:t>secure</a:t>
            </a:r>
            <a:r>
              <a:rPr lang="tr-TR" sz="1400" dirty="0"/>
              <a:t> </a:t>
            </a:r>
            <a:r>
              <a:rPr lang="tr-TR" sz="1400" dirty="0" err="1"/>
              <a:t>from</a:t>
            </a:r>
            <a:r>
              <a:rPr lang="tr-TR" sz="1400" dirty="0"/>
              <a:t> </a:t>
            </a:r>
            <a:r>
              <a:rPr lang="tr-TR" sz="1400" dirty="0" err="1"/>
              <a:t>being</a:t>
            </a:r>
            <a:r>
              <a:rPr lang="tr-TR" sz="1400" dirty="0"/>
              <a:t> </a:t>
            </a:r>
            <a:r>
              <a:rPr lang="tr-TR" sz="1400" dirty="0" err="1"/>
              <a:t>compromised</a:t>
            </a:r>
            <a:r>
              <a:rPr lang="tr-TR" sz="1400" dirty="0"/>
              <a:t>.</a:t>
            </a:r>
            <a:endParaRPr sz="1400" dirty="0"/>
          </a:p>
          <a:p>
            <a:pPr marL="45720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Disadvantages</a:t>
            </a:r>
            <a:endParaRPr sz="1400" b="1" dirty="0"/>
          </a:p>
          <a:p>
            <a:pPr marL="457200" lvl="0" indent="0" algn="l" rtl="0">
              <a:lnSpc>
                <a:spcPct val="100000"/>
              </a:lnSpc>
              <a:spcBef>
                <a:spcPts val="0"/>
              </a:spcBef>
              <a:spcAft>
                <a:spcPts val="0"/>
              </a:spcAft>
              <a:buSzPts val="1400"/>
              <a:buNone/>
            </a:pPr>
            <a:r>
              <a:rPr lang="tr-TR" sz="1400" dirty="0" err="1"/>
              <a:t>However</a:t>
            </a:r>
            <a:r>
              <a:rPr lang="tr-TR" sz="1400" dirty="0"/>
              <a:t>, mesh </a:t>
            </a:r>
            <a:r>
              <a:rPr lang="tr-TR" sz="1400" dirty="0" err="1"/>
              <a:t>topologies</a:t>
            </a:r>
            <a:r>
              <a:rPr lang="tr-TR" sz="1400" dirty="0"/>
              <a:t> </a:t>
            </a:r>
            <a:r>
              <a:rPr lang="tr-TR" sz="1400" dirty="0" err="1"/>
              <a:t>are</a:t>
            </a:r>
            <a:r>
              <a:rPr lang="tr-TR" sz="1400" dirty="0"/>
              <a:t> far </a:t>
            </a:r>
            <a:r>
              <a:rPr lang="tr-TR" sz="1400" dirty="0" err="1"/>
              <a:t>from</a:t>
            </a:r>
            <a:r>
              <a:rPr lang="tr-TR" sz="1400" dirty="0"/>
              <a:t> </a:t>
            </a:r>
            <a:r>
              <a:rPr lang="tr-TR" sz="1400" dirty="0" err="1"/>
              <a:t>perfect</a:t>
            </a:r>
            <a:r>
              <a:rPr lang="tr-TR" sz="1400" dirty="0"/>
              <a:t>. They </a:t>
            </a:r>
            <a:r>
              <a:rPr lang="tr-TR" sz="1400" dirty="0" err="1"/>
              <a:t>require</a:t>
            </a:r>
            <a:r>
              <a:rPr lang="tr-TR" sz="1400" dirty="0"/>
              <a:t> an </a:t>
            </a:r>
            <a:r>
              <a:rPr lang="tr-TR" sz="1400" dirty="0" err="1"/>
              <a:t>immense</a:t>
            </a:r>
            <a:r>
              <a:rPr lang="tr-TR" sz="1400" dirty="0"/>
              <a:t> </a:t>
            </a:r>
            <a:r>
              <a:rPr lang="tr-TR" sz="1400" dirty="0" err="1"/>
              <a:t>amount</a:t>
            </a:r>
            <a:r>
              <a:rPr lang="tr-TR" sz="1400" dirty="0"/>
              <a:t> of </a:t>
            </a:r>
            <a:r>
              <a:rPr lang="tr-TR" sz="1400" dirty="0" err="1"/>
              <a:t>configuration</a:t>
            </a:r>
            <a:r>
              <a:rPr lang="tr-TR" sz="1400" dirty="0"/>
              <a:t> </a:t>
            </a:r>
            <a:r>
              <a:rPr lang="tr-TR" sz="1400" dirty="0" err="1"/>
              <a:t>once</a:t>
            </a:r>
            <a:r>
              <a:rPr lang="tr-TR" sz="1400" dirty="0"/>
              <a:t> they </a:t>
            </a:r>
            <a:r>
              <a:rPr lang="tr-TR" sz="1400" dirty="0" err="1"/>
              <a:t>are</a:t>
            </a:r>
            <a:r>
              <a:rPr lang="tr-TR" sz="1400" dirty="0"/>
              <a:t> </a:t>
            </a:r>
            <a:r>
              <a:rPr lang="tr-TR" sz="1400" dirty="0" err="1"/>
              <a:t>deployed</a:t>
            </a:r>
            <a:r>
              <a:rPr lang="tr-TR" sz="1400" dirty="0"/>
              <a:t>. </a:t>
            </a:r>
            <a:r>
              <a:rPr lang="tr-TR" sz="1400" dirty="0" err="1"/>
              <a:t>The</a:t>
            </a:r>
            <a:r>
              <a:rPr lang="tr-TR" sz="1400" dirty="0"/>
              <a:t> </a:t>
            </a:r>
            <a:r>
              <a:rPr lang="tr-TR" sz="1400" dirty="0" err="1"/>
              <a:t>topological</a:t>
            </a:r>
            <a:r>
              <a:rPr lang="tr-TR" sz="1400" dirty="0"/>
              <a:t> </a:t>
            </a:r>
            <a:r>
              <a:rPr lang="tr-TR" sz="1400" dirty="0" err="1"/>
              <a:t>layout</a:t>
            </a:r>
            <a:r>
              <a:rPr lang="tr-TR" sz="1400" dirty="0"/>
              <a:t> is </a:t>
            </a:r>
            <a:r>
              <a:rPr lang="tr-TR" sz="1400" dirty="0" err="1"/>
              <a:t>more</a:t>
            </a:r>
            <a:r>
              <a:rPr lang="tr-TR" sz="1400" dirty="0"/>
              <a:t> </a:t>
            </a:r>
            <a:r>
              <a:rPr lang="tr-TR" sz="1400" dirty="0" err="1"/>
              <a:t>complex</a:t>
            </a:r>
            <a:r>
              <a:rPr lang="tr-TR" sz="1400" dirty="0"/>
              <a:t> </a:t>
            </a:r>
            <a:r>
              <a:rPr lang="tr-TR" sz="1400" dirty="0" err="1"/>
              <a:t>than</a:t>
            </a:r>
            <a:r>
              <a:rPr lang="tr-TR" sz="1400" dirty="0"/>
              <a:t> </a:t>
            </a:r>
            <a:r>
              <a:rPr lang="tr-TR" sz="1400" dirty="0" err="1"/>
              <a:t>many</a:t>
            </a:r>
            <a:r>
              <a:rPr lang="tr-TR" sz="1400" dirty="0"/>
              <a:t> </a:t>
            </a:r>
            <a:r>
              <a:rPr lang="tr-TR" sz="1400" dirty="0" err="1"/>
              <a:t>other</a:t>
            </a:r>
            <a:r>
              <a:rPr lang="tr-TR" sz="1400" dirty="0"/>
              <a:t> </a:t>
            </a:r>
            <a:r>
              <a:rPr lang="tr-TR" sz="1400" dirty="0" err="1"/>
              <a:t>topologies</a:t>
            </a:r>
            <a:r>
              <a:rPr lang="tr-TR" sz="1400" dirty="0"/>
              <a:t> </a:t>
            </a:r>
            <a:r>
              <a:rPr lang="tr-TR" sz="1400" dirty="0" err="1"/>
              <a:t>and</a:t>
            </a:r>
            <a:r>
              <a:rPr lang="tr-TR" sz="1400" dirty="0"/>
              <a:t> </a:t>
            </a:r>
            <a:r>
              <a:rPr lang="tr-TR" sz="1400" dirty="0" err="1"/>
              <a:t>this</a:t>
            </a:r>
            <a:r>
              <a:rPr lang="tr-TR" sz="1400" dirty="0"/>
              <a:t> is </a:t>
            </a:r>
            <a:r>
              <a:rPr lang="tr-TR" sz="1400" dirty="0" err="1"/>
              <a:t>reflected</a:t>
            </a:r>
            <a:r>
              <a:rPr lang="tr-TR" sz="1400" dirty="0"/>
              <a:t> </a:t>
            </a:r>
            <a:r>
              <a:rPr lang="tr-TR" sz="1400" dirty="0" err="1"/>
              <a:t>by</a:t>
            </a:r>
            <a:r>
              <a:rPr lang="tr-TR" sz="1400" dirty="0"/>
              <a:t> how </a:t>
            </a:r>
            <a:r>
              <a:rPr lang="tr-TR" sz="1400" dirty="0" err="1"/>
              <a:t>long</a:t>
            </a:r>
            <a:r>
              <a:rPr lang="tr-TR" sz="1400" dirty="0"/>
              <a:t> it </a:t>
            </a:r>
            <a:r>
              <a:rPr lang="tr-TR" sz="1400" dirty="0" err="1"/>
              <a:t>takes</a:t>
            </a:r>
            <a:r>
              <a:rPr lang="tr-TR" sz="1400" dirty="0"/>
              <a:t> </a:t>
            </a:r>
            <a:r>
              <a:rPr lang="tr-TR" sz="1400" dirty="0" err="1"/>
              <a:t>to</a:t>
            </a:r>
            <a:r>
              <a:rPr lang="tr-TR" sz="1400" dirty="0"/>
              <a:t> set </a:t>
            </a:r>
            <a:r>
              <a:rPr lang="tr-TR" sz="1400" dirty="0" err="1"/>
              <a:t>up</a:t>
            </a:r>
            <a:r>
              <a:rPr lang="tr-TR" sz="1400" dirty="0"/>
              <a:t>. </a:t>
            </a:r>
            <a:r>
              <a:rPr lang="tr-TR" sz="1400" dirty="0" err="1"/>
              <a:t>You’ll</a:t>
            </a:r>
            <a:r>
              <a:rPr lang="tr-TR" sz="1400" dirty="0"/>
              <a:t> </a:t>
            </a:r>
            <a:r>
              <a:rPr lang="tr-TR" sz="1400" dirty="0" err="1"/>
              <a:t>need</a:t>
            </a:r>
            <a:r>
              <a:rPr lang="tr-TR" sz="1400" dirty="0"/>
              <a:t> </a:t>
            </a:r>
            <a:r>
              <a:rPr lang="tr-TR" sz="1400" dirty="0" err="1"/>
              <a:t>to</a:t>
            </a:r>
            <a:r>
              <a:rPr lang="tr-TR" sz="1400" dirty="0"/>
              <a:t> </a:t>
            </a:r>
            <a:r>
              <a:rPr lang="tr-TR" sz="1400" dirty="0" err="1"/>
              <a:t>accommodate</a:t>
            </a:r>
            <a:r>
              <a:rPr lang="tr-TR" sz="1400" dirty="0"/>
              <a:t> a </a:t>
            </a:r>
            <a:r>
              <a:rPr lang="tr-TR" sz="1400" dirty="0" err="1"/>
              <a:t>whole</a:t>
            </a:r>
            <a:r>
              <a:rPr lang="tr-TR" sz="1400" dirty="0"/>
              <a:t> host of </a:t>
            </a:r>
            <a:r>
              <a:rPr lang="tr-TR" sz="1400" dirty="0" err="1"/>
              <a:t>new</a:t>
            </a:r>
            <a:r>
              <a:rPr lang="tr-TR" sz="1400" dirty="0"/>
              <a:t> </a:t>
            </a:r>
            <a:r>
              <a:rPr lang="tr-TR" sz="1400" dirty="0" err="1"/>
              <a:t>wiring</a:t>
            </a:r>
            <a:r>
              <a:rPr lang="tr-TR" sz="1400" dirty="0"/>
              <a:t> </a:t>
            </a:r>
            <a:r>
              <a:rPr lang="tr-TR" sz="1400" dirty="0" err="1"/>
              <a:t>which</a:t>
            </a:r>
            <a:r>
              <a:rPr lang="tr-TR" sz="1400" dirty="0"/>
              <a:t> can </a:t>
            </a:r>
            <a:r>
              <a:rPr lang="tr-TR" sz="1400" dirty="0" err="1"/>
              <a:t>add</a:t>
            </a:r>
            <a:r>
              <a:rPr lang="tr-TR" sz="1400" dirty="0"/>
              <a:t> </a:t>
            </a:r>
            <a:r>
              <a:rPr lang="tr-TR" sz="1400" dirty="0" err="1"/>
              <a:t>up</a:t>
            </a:r>
            <a:r>
              <a:rPr lang="tr-TR" sz="1400" dirty="0"/>
              <a:t> </a:t>
            </a:r>
            <a:r>
              <a:rPr lang="tr-TR" sz="1400" dirty="0" err="1"/>
              <a:t>to</a:t>
            </a:r>
            <a:r>
              <a:rPr lang="tr-TR" sz="1400" dirty="0"/>
              <a:t> be </a:t>
            </a:r>
            <a:r>
              <a:rPr lang="tr-TR" sz="1400" dirty="0" err="1"/>
              <a:t>quite</a:t>
            </a:r>
            <a:r>
              <a:rPr lang="tr-TR" sz="1400" dirty="0"/>
              <a:t> </a:t>
            </a:r>
            <a:r>
              <a:rPr lang="tr-TR" sz="1400" dirty="0" err="1"/>
              <a:t>expensive</a:t>
            </a:r>
            <a:r>
              <a:rPr lang="tr-TR" sz="1400" dirty="0"/>
              <a:t>.</a:t>
            </a:r>
            <a:endParaRPr sz="1400" dirty="0"/>
          </a:p>
          <a:p>
            <a:pPr marL="457200" lvl="0" indent="0" algn="l" rtl="0">
              <a:lnSpc>
                <a:spcPct val="100000"/>
              </a:lnSpc>
              <a:spcBef>
                <a:spcPts val="0"/>
              </a:spcBef>
              <a:spcAft>
                <a:spcPts val="0"/>
              </a:spcAft>
              <a:buSzPts val="1400"/>
              <a:buNone/>
            </a:pPr>
            <a:endParaRPr sz="1400"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1" name="Google Shape;691;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00" dirty="0"/>
              <a:t>As </a:t>
            </a:r>
            <a:r>
              <a:rPr lang="tr-TR" sz="1400" dirty="0" err="1"/>
              <a:t>the</a:t>
            </a:r>
            <a:r>
              <a:rPr lang="tr-TR" sz="1400" dirty="0"/>
              <a:t> name </a:t>
            </a:r>
            <a:r>
              <a:rPr lang="tr-TR" sz="1400" dirty="0" err="1"/>
              <a:t>suggests</a:t>
            </a:r>
            <a:r>
              <a:rPr lang="tr-TR" sz="1400" dirty="0"/>
              <a:t>, a </a:t>
            </a:r>
            <a:r>
              <a:rPr lang="tr-TR" sz="1400" dirty="0" err="1"/>
              <a:t>tree</a:t>
            </a:r>
            <a:r>
              <a:rPr lang="tr-TR" sz="1400" dirty="0"/>
              <a:t> </a:t>
            </a:r>
            <a:r>
              <a:rPr lang="tr-TR" sz="1400" dirty="0" err="1"/>
              <a:t>topology</a:t>
            </a:r>
            <a:r>
              <a:rPr lang="tr-TR" sz="1400" dirty="0"/>
              <a:t> is a network </a:t>
            </a:r>
            <a:r>
              <a:rPr lang="tr-TR" sz="1400" dirty="0" err="1"/>
              <a:t>structure</a:t>
            </a:r>
            <a:r>
              <a:rPr lang="tr-TR" sz="1400" dirty="0"/>
              <a:t> </a:t>
            </a:r>
            <a:r>
              <a:rPr lang="tr-TR" sz="1400" dirty="0" err="1"/>
              <a:t>that</a:t>
            </a:r>
            <a:r>
              <a:rPr lang="tr-TR" sz="1400" dirty="0"/>
              <a:t> is </a:t>
            </a:r>
            <a:r>
              <a:rPr lang="tr-TR" sz="1400" dirty="0" err="1"/>
              <a:t>shaped</a:t>
            </a:r>
            <a:r>
              <a:rPr lang="tr-TR" sz="1400" dirty="0"/>
              <a:t> </a:t>
            </a:r>
            <a:r>
              <a:rPr lang="tr-TR" sz="1400" dirty="0" err="1"/>
              <a:t>like</a:t>
            </a:r>
            <a:r>
              <a:rPr lang="tr-TR" sz="1400" dirty="0"/>
              <a:t> a </a:t>
            </a:r>
            <a:r>
              <a:rPr lang="tr-TR" sz="1400" dirty="0" err="1"/>
              <a:t>tree</a:t>
            </a:r>
            <a:r>
              <a:rPr lang="tr-TR" sz="1400" dirty="0"/>
              <a:t> </a:t>
            </a:r>
            <a:r>
              <a:rPr lang="tr-TR" sz="1400" dirty="0" err="1"/>
              <a:t>with</a:t>
            </a:r>
            <a:r>
              <a:rPr lang="tr-TR" sz="1400" dirty="0"/>
              <a:t> </a:t>
            </a:r>
            <a:r>
              <a:rPr lang="tr-TR" sz="1400" dirty="0" err="1"/>
              <a:t>its</a:t>
            </a:r>
            <a:r>
              <a:rPr lang="tr-TR" sz="1400" dirty="0"/>
              <a:t> </a:t>
            </a:r>
            <a:r>
              <a:rPr lang="tr-TR" sz="1400" dirty="0" err="1"/>
              <a:t>many</a:t>
            </a:r>
            <a:r>
              <a:rPr lang="tr-TR" sz="1400" dirty="0"/>
              <a:t> </a:t>
            </a:r>
            <a:r>
              <a:rPr lang="tr-TR" sz="1400" dirty="0" err="1"/>
              <a:t>branches</a:t>
            </a:r>
            <a:r>
              <a:rPr lang="tr-TR" sz="1400" dirty="0"/>
              <a:t>. </a:t>
            </a:r>
            <a:r>
              <a:rPr lang="tr-TR" sz="1400" dirty="0" err="1"/>
              <a:t>Tree</a:t>
            </a:r>
            <a:r>
              <a:rPr lang="tr-TR" sz="1400" dirty="0"/>
              <a:t> </a:t>
            </a:r>
            <a:r>
              <a:rPr lang="tr-TR" sz="1400" dirty="0" err="1"/>
              <a:t>topologies</a:t>
            </a:r>
            <a:r>
              <a:rPr lang="tr-TR" sz="1400" dirty="0"/>
              <a:t> </a:t>
            </a:r>
            <a:r>
              <a:rPr lang="tr-TR" sz="1400" dirty="0" err="1"/>
              <a:t>have</a:t>
            </a:r>
            <a:r>
              <a:rPr lang="tr-TR" sz="1400" dirty="0"/>
              <a:t> a </a:t>
            </a:r>
            <a:r>
              <a:rPr lang="tr-TR" sz="1400" dirty="0" err="1"/>
              <a:t>root</a:t>
            </a:r>
            <a:r>
              <a:rPr lang="tr-TR" sz="1400" dirty="0"/>
              <a:t> </a:t>
            </a:r>
            <a:r>
              <a:rPr lang="tr-TR" sz="1400" dirty="0" err="1"/>
              <a:t>node</a:t>
            </a:r>
            <a:r>
              <a:rPr lang="tr-TR" sz="1400" dirty="0"/>
              <a:t> </a:t>
            </a:r>
            <a:r>
              <a:rPr lang="tr-TR" sz="1400" dirty="0" err="1"/>
              <a:t>which</a:t>
            </a:r>
            <a:r>
              <a:rPr lang="tr-TR" sz="1400" dirty="0"/>
              <a:t> is </a:t>
            </a:r>
            <a:r>
              <a:rPr lang="tr-TR" sz="1400" dirty="0" err="1"/>
              <a:t>connected</a:t>
            </a:r>
            <a:r>
              <a:rPr lang="tr-TR" sz="1400" dirty="0"/>
              <a:t> </a:t>
            </a:r>
            <a:r>
              <a:rPr lang="tr-TR" sz="1400" dirty="0" err="1"/>
              <a:t>to</a:t>
            </a:r>
            <a:r>
              <a:rPr lang="tr-TR" sz="1400" dirty="0"/>
              <a:t> </a:t>
            </a:r>
            <a:r>
              <a:rPr lang="tr-TR" sz="1400" dirty="0" err="1"/>
              <a:t>other</a:t>
            </a:r>
            <a:r>
              <a:rPr lang="tr-TR" sz="1400" dirty="0"/>
              <a:t> </a:t>
            </a:r>
            <a:r>
              <a:rPr lang="tr-TR" sz="1400" dirty="0" err="1"/>
              <a:t>node</a:t>
            </a:r>
            <a:r>
              <a:rPr lang="tr-TR" sz="1400" dirty="0"/>
              <a:t> </a:t>
            </a:r>
            <a:r>
              <a:rPr lang="tr-TR" sz="1400" dirty="0" err="1"/>
              <a:t>hierarchy</a:t>
            </a:r>
            <a:r>
              <a:rPr lang="tr-TR" sz="1400" dirty="0"/>
              <a:t>. </a:t>
            </a:r>
            <a:r>
              <a:rPr lang="tr-TR" sz="1400" dirty="0" err="1"/>
              <a:t>The</a:t>
            </a:r>
            <a:r>
              <a:rPr lang="tr-TR" sz="1400" dirty="0"/>
              <a:t> </a:t>
            </a:r>
            <a:r>
              <a:rPr lang="tr-TR" sz="1400" dirty="0" err="1"/>
              <a:t>hierarchy</a:t>
            </a:r>
            <a:r>
              <a:rPr lang="tr-TR" sz="1400" dirty="0"/>
              <a:t> is </a:t>
            </a:r>
            <a:r>
              <a:rPr lang="tr-TR" sz="1400" dirty="0" err="1"/>
              <a:t>parent-child</a:t>
            </a:r>
            <a:r>
              <a:rPr lang="tr-TR" sz="1400" dirty="0"/>
              <a:t> </a:t>
            </a:r>
            <a:r>
              <a:rPr lang="tr-TR" sz="1400" dirty="0" err="1"/>
              <a:t>where</a:t>
            </a:r>
            <a:r>
              <a:rPr lang="tr-TR" sz="1400" dirty="0"/>
              <a:t> </a:t>
            </a:r>
            <a:r>
              <a:rPr lang="tr-TR" sz="1400" dirty="0" err="1"/>
              <a:t>there</a:t>
            </a:r>
            <a:r>
              <a:rPr lang="tr-TR" sz="1400" dirty="0"/>
              <a:t> is </a:t>
            </a:r>
            <a:r>
              <a:rPr lang="tr-TR" sz="1400" dirty="0" err="1"/>
              <a:t>only</a:t>
            </a:r>
            <a:r>
              <a:rPr lang="tr-TR" sz="1400" dirty="0"/>
              <a:t> </a:t>
            </a:r>
            <a:r>
              <a:rPr lang="tr-TR" sz="1400" dirty="0" err="1"/>
              <a:t>one</a:t>
            </a:r>
            <a:r>
              <a:rPr lang="tr-TR" sz="1400" dirty="0"/>
              <a:t> </a:t>
            </a:r>
            <a:r>
              <a:rPr lang="tr-TR" sz="1400" dirty="0" err="1"/>
              <a:t>mutual</a:t>
            </a:r>
            <a:r>
              <a:rPr lang="tr-TR" sz="1400" dirty="0"/>
              <a:t> </a:t>
            </a:r>
            <a:r>
              <a:rPr lang="tr-TR" sz="1400" dirty="0" err="1"/>
              <a:t>connection</a:t>
            </a:r>
            <a:r>
              <a:rPr lang="tr-TR" sz="1400" dirty="0"/>
              <a:t> </a:t>
            </a:r>
            <a:r>
              <a:rPr lang="tr-TR" sz="1400" dirty="0" err="1"/>
              <a:t>between</a:t>
            </a:r>
            <a:r>
              <a:rPr lang="tr-TR" sz="1400" dirty="0"/>
              <a:t> two </a:t>
            </a:r>
            <a:r>
              <a:rPr lang="tr-TR" sz="1400" dirty="0" err="1"/>
              <a:t>connected</a:t>
            </a:r>
            <a:r>
              <a:rPr lang="tr-TR" sz="1400" dirty="0"/>
              <a:t> </a:t>
            </a:r>
            <a:r>
              <a:rPr lang="tr-TR" sz="1400" dirty="0" err="1"/>
              <a:t>nodes</a:t>
            </a:r>
            <a:r>
              <a:rPr lang="tr-TR" sz="1400" dirty="0"/>
              <a:t>. As a general </a:t>
            </a:r>
            <a:r>
              <a:rPr lang="tr-TR" sz="1400" dirty="0" err="1"/>
              <a:t>rule</a:t>
            </a:r>
            <a:r>
              <a:rPr lang="tr-TR" sz="1400" dirty="0"/>
              <a:t>, a </a:t>
            </a:r>
            <a:r>
              <a:rPr lang="tr-TR" sz="1400" dirty="0" err="1"/>
              <a:t>tree</a:t>
            </a:r>
            <a:r>
              <a:rPr lang="tr-TR" sz="1400" dirty="0"/>
              <a:t> </a:t>
            </a:r>
            <a:r>
              <a:rPr lang="tr-TR" sz="1400" dirty="0" err="1"/>
              <a:t>topology</a:t>
            </a:r>
            <a:r>
              <a:rPr lang="tr-TR" sz="1400" dirty="0"/>
              <a:t> </a:t>
            </a:r>
            <a:r>
              <a:rPr lang="tr-TR" sz="1400" dirty="0" err="1"/>
              <a:t>needs</a:t>
            </a:r>
            <a:r>
              <a:rPr lang="tr-TR" sz="1400" dirty="0"/>
              <a:t> </a:t>
            </a:r>
            <a:r>
              <a:rPr lang="tr-TR" sz="1400" dirty="0" err="1"/>
              <a:t>to</a:t>
            </a:r>
            <a:r>
              <a:rPr lang="tr-TR" sz="1400" dirty="0"/>
              <a:t> </a:t>
            </a:r>
            <a:r>
              <a:rPr lang="tr-TR" sz="1400" dirty="0" err="1"/>
              <a:t>have</a:t>
            </a:r>
            <a:r>
              <a:rPr lang="tr-TR" sz="1400" dirty="0"/>
              <a:t> </a:t>
            </a:r>
            <a:r>
              <a:rPr lang="tr-TR" sz="1400" dirty="0" err="1"/>
              <a:t>three</a:t>
            </a:r>
            <a:r>
              <a:rPr lang="tr-TR" sz="1400" dirty="0"/>
              <a:t> </a:t>
            </a:r>
            <a:r>
              <a:rPr lang="tr-TR" sz="1400" dirty="0" err="1"/>
              <a:t>levels</a:t>
            </a:r>
            <a:r>
              <a:rPr lang="tr-TR" sz="1400" dirty="0"/>
              <a:t> </a:t>
            </a:r>
            <a:r>
              <a:rPr lang="tr-TR" sz="1400" dirty="0" err="1"/>
              <a:t>to</a:t>
            </a:r>
            <a:r>
              <a:rPr lang="tr-TR" sz="1400" dirty="0"/>
              <a:t> </a:t>
            </a:r>
            <a:r>
              <a:rPr lang="tr-TR" sz="1400" dirty="0" err="1"/>
              <a:t>the</a:t>
            </a:r>
            <a:r>
              <a:rPr lang="tr-TR" sz="1400" dirty="0"/>
              <a:t> </a:t>
            </a:r>
            <a:r>
              <a:rPr lang="tr-TR" sz="1400" dirty="0" err="1"/>
              <a:t>hierarchy</a:t>
            </a:r>
            <a:r>
              <a:rPr lang="tr-TR" sz="1400" dirty="0"/>
              <a:t> in </a:t>
            </a:r>
            <a:r>
              <a:rPr lang="tr-TR" sz="1400" dirty="0" err="1"/>
              <a:t>order</a:t>
            </a:r>
            <a:r>
              <a:rPr lang="tr-TR" sz="1400" dirty="0"/>
              <a:t> </a:t>
            </a:r>
            <a:r>
              <a:rPr lang="tr-TR" sz="1400" dirty="0" err="1"/>
              <a:t>to</a:t>
            </a:r>
            <a:r>
              <a:rPr lang="tr-TR" sz="1400" dirty="0"/>
              <a:t> be </a:t>
            </a:r>
            <a:r>
              <a:rPr lang="tr-TR" sz="1400" dirty="0" err="1"/>
              <a:t>classified</a:t>
            </a:r>
            <a:r>
              <a:rPr lang="tr-TR" sz="1400" dirty="0"/>
              <a:t> </a:t>
            </a:r>
            <a:r>
              <a:rPr lang="tr-TR" sz="1400" dirty="0" err="1"/>
              <a:t>this</a:t>
            </a:r>
            <a:r>
              <a:rPr lang="tr-TR" sz="1400" dirty="0"/>
              <a:t> </a:t>
            </a:r>
            <a:r>
              <a:rPr lang="tr-TR" sz="1400" dirty="0" err="1"/>
              <a:t>way</a:t>
            </a:r>
            <a:r>
              <a:rPr lang="tr-TR" sz="1400" dirty="0"/>
              <a:t>. </a:t>
            </a:r>
            <a:r>
              <a:rPr lang="tr-TR" sz="1400" dirty="0" err="1"/>
              <a:t>This</a:t>
            </a:r>
            <a:r>
              <a:rPr lang="tr-TR" sz="1400" dirty="0"/>
              <a:t> form of </a:t>
            </a:r>
            <a:r>
              <a:rPr lang="tr-TR" sz="1400" dirty="0" err="1"/>
              <a:t>topology</a:t>
            </a:r>
            <a:r>
              <a:rPr lang="tr-TR" sz="1400" dirty="0"/>
              <a:t> is </a:t>
            </a:r>
            <a:r>
              <a:rPr lang="tr-TR" sz="1400" dirty="0" err="1"/>
              <a:t>used</a:t>
            </a:r>
            <a:r>
              <a:rPr lang="tr-TR" sz="1400" dirty="0"/>
              <a:t> </a:t>
            </a:r>
            <a:r>
              <a:rPr lang="tr-TR" sz="1400" dirty="0" err="1"/>
              <a:t>within</a:t>
            </a:r>
            <a:r>
              <a:rPr lang="tr-TR" sz="1400" dirty="0"/>
              <a:t> </a:t>
            </a:r>
            <a:r>
              <a:rPr lang="tr-TR" sz="1400" dirty="0" err="1"/>
              <a:t>Wide</a:t>
            </a:r>
            <a:r>
              <a:rPr lang="tr-TR" sz="1400" dirty="0"/>
              <a:t> </a:t>
            </a:r>
            <a:r>
              <a:rPr lang="tr-TR" sz="1400" dirty="0" err="1"/>
              <a:t>Area</a:t>
            </a:r>
            <a:r>
              <a:rPr lang="tr-TR" sz="1400" dirty="0"/>
              <a:t> Networks </a:t>
            </a:r>
            <a:r>
              <a:rPr lang="tr-TR" sz="1400" dirty="0" err="1"/>
              <a:t>to</a:t>
            </a:r>
            <a:r>
              <a:rPr lang="tr-TR" sz="1400" dirty="0"/>
              <a:t> </a:t>
            </a:r>
            <a:r>
              <a:rPr lang="tr-TR" sz="1400" dirty="0" err="1"/>
              <a:t>sustain</a:t>
            </a:r>
            <a:r>
              <a:rPr lang="tr-TR" sz="1400" dirty="0"/>
              <a:t> </a:t>
            </a:r>
            <a:r>
              <a:rPr lang="tr-TR" sz="1400" dirty="0" err="1"/>
              <a:t>lots</a:t>
            </a:r>
            <a:r>
              <a:rPr lang="tr-TR" sz="1400" dirty="0"/>
              <a:t> of spread-</a:t>
            </a:r>
            <a:r>
              <a:rPr lang="tr-TR" sz="1400" dirty="0" err="1"/>
              <a:t>out</a:t>
            </a:r>
            <a:r>
              <a:rPr lang="tr-TR" sz="1400" dirty="0"/>
              <a:t> </a:t>
            </a:r>
            <a:r>
              <a:rPr lang="tr-TR" sz="1400" dirty="0" err="1"/>
              <a:t>devices</a:t>
            </a:r>
            <a:r>
              <a:rPr lang="tr-TR" sz="1400" dirty="0"/>
              <a:t>.</a:t>
            </a:r>
            <a:endParaRPr sz="1400" dirty="0"/>
          </a:p>
          <a:p>
            <a:pPr marL="45720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Advantages</a:t>
            </a:r>
            <a:endParaRPr sz="1400" b="1" dirty="0"/>
          </a:p>
          <a:p>
            <a:pPr marL="457200" lvl="0" indent="0" algn="l" rtl="0">
              <a:lnSpc>
                <a:spcPct val="100000"/>
              </a:lnSpc>
              <a:spcBef>
                <a:spcPts val="0"/>
              </a:spcBef>
              <a:spcAft>
                <a:spcPts val="0"/>
              </a:spcAft>
              <a:buSzPts val="1400"/>
              <a:buNone/>
            </a:pPr>
            <a:r>
              <a:rPr lang="tr-TR" sz="1400" dirty="0" err="1"/>
              <a:t>The</a:t>
            </a:r>
            <a:r>
              <a:rPr lang="tr-TR" sz="1400" dirty="0"/>
              <a:t> main </a:t>
            </a:r>
            <a:r>
              <a:rPr lang="tr-TR" sz="1400" dirty="0" err="1"/>
              <a:t>reason</a:t>
            </a:r>
            <a:r>
              <a:rPr lang="tr-TR" sz="1400" dirty="0"/>
              <a:t> </a:t>
            </a:r>
            <a:r>
              <a:rPr lang="tr-TR" sz="1400" dirty="0" err="1"/>
              <a:t>why</a:t>
            </a:r>
            <a:r>
              <a:rPr lang="tr-TR" sz="1400" dirty="0"/>
              <a:t> </a:t>
            </a:r>
            <a:r>
              <a:rPr lang="tr-TR" sz="1400" dirty="0" err="1"/>
              <a:t>tree</a:t>
            </a:r>
            <a:r>
              <a:rPr lang="tr-TR" sz="1400" dirty="0"/>
              <a:t> </a:t>
            </a:r>
            <a:r>
              <a:rPr lang="tr-TR" sz="1400" dirty="0" err="1"/>
              <a:t>topologies</a:t>
            </a:r>
            <a:r>
              <a:rPr lang="tr-TR" sz="1400" dirty="0"/>
              <a:t> </a:t>
            </a:r>
            <a:r>
              <a:rPr lang="tr-TR" sz="1400" dirty="0" err="1"/>
              <a:t>are</a:t>
            </a:r>
            <a:r>
              <a:rPr lang="tr-TR" sz="1400" dirty="0"/>
              <a:t> </a:t>
            </a:r>
            <a:r>
              <a:rPr lang="tr-TR" sz="1400" dirty="0" err="1"/>
              <a:t>used</a:t>
            </a:r>
            <a:r>
              <a:rPr lang="tr-TR" sz="1400" dirty="0"/>
              <a:t> is </a:t>
            </a:r>
            <a:r>
              <a:rPr lang="tr-TR" sz="1400" dirty="0" err="1"/>
              <a:t>to</a:t>
            </a:r>
            <a:r>
              <a:rPr lang="tr-TR" sz="1400" dirty="0"/>
              <a:t> </a:t>
            </a:r>
            <a:r>
              <a:rPr lang="tr-TR" sz="1400" dirty="0" err="1"/>
              <a:t>extend</a:t>
            </a:r>
            <a:r>
              <a:rPr lang="tr-TR" sz="1400" dirty="0"/>
              <a:t> </a:t>
            </a:r>
            <a:r>
              <a:rPr lang="tr-TR" sz="1400" dirty="0" err="1"/>
              <a:t>bus</a:t>
            </a:r>
            <a:r>
              <a:rPr lang="tr-TR" sz="1400" dirty="0"/>
              <a:t> </a:t>
            </a:r>
            <a:r>
              <a:rPr lang="tr-TR" sz="1400" dirty="0" err="1"/>
              <a:t>and</a:t>
            </a:r>
            <a:r>
              <a:rPr lang="tr-TR" sz="1400" dirty="0"/>
              <a:t> star </a:t>
            </a:r>
            <a:r>
              <a:rPr lang="tr-TR" sz="1400" dirty="0" err="1"/>
              <a:t>topologies</a:t>
            </a:r>
            <a:r>
              <a:rPr lang="tr-TR" sz="1400" dirty="0"/>
              <a:t>. Under </a:t>
            </a:r>
            <a:r>
              <a:rPr lang="tr-TR" sz="1400" dirty="0" err="1"/>
              <a:t>this</a:t>
            </a:r>
            <a:r>
              <a:rPr lang="tr-TR" sz="1400" dirty="0"/>
              <a:t> </a:t>
            </a:r>
            <a:r>
              <a:rPr lang="tr-TR" sz="1400" dirty="0" err="1"/>
              <a:t>hierarchical</a:t>
            </a:r>
            <a:r>
              <a:rPr lang="tr-TR" sz="1400" dirty="0"/>
              <a:t> format, it is </a:t>
            </a:r>
            <a:r>
              <a:rPr lang="tr-TR" sz="1400" dirty="0" err="1"/>
              <a:t>easy</a:t>
            </a:r>
            <a:r>
              <a:rPr lang="tr-TR" sz="1400" dirty="0"/>
              <a:t> </a:t>
            </a:r>
            <a:r>
              <a:rPr lang="tr-TR" sz="1400" dirty="0" err="1"/>
              <a:t>to</a:t>
            </a:r>
            <a:r>
              <a:rPr lang="tr-TR" sz="1400" dirty="0"/>
              <a:t> </a:t>
            </a:r>
            <a:r>
              <a:rPr lang="tr-TR" sz="1400" dirty="0" err="1"/>
              <a:t>add</a:t>
            </a:r>
            <a:r>
              <a:rPr lang="tr-TR" sz="1400" dirty="0"/>
              <a:t> </a:t>
            </a:r>
            <a:r>
              <a:rPr lang="tr-TR" sz="1400" dirty="0" err="1"/>
              <a:t>more</a:t>
            </a:r>
            <a:r>
              <a:rPr lang="tr-TR" sz="1400" dirty="0"/>
              <a:t> </a:t>
            </a:r>
            <a:r>
              <a:rPr lang="tr-TR" sz="1400" dirty="0" err="1"/>
              <a:t>nodes</a:t>
            </a:r>
            <a:r>
              <a:rPr lang="tr-TR" sz="1400" dirty="0"/>
              <a:t> </a:t>
            </a:r>
            <a:r>
              <a:rPr lang="tr-TR" sz="1400" dirty="0" err="1"/>
              <a:t>to</a:t>
            </a:r>
            <a:r>
              <a:rPr lang="tr-TR" sz="1400" dirty="0"/>
              <a:t> </a:t>
            </a:r>
            <a:r>
              <a:rPr lang="tr-TR" sz="1400" dirty="0" err="1"/>
              <a:t>the</a:t>
            </a:r>
            <a:r>
              <a:rPr lang="tr-TR" sz="1400" dirty="0"/>
              <a:t> network </a:t>
            </a:r>
            <a:r>
              <a:rPr lang="tr-TR" sz="1400" dirty="0" err="1"/>
              <a:t>when</a:t>
            </a:r>
            <a:r>
              <a:rPr lang="tr-TR" sz="1400" dirty="0"/>
              <a:t> </a:t>
            </a:r>
            <a:r>
              <a:rPr lang="tr-TR" sz="1400" dirty="0" err="1"/>
              <a:t>your</a:t>
            </a:r>
            <a:r>
              <a:rPr lang="tr-TR" sz="1400" dirty="0"/>
              <a:t> </a:t>
            </a:r>
            <a:r>
              <a:rPr lang="tr-TR" sz="1400" dirty="0" err="1"/>
              <a:t>organization</a:t>
            </a:r>
            <a:r>
              <a:rPr lang="tr-TR" sz="1400" dirty="0"/>
              <a:t> </a:t>
            </a:r>
            <a:r>
              <a:rPr lang="tr-TR" sz="1400" dirty="0" err="1"/>
              <a:t>grows</a:t>
            </a:r>
            <a:r>
              <a:rPr lang="tr-TR" sz="1400" dirty="0"/>
              <a:t> in size. </a:t>
            </a:r>
            <a:r>
              <a:rPr lang="tr-TR" sz="1400" dirty="0" err="1"/>
              <a:t>This</a:t>
            </a:r>
            <a:r>
              <a:rPr lang="tr-TR" sz="1400" dirty="0"/>
              <a:t> format </a:t>
            </a:r>
            <a:r>
              <a:rPr lang="tr-TR" sz="1400" dirty="0" err="1"/>
              <a:t>also</a:t>
            </a:r>
            <a:r>
              <a:rPr lang="tr-TR" sz="1400" dirty="0"/>
              <a:t> </a:t>
            </a:r>
            <a:r>
              <a:rPr lang="tr-TR" sz="1400" dirty="0" err="1"/>
              <a:t>lends</a:t>
            </a:r>
            <a:r>
              <a:rPr lang="tr-TR" sz="1400" dirty="0"/>
              <a:t> </a:t>
            </a:r>
            <a:r>
              <a:rPr lang="tr-TR" sz="1400" dirty="0" err="1"/>
              <a:t>itself</a:t>
            </a:r>
            <a:r>
              <a:rPr lang="tr-TR" sz="1400" dirty="0"/>
              <a:t> </a:t>
            </a:r>
            <a:r>
              <a:rPr lang="tr-TR" sz="1400" dirty="0" err="1"/>
              <a:t>well</a:t>
            </a:r>
            <a:r>
              <a:rPr lang="tr-TR" sz="1400" dirty="0"/>
              <a:t> </a:t>
            </a:r>
            <a:r>
              <a:rPr lang="tr-TR" sz="1400" dirty="0" err="1"/>
              <a:t>to</a:t>
            </a:r>
            <a:r>
              <a:rPr lang="tr-TR" sz="1400" dirty="0"/>
              <a:t> </a:t>
            </a:r>
            <a:r>
              <a:rPr lang="tr-TR" sz="1400" dirty="0" err="1"/>
              <a:t>finding</a:t>
            </a:r>
            <a:r>
              <a:rPr lang="tr-TR" sz="1400" dirty="0"/>
              <a:t> </a:t>
            </a:r>
            <a:r>
              <a:rPr lang="tr-TR" sz="1400" dirty="0" err="1"/>
              <a:t>errors</a:t>
            </a:r>
            <a:r>
              <a:rPr lang="tr-TR" sz="1400" dirty="0"/>
              <a:t> </a:t>
            </a:r>
            <a:r>
              <a:rPr lang="tr-TR" sz="1400" dirty="0" err="1"/>
              <a:t>and</a:t>
            </a:r>
            <a:r>
              <a:rPr lang="tr-TR" sz="1400" dirty="0"/>
              <a:t> </a:t>
            </a:r>
            <a:r>
              <a:rPr lang="tr-TR" sz="1400" dirty="0" err="1"/>
              <a:t>troubleshooting</a:t>
            </a:r>
            <a:r>
              <a:rPr lang="tr-TR" sz="1400" dirty="0"/>
              <a:t> </a:t>
            </a:r>
            <a:r>
              <a:rPr lang="tr-TR" sz="1400" dirty="0" err="1"/>
              <a:t>because</a:t>
            </a:r>
            <a:r>
              <a:rPr lang="tr-TR" sz="1400" dirty="0"/>
              <a:t> </a:t>
            </a:r>
            <a:r>
              <a:rPr lang="tr-TR" sz="1400" dirty="0" err="1"/>
              <a:t>you</a:t>
            </a:r>
            <a:r>
              <a:rPr lang="tr-TR" sz="1400" dirty="0"/>
              <a:t> can </a:t>
            </a:r>
            <a:r>
              <a:rPr lang="tr-TR" sz="1400" dirty="0" err="1"/>
              <a:t>check</a:t>
            </a:r>
            <a:r>
              <a:rPr lang="tr-TR" sz="1400" dirty="0"/>
              <a:t> </a:t>
            </a:r>
            <a:r>
              <a:rPr lang="tr-TR" sz="1400" dirty="0" err="1"/>
              <a:t>for</a:t>
            </a:r>
            <a:r>
              <a:rPr lang="tr-TR" sz="1400" dirty="0"/>
              <a:t> </a:t>
            </a:r>
            <a:r>
              <a:rPr lang="tr-TR" sz="1400" dirty="0" err="1"/>
              <a:t>performance</a:t>
            </a:r>
            <a:r>
              <a:rPr lang="tr-TR" sz="1400" dirty="0"/>
              <a:t> </a:t>
            </a:r>
            <a:r>
              <a:rPr lang="tr-TR" sz="1400" dirty="0" err="1"/>
              <a:t>issues</a:t>
            </a:r>
            <a:r>
              <a:rPr lang="tr-TR" sz="1400" dirty="0"/>
              <a:t> </a:t>
            </a:r>
            <a:r>
              <a:rPr lang="tr-TR" sz="1400" dirty="0" err="1"/>
              <a:t>systematically</a:t>
            </a:r>
            <a:r>
              <a:rPr lang="tr-TR" sz="1400" dirty="0"/>
              <a:t> </a:t>
            </a:r>
            <a:r>
              <a:rPr lang="tr-TR" sz="1400" dirty="0" err="1"/>
              <a:t>throughout</a:t>
            </a:r>
            <a:r>
              <a:rPr lang="tr-TR" sz="1400" dirty="0"/>
              <a:t> </a:t>
            </a:r>
            <a:r>
              <a:rPr lang="tr-TR" sz="1400" dirty="0" err="1"/>
              <a:t>the</a:t>
            </a:r>
            <a:r>
              <a:rPr lang="tr-TR" sz="1400" dirty="0"/>
              <a:t> </a:t>
            </a:r>
            <a:r>
              <a:rPr lang="tr-TR" sz="1400" dirty="0" err="1"/>
              <a:t>tree</a:t>
            </a:r>
            <a:r>
              <a:rPr lang="tr-TR" sz="1400" dirty="0"/>
              <a:t>.</a:t>
            </a:r>
            <a:endParaRPr sz="1400" dirty="0"/>
          </a:p>
          <a:p>
            <a:pPr marL="45720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Disadvantages</a:t>
            </a:r>
            <a:endParaRPr sz="1400" b="1" dirty="0"/>
          </a:p>
          <a:p>
            <a:pPr marL="457200" lvl="0" indent="0" algn="l" rtl="0">
              <a:lnSpc>
                <a:spcPct val="100000"/>
              </a:lnSpc>
              <a:spcBef>
                <a:spcPts val="0"/>
              </a:spcBef>
              <a:spcAft>
                <a:spcPts val="0"/>
              </a:spcAft>
              <a:buSzPts val="1400"/>
              <a:buNone/>
            </a:pPr>
            <a:r>
              <a:rPr lang="tr-TR" sz="1400" dirty="0" err="1"/>
              <a:t>The</a:t>
            </a:r>
            <a:r>
              <a:rPr lang="tr-TR" sz="1400" dirty="0"/>
              <a:t> </a:t>
            </a:r>
            <a:r>
              <a:rPr lang="tr-TR" sz="1400" dirty="0" err="1"/>
              <a:t>most</a:t>
            </a:r>
            <a:r>
              <a:rPr lang="tr-TR" sz="1400" dirty="0"/>
              <a:t> </a:t>
            </a:r>
            <a:r>
              <a:rPr lang="tr-TR" sz="1400" dirty="0" err="1"/>
              <a:t>significant</a:t>
            </a:r>
            <a:r>
              <a:rPr lang="tr-TR" sz="1400" dirty="0"/>
              <a:t> </a:t>
            </a:r>
            <a:r>
              <a:rPr lang="tr-TR" sz="1400" dirty="0" err="1"/>
              <a:t>weakness</a:t>
            </a:r>
            <a:r>
              <a:rPr lang="tr-TR" sz="1400" dirty="0"/>
              <a:t> of </a:t>
            </a:r>
            <a:r>
              <a:rPr lang="tr-TR" sz="1400" dirty="0" err="1"/>
              <a:t>tree</a:t>
            </a:r>
            <a:r>
              <a:rPr lang="tr-TR" sz="1400" dirty="0"/>
              <a:t> </a:t>
            </a:r>
            <a:r>
              <a:rPr lang="tr-TR" sz="1400" dirty="0" err="1"/>
              <a:t>topology</a:t>
            </a:r>
            <a:r>
              <a:rPr lang="tr-TR" sz="1400" dirty="0"/>
              <a:t> is </a:t>
            </a:r>
            <a:r>
              <a:rPr lang="tr-TR" sz="1400" dirty="0" err="1"/>
              <a:t>the</a:t>
            </a:r>
            <a:r>
              <a:rPr lang="tr-TR" sz="1400" dirty="0"/>
              <a:t> </a:t>
            </a:r>
            <a:r>
              <a:rPr lang="tr-TR" sz="1400" dirty="0" err="1"/>
              <a:t>root</a:t>
            </a:r>
            <a:r>
              <a:rPr lang="tr-TR" sz="1400" dirty="0"/>
              <a:t> </a:t>
            </a:r>
            <a:r>
              <a:rPr lang="tr-TR" sz="1400" dirty="0" err="1"/>
              <a:t>node</a:t>
            </a:r>
            <a:r>
              <a:rPr lang="tr-TR" sz="1400" dirty="0"/>
              <a:t>. </a:t>
            </a:r>
            <a:r>
              <a:rPr lang="tr-TR" sz="1400" dirty="0" err="1"/>
              <a:t>If</a:t>
            </a:r>
            <a:r>
              <a:rPr lang="tr-TR" sz="1400" dirty="0"/>
              <a:t> </a:t>
            </a:r>
            <a:r>
              <a:rPr lang="tr-TR" sz="1400" dirty="0" err="1"/>
              <a:t>the</a:t>
            </a:r>
            <a:r>
              <a:rPr lang="tr-TR" sz="1400" dirty="0"/>
              <a:t> </a:t>
            </a:r>
            <a:r>
              <a:rPr lang="tr-TR" sz="1400" dirty="0" err="1"/>
              <a:t>root</a:t>
            </a:r>
            <a:r>
              <a:rPr lang="tr-TR" sz="1400" dirty="0"/>
              <a:t> </a:t>
            </a:r>
            <a:r>
              <a:rPr lang="tr-TR" sz="1400" dirty="0" err="1"/>
              <a:t>node</a:t>
            </a:r>
            <a:r>
              <a:rPr lang="tr-TR" sz="1400" dirty="0"/>
              <a:t> </a:t>
            </a:r>
            <a:r>
              <a:rPr lang="tr-TR" sz="1400" dirty="0" err="1"/>
              <a:t>fails</a:t>
            </a:r>
            <a:r>
              <a:rPr lang="tr-TR" sz="1400" dirty="0"/>
              <a:t> </a:t>
            </a:r>
            <a:r>
              <a:rPr lang="tr-TR" sz="1400" dirty="0" err="1"/>
              <a:t>then</a:t>
            </a:r>
            <a:r>
              <a:rPr lang="tr-TR" sz="1400" dirty="0"/>
              <a:t> </a:t>
            </a:r>
            <a:r>
              <a:rPr lang="tr-TR" sz="1400" dirty="0" err="1"/>
              <a:t>all</a:t>
            </a:r>
            <a:r>
              <a:rPr lang="tr-TR" sz="1400" dirty="0"/>
              <a:t> of </a:t>
            </a:r>
            <a:r>
              <a:rPr lang="tr-TR" sz="1400" dirty="0" err="1"/>
              <a:t>its</a:t>
            </a:r>
            <a:r>
              <a:rPr lang="tr-TR" sz="1400" dirty="0"/>
              <a:t> </a:t>
            </a:r>
            <a:r>
              <a:rPr lang="tr-TR" sz="1400" dirty="0" err="1"/>
              <a:t>subtrees</a:t>
            </a:r>
            <a:r>
              <a:rPr lang="tr-TR" sz="1400" dirty="0"/>
              <a:t> </a:t>
            </a:r>
            <a:r>
              <a:rPr lang="tr-TR" sz="1400" dirty="0" err="1"/>
              <a:t>become</a:t>
            </a:r>
            <a:r>
              <a:rPr lang="tr-TR" sz="1400" dirty="0"/>
              <a:t> </a:t>
            </a:r>
            <a:r>
              <a:rPr lang="tr-TR" sz="1400" dirty="0" err="1"/>
              <a:t>partitioned</a:t>
            </a:r>
            <a:r>
              <a:rPr lang="tr-TR" sz="1400" dirty="0"/>
              <a:t>. </a:t>
            </a:r>
            <a:r>
              <a:rPr lang="tr-TR" sz="1400" dirty="0" err="1"/>
              <a:t>There</a:t>
            </a:r>
            <a:r>
              <a:rPr lang="tr-TR" sz="1400" dirty="0"/>
              <a:t> </a:t>
            </a:r>
            <a:r>
              <a:rPr lang="tr-TR" sz="1400" dirty="0" err="1"/>
              <a:t>will</a:t>
            </a:r>
            <a:r>
              <a:rPr lang="tr-TR" sz="1400" dirty="0"/>
              <a:t> </a:t>
            </a:r>
            <a:r>
              <a:rPr lang="tr-TR" sz="1400" dirty="0" err="1"/>
              <a:t>still</a:t>
            </a:r>
            <a:r>
              <a:rPr lang="tr-TR" sz="1400" dirty="0"/>
              <a:t> be </a:t>
            </a:r>
            <a:r>
              <a:rPr lang="tr-TR" sz="1400" dirty="0" err="1"/>
              <a:t>partial</a:t>
            </a:r>
            <a:r>
              <a:rPr lang="tr-TR" sz="1400" dirty="0"/>
              <a:t> </a:t>
            </a:r>
            <a:r>
              <a:rPr lang="tr-TR" sz="1400" dirty="0" err="1"/>
              <a:t>connectivity</a:t>
            </a:r>
            <a:r>
              <a:rPr lang="tr-TR" sz="1400" dirty="0"/>
              <a:t> </a:t>
            </a:r>
            <a:r>
              <a:rPr lang="tr-TR" sz="1400" dirty="0" err="1"/>
              <a:t>within</a:t>
            </a:r>
            <a:r>
              <a:rPr lang="tr-TR" sz="1400" dirty="0"/>
              <a:t> </a:t>
            </a:r>
            <a:r>
              <a:rPr lang="tr-TR" sz="1400" dirty="0" err="1"/>
              <a:t>the</a:t>
            </a:r>
            <a:r>
              <a:rPr lang="tr-TR" sz="1400" dirty="0"/>
              <a:t> network </a:t>
            </a:r>
            <a:r>
              <a:rPr lang="tr-TR" sz="1400" dirty="0" err="1"/>
              <a:t>amongst</a:t>
            </a:r>
            <a:r>
              <a:rPr lang="tr-TR" sz="1400" dirty="0"/>
              <a:t> </a:t>
            </a:r>
            <a:r>
              <a:rPr lang="tr-TR" sz="1400" dirty="0" err="1"/>
              <a:t>other</a:t>
            </a:r>
            <a:r>
              <a:rPr lang="tr-TR" sz="1400" dirty="0"/>
              <a:t> </a:t>
            </a:r>
            <a:r>
              <a:rPr lang="tr-TR" sz="1400" dirty="0" err="1"/>
              <a:t>devices</a:t>
            </a:r>
            <a:r>
              <a:rPr lang="tr-TR" sz="1400" dirty="0"/>
              <a:t> </a:t>
            </a:r>
            <a:r>
              <a:rPr lang="tr-TR" sz="1400" dirty="0" err="1"/>
              <a:t>such</a:t>
            </a:r>
            <a:r>
              <a:rPr lang="tr-TR" sz="1400" dirty="0"/>
              <a:t> as </a:t>
            </a:r>
            <a:r>
              <a:rPr lang="tr-TR" sz="1400" dirty="0" err="1"/>
              <a:t>the</a:t>
            </a:r>
            <a:r>
              <a:rPr lang="tr-TR" sz="1400" dirty="0"/>
              <a:t> </a:t>
            </a:r>
            <a:r>
              <a:rPr lang="tr-TR" sz="1400" dirty="0" err="1"/>
              <a:t>failed</a:t>
            </a:r>
            <a:r>
              <a:rPr lang="tr-TR" sz="1400" dirty="0"/>
              <a:t> </a:t>
            </a:r>
            <a:r>
              <a:rPr lang="tr-TR" sz="1400" dirty="0" err="1"/>
              <a:t>node’s</a:t>
            </a:r>
            <a:r>
              <a:rPr lang="tr-TR" sz="1400" dirty="0"/>
              <a:t> </a:t>
            </a:r>
            <a:r>
              <a:rPr lang="tr-TR" sz="1400" dirty="0" err="1"/>
              <a:t>parent</a:t>
            </a:r>
            <a:r>
              <a:rPr lang="tr-TR" sz="1400" dirty="0"/>
              <a:t>.</a:t>
            </a:r>
            <a:endParaRPr sz="1400" dirty="0"/>
          </a:p>
          <a:p>
            <a:pPr marL="457200" lvl="0" indent="0" algn="l" rtl="0">
              <a:lnSpc>
                <a:spcPct val="100000"/>
              </a:lnSpc>
              <a:spcBef>
                <a:spcPts val="0"/>
              </a:spcBef>
              <a:spcAft>
                <a:spcPts val="0"/>
              </a:spcAft>
              <a:buSzPts val="1400"/>
              <a:buNone/>
            </a:pPr>
            <a:endParaRPr sz="1400" dirty="0"/>
          </a:p>
          <a:p>
            <a:pPr marL="457200" lvl="0" indent="0" algn="l" rtl="0">
              <a:lnSpc>
                <a:spcPct val="100000"/>
              </a:lnSpc>
              <a:spcBef>
                <a:spcPts val="0"/>
              </a:spcBef>
              <a:spcAft>
                <a:spcPts val="0"/>
              </a:spcAft>
              <a:buSzPts val="1400"/>
              <a:buNone/>
            </a:pPr>
            <a:r>
              <a:rPr lang="tr-TR" sz="1400" dirty="0" err="1"/>
              <a:t>Maintaining</a:t>
            </a:r>
            <a:r>
              <a:rPr lang="tr-TR" sz="1400" dirty="0"/>
              <a:t> </a:t>
            </a:r>
            <a:r>
              <a:rPr lang="tr-TR" sz="1400" dirty="0" err="1"/>
              <a:t>the</a:t>
            </a:r>
            <a:r>
              <a:rPr lang="tr-TR" sz="1400" dirty="0"/>
              <a:t> network is not </a:t>
            </a:r>
            <a:r>
              <a:rPr lang="tr-TR" sz="1400" dirty="0" err="1"/>
              <a:t>simple</a:t>
            </a:r>
            <a:r>
              <a:rPr lang="tr-TR" sz="1400" dirty="0"/>
              <a:t> </a:t>
            </a:r>
            <a:r>
              <a:rPr lang="tr-TR" sz="1400" dirty="0" err="1"/>
              <a:t>either</a:t>
            </a:r>
            <a:r>
              <a:rPr lang="tr-TR" sz="1400" dirty="0"/>
              <a:t> </a:t>
            </a:r>
            <a:r>
              <a:rPr lang="tr-TR" sz="1400" dirty="0" err="1"/>
              <a:t>because</a:t>
            </a:r>
            <a:r>
              <a:rPr lang="tr-TR" sz="1400" dirty="0"/>
              <a:t> </a:t>
            </a:r>
            <a:r>
              <a:rPr lang="tr-TR" sz="1400" dirty="0" err="1"/>
              <a:t>the</a:t>
            </a:r>
            <a:r>
              <a:rPr lang="tr-TR" sz="1400" dirty="0"/>
              <a:t> </a:t>
            </a:r>
            <a:r>
              <a:rPr lang="tr-TR" sz="1400" dirty="0" err="1"/>
              <a:t>more</a:t>
            </a:r>
            <a:r>
              <a:rPr lang="tr-TR" sz="1400" dirty="0"/>
              <a:t> </a:t>
            </a:r>
            <a:r>
              <a:rPr lang="tr-TR" sz="1400" dirty="0" err="1"/>
              <a:t>nodes</a:t>
            </a:r>
            <a:r>
              <a:rPr lang="tr-TR" sz="1400" dirty="0"/>
              <a:t> </a:t>
            </a:r>
            <a:r>
              <a:rPr lang="tr-TR" sz="1400" dirty="0" err="1"/>
              <a:t>you</a:t>
            </a:r>
            <a:r>
              <a:rPr lang="tr-TR" sz="1400" dirty="0"/>
              <a:t> </a:t>
            </a:r>
            <a:r>
              <a:rPr lang="tr-TR" sz="1400" dirty="0" err="1"/>
              <a:t>add</a:t>
            </a:r>
            <a:r>
              <a:rPr lang="tr-TR" sz="1400" dirty="0"/>
              <a:t>, </a:t>
            </a:r>
            <a:r>
              <a:rPr lang="tr-TR" sz="1400" dirty="0" err="1"/>
              <a:t>the</a:t>
            </a:r>
            <a:r>
              <a:rPr lang="tr-TR" sz="1400" dirty="0"/>
              <a:t> </a:t>
            </a:r>
            <a:r>
              <a:rPr lang="tr-TR" sz="1400" dirty="0" err="1"/>
              <a:t>more</a:t>
            </a:r>
            <a:r>
              <a:rPr lang="tr-TR" sz="1400" dirty="0"/>
              <a:t> </a:t>
            </a:r>
            <a:r>
              <a:rPr lang="tr-TR" sz="1400" dirty="0" err="1"/>
              <a:t>difficult</a:t>
            </a:r>
            <a:r>
              <a:rPr lang="tr-TR" sz="1400" dirty="0"/>
              <a:t> it </a:t>
            </a:r>
            <a:r>
              <a:rPr lang="tr-TR" sz="1400" dirty="0" err="1"/>
              <a:t>becomes</a:t>
            </a:r>
            <a:r>
              <a:rPr lang="tr-TR" sz="1400" dirty="0"/>
              <a:t> </a:t>
            </a:r>
            <a:r>
              <a:rPr lang="tr-TR" sz="1400" dirty="0" err="1"/>
              <a:t>to</a:t>
            </a:r>
            <a:r>
              <a:rPr lang="tr-TR" sz="1400" dirty="0"/>
              <a:t> </a:t>
            </a:r>
            <a:r>
              <a:rPr lang="tr-TR" sz="1400" dirty="0" err="1"/>
              <a:t>manage</a:t>
            </a:r>
            <a:r>
              <a:rPr lang="tr-TR" sz="1400" dirty="0"/>
              <a:t> </a:t>
            </a:r>
            <a:r>
              <a:rPr lang="tr-TR" sz="1400" dirty="0" err="1"/>
              <a:t>the</a:t>
            </a:r>
            <a:r>
              <a:rPr lang="tr-TR" sz="1400" dirty="0"/>
              <a:t> network. </a:t>
            </a:r>
            <a:r>
              <a:rPr lang="tr-TR" sz="1400" dirty="0" err="1"/>
              <a:t>Another</a:t>
            </a:r>
            <a:r>
              <a:rPr lang="tr-TR" sz="1400" dirty="0"/>
              <a:t> </a:t>
            </a:r>
            <a:r>
              <a:rPr lang="tr-TR" sz="1400" dirty="0" err="1"/>
              <a:t>disadvantage</a:t>
            </a:r>
            <a:r>
              <a:rPr lang="tr-TR" sz="1400" dirty="0"/>
              <a:t> of a </a:t>
            </a:r>
            <a:r>
              <a:rPr lang="tr-TR" sz="1400" dirty="0" err="1"/>
              <a:t>tree</a:t>
            </a:r>
            <a:r>
              <a:rPr lang="tr-TR" sz="1400" dirty="0"/>
              <a:t> </a:t>
            </a:r>
            <a:r>
              <a:rPr lang="tr-TR" sz="1400" dirty="0" err="1"/>
              <a:t>topology</a:t>
            </a:r>
            <a:r>
              <a:rPr lang="tr-TR" sz="1400" dirty="0"/>
              <a:t> is </a:t>
            </a:r>
            <a:r>
              <a:rPr lang="tr-TR" sz="1400" dirty="0" err="1"/>
              <a:t>the</a:t>
            </a:r>
            <a:r>
              <a:rPr lang="tr-TR" sz="1400" dirty="0"/>
              <a:t> </a:t>
            </a:r>
            <a:r>
              <a:rPr lang="tr-TR" sz="1400" dirty="0" err="1"/>
              <a:t>number</a:t>
            </a:r>
            <a:r>
              <a:rPr lang="tr-TR" sz="1400" dirty="0"/>
              <a:t> of </a:t>
            </a:r>
            <a:r>
              <a:rPr lang="tr-TR" sz="1400" dirty="0" err="1"/>
              <a:t>cables</a:t>
            </a:r>
            <a:r>
              <a:rPr lang="tr-TR" sz="1400" dirty="0"/>
              <a:t> </a:t>
            </a:r>
            <a:r>
              <a:rPr lang="tr-TR" sz="1400" dirty="0" err="1"/>
              <a:t>you</a:t>
            </a:r>
            <a:r>
              <a:rPr lang="tr-TR" sz="1400" dirty="0"/>
              <a:t> </a:t>
            </a:r>
            <a:r>
              <a:rPr lang="tr-TR" sz="1400" dirty="0" err="1"/>
              <a:t>need</a:t>
            </a:r>
            <a:r>
              <a:rPr lang="tr-TR" sz="1400" dirty="0"/>
              <a:t>. </a:t>
            </a:r>
            <a:r>
              <a:rPr lang="tr-TR" sz="1400" dirty="0" err="1"/>
              <a:t>Cables</a:t>
            </a:r>
            <a:r>
              <a:rPr lang="tr-TR" sz="1400" dirty="0"/>
              <a:t> </a:t>
            </a:r>
            <a:r>
              <a:rPr lang="tr-TR" sz="1400" dirty="0" err="1"/>
              <a:t>are</a:t>
            </a:r>
            <a:r>
              <a:rPr lang="tr-TR" sz="1400" dirty="0"/>
              <a:t> </a:t>
            </a:r>
            <a:r>
              <a:rPr lang="tr-TR" sz="1400" dirty="0" err="1"/>
              <a:t>required</a:t>
            </a:r>
            <a:r>
              <a:rPr lang="tr-TR" sz="1400" dirty="0"/>
              <a:t> </a:t>
            </a:r>
            <a:r>
              <a:rPr lang="tr-TR" sz="1400" dirty="0" err="1"/>
              <a:t>to</a:t>
            </a:r>
            <a:r>
              <a:rPr lang="tr-TR" sz="1400" dirty="0"/>
              <a:t> </a:t>
            </a:r>
            <a:r>
              <a:rPr lang="tr-TR" sz="1400" dirty="0" err="1"/>
              <a:t>connect</a:t>
            </a:r>
            <a:r>
              <a:rPr lang="tr-TR" sz="1400" dirty="0"/>
              <a:t> </a:t>
            </a:r>
            <a:r>
              <a:rPr lang="tr-TR" sz="1400" dirty="0" err="1"/>
              <a:t>every</a:t>
            </a:r>
            <a:r>
              <a:rPr lang="tr-TR" sz="1400" dirty="0"/>
              <a:t> </a:t>
            </a:r>
            <a:r>
              <a:rPr lang="tr-TR" sz="1400" dirty="0" err="1"/>
              <a:t>device</a:t>
            </a:r>
            <a:r>
              <a:rPr lang="tr-TR" sz="1400" dirty="0"/>
              <a:t> </a:t>
            </a:r>
            <a:r>
              <a:rPr lang="tr-TR" sz="1400" dirty="0" err="1"/>
              <a:t>throughout</a:t>
            </a:r>
            <a:r>
              <a:rPr lang="tr-TR" sz="1400" dirty="0"/>
              <a:t> </a:t>
            </a:r>
            <a:r>
              <a:rPr lang="tr-TR" sz="1400" dirty="0" err="1"/>
              <a:t>the</a:t>
            </a:r>
            <a:r>
              <a:rPr lang="tr-TR" sz="1400" dirty="0"/>
              <a:t> </a:t>
            </a:r>
            <a:r>
              <a:rPr lang="tr-TR" sz="1400" dirty="0" err="1"/>
              <a:t>hierarchy</a:t>
            </a:r>
            <a:r>
              <a:rPr lang="tr-TR" sz="1400" dirty="0"/>
              <a:t> </a:t>
            </a:r>
            <a:r>
              <a:rPr lang="tr-TR" sz="1400" dirty="0" err="1"/>
              <a:t>which</a:t>
            </a:r>
            <a:r>
              <a:rPr lang="tr-TR" sz="1400" dirty="0"/>
              <a:t> </a:t>
            </a:r>
            <a:r>
              <a:rPr lang="tr-TR" sz="1400" dirty="0" err="1"/>
              <a:t>makes</a:t>
            </a:r>
            <a:r>
              <a:rPr lang="tr-TR" sz="1400" dirty="0"/>
              <a:t> </a:t>
            </a:r>
            <a:r>
              <a:rPr lang="tr-TR" sz="1400" dirty="0" err="1"/>
              <a:t>the</a:t>
            </a:r>
            <a:r>
              <a:rPr lang="tr-TR" sz="1400" dirty="0"/>
              <a:t> </a:t>
            </a:r>
            <a:r>
              <a:rPr lang="tr-TR" sz="1400" dirty="0" err="1"/>
              <a:t>layout</a:t>
            </a:r>
            <a:r>
              <a:rPr lang="tr-TR" sz="1400" dirty="0"/>
              <a:t> </a:t>
            </a:r>
            <a:r>
              <a:rPr lang="tr-TR" sz="1400" dirty="0" err="1"/>
              <a:t>more</a:t>
            </a:r>
            <a:r>
              <a:rPr lang="tr-TR" sz="1400" dirty="0"/>
              <a:t> </a:t>
            </a:r>
            <a:r>
              <a:rPr lang="tr-TR" sz="1400" dirty="0" err="1"/>
              <a:t>complex</a:t>
            </a:r>
            <a:r>
              <a:rPr lang="tr-TR" sz="1400" dirty="0"/>
              <a:t> </a:t>
            </a:r>
            <a:r>
              <a:rPr lang="tr-TR" sz="1400" dirty="0" err="1"/>
              <a:t>when</a:t>
            </a:r>
            <a:r>
              <a:rPr lang="tr-TR" sz="1400" dirty="0"/>
              <a:t> </a:t>
            </a:r>
            <a:r>
              <a:rPr lang="tr-TR" sz="1400" dirty="0" err="1"/>
              <a:t>compared</a:t>
            </a:r>
            <a:r>
              <a:rPr lang="tr-TR" sz="1400" dirty="0"/>
              <a:t> </a:t>
            </a:r>
            <a:r>
              <a:rPr lang="tr-TR" sz="1400" dirty="0" err="1"/>
              <a:t>to</a:t>
            </a:r>
            <a:r>
              <a:rPr lang="tr-TR" sz="1400" dirty="0"/>
              <a:t> a </a:t>
            </a:r>
            <a:r>
              <a:rPr lang="tr-TR" sz="1400" dirty="0" err="1"/>
              <a:t>simpler</a:t>
            </a:r>
            <a:r>
              <a:rPr lang="tr-TR" sz="1400" dirty="0"/>
              <a:t> </a:t>
            </a:r>
            <a:r>
              <a:rPr lang="tr-TR" sz="1400" dirty="0" err="1"/>
              <a:t>topology</a:t>
            </a:r>
            <a:r>
              <a:rPr lang="tr-TR" sz="1400" dirty="0"/>
              <a:t>.</a:t>
            </a:r>
            <a:endParaRPr sz="1400" dirty="0"/>
          </a:p>
          <a:p>
            <a:pPr marL="457200" lvl="0" indent="0" algn="l" rtl="0">
              <a:lnSpc>
                <a:spcPct val="100000"/>
              </a:lnSpc>
              <a:spcBef>
                <a:spcPts val="0"/>
              </a:spcBef>
              <a:spcAft>
                <a:spcPts val="0"/>
              </a:spcAft>
              <a:buSzPts val="1400"/>
              <a:buNone/>
            </a:pPr>
            <a:endParaRPr sz="1400"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9" name="Google Shape;709;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0" algn="l" rtl="0">
              <a:lnSpc>
                <a:spcPct val="100000"/>
              </a:lnSpc>
              <a:spcBef>
                <a:spcPts val="0"/>
              </a:spcBef>
              <a:spcAft>
                <a:spcPts val="0"/>
              </a:spcAft>
              <a:buSzPts val="1400"/>
              <a:buNone/>
            </a:pPr>
            <a:r>
              <a:rPr lang="tr-TR" sz="1400" dirty="0"/>
              <a:t> </a:t>
            </a:r>
            <a:endParaRPr sz="1400" dirty="0"/>
          </a:p>
          <a:p>
            <a:pPr marL="457200" lvl="0" indent="-317500" algn="l" rtl="0">
              <a:lnSpc>
                <a:spcPct val="100000"/>
              </a:lnSpc>
              <a:spcBef>
                <a:spcPts val="0"/>
              </a:spcBef>
              <a:spcAft>
                <a:spcPts val="0"/>
              </a:spcAft>
              <a:buSzPts val="1400"/>
              <a:buChar char="●"/>
            </a:pPr>
            <a:r>
              <a:rPr lang="tr-TR" sz="1400" dirty="0" err="1"/>
              <a:t>When</a:t>
            </a:r>
            <a:r>
              <a:rPr lang="tr-TR" sz="1400" dirty="0"/>
              <a:t> a </a:t>
            </a:r>
            <a:r>
              <a:rPr lang="tr-TR" sz="1400" dirty="0" err="1"/>
              <a:t>topology</a:t>
            </a:r>
            <a:r>
              <a:rPr lang="tr-TR" sz="1400" dirty="0"/>
              <a:t> is </a:t>
            </a:r>
            <a:r>
              <a:rPr lang="tr-TR" sz="1400" dirty="0" err="1"/>
              <a:t>comprised</a:t>
            </a:r>
            <a:r>
              <a:rPr lang="tr-TR" sz="1400" dirty="0"/>
              <a:t> of two </a:t>
            </a:r>
            <a:r>
              <a:rPr lang="tr-TR" sz="1400" dirty="0" err="1"/>
              <a:t>or</a:t>
            </a:r>
            <a:r>
              <a:rPr lang="tr-TR" sz="1400" dirty="0"/>
              <a:t> </a:t>
            </a:r>
            <a:r>
              <a:rPr lang="tr-TR" sz="1400" dirty="0" err="1"/>
              <a:t>more</a:t>
            </a:r>
            <a:r>
              <a:rPr lang="tr-TR" sz="1400" dirty="0"/>
              <a:t> </a:t>
            </a:r>
            <a:r>
              <a:rPr lang="tr-TR" sz="1400" dirty="0" err="1"/>
              <a:t>different</a:t>
            </a:r>
            <a:r>
              <a:rPr lang="tr-TR" sz="1400" dirty="0"/>
              <a:t> </a:t>
            </a:r>
            <a:r>
              <a:rPr lang="tr-TR" sz="1400" dirty="0" err="1"/>
              <a:t>topologies</a:t>
            </a:r>
            <a:r>
              <a:rPr lang="tr-TR" sz="1400" dirty="0"/>
              <a:t> it is </a:t>
            </a:r>
            <a:r>
              <a:rPr lang="tr-TR" sz="1400" dirty="0" err="1"/>
              <a:t>referred</a:t>
            </a:r>
            <a:r>
              <a:rPr lang="tr-TR" sz="1400" dirty="0"/>
              <a:t> </a:t>
            </a:r>
            <a:r>
              <a:rPr lang="tr-TR" sz="1400" dirty="0" err="1"/>
              <a:t>to</a:t>
            </a:r>
            <a:r>
              <a:rPr lang="tr-TR" sz="1400" dirty="0"/>
              <a:t> as a </a:t>
            </a:r>
            <a:r>
              <a:rPr lang="tr-TR" sz="1400" dirty="0" err="1"/>
              <a:t>hybrid</a:t>
            </a:r>
            <a:r>
              <a:rPr lang="tr-TR" sz="1400" dirty="0"/>
              <a:t> </a:t>
            </a:r>
            <a:r>
              <a:rPr lang="tr-TR" sz="1400" dirty="0" err="1"/>
              <a:t>topology</a:t>
            </a:r>
            <a:r>
              <a:rPr lang="tr-TR" sz="1400" dirty="0"/>
              <a:t>. </a:t>
            </a:r>
            <a:r>
              <a:rPr lang="tr-TR" sz="1400" dirty="0" err="1"/>
              <a:t>Hybrid</a:t>
            </a:r>
            <a:r>
              <a:rPr lang="tr-TR" sz="1400" dirty="0"/>
              <a:t> </a:t>
            </a:r>
            <a:r>
              <a:rPr lang="tr-TR" sz="1400" dirty="0" err="1"/>
              <a:t>topologies</a:t>
            </a:r>
            <a:r>
              <a:rPr lang="tr-TR" sz="1400" dirty="0"/>
              <a:t> </a:t>
            </a:r>
            <a:r>
              <a:rPr lang="tr-TR" sz="1400" dirty="0" err="1"/>
              <a:t>are</a:t>
            </a:r>
            <a:r>
              <a:rPr lang="tr-TR" sz="1400" dirty="0"/>
              <a:t> </a:t>
            </a:r>
            <a:r>
              <a:rPr lang="tr-TR" sz="1400" dirty="0" err="1"/>
              <a:t>most-commonly</a:t>
            </a:r>
            <a:r>
              <a:rPr lang="tr-TR" sz="1400" dirty="0"/>
              <a:t> </a:t>
            </a:r>
            <a:r>
              <a:rPr lang="tr-TR" sz="1400" dirty="0" err="1"/>
              <a:t>encountered</a:t>
            </a:r>
            <a:r>
              <a:rPr lang="tr-TR" sz="1400" dirty="0"/>
              <a:t> in </a:t>
            </a:r>
            <a:r>
              <a:rPr lang="tr-TR" sz="1400" dirty="0" err="1"/>
              <a:t>larger</a:t>
            </a:r>
            <a:r>
              <a:rPr lang="tr-TR" sz="1400" dirty="0"/>
              <a:t> </a:t>
            </a:r>
            <a:r>
              <a:rPr lang="tr-TR" sz="1400" dirty="0" err="1"/>
              <a:t>enterprises</a:t>
            </a:r>
            <a:r>
              <a:rPr lang="tr-TR" sz="1400" dirty="0"/>
              <a:t> </a:t>
            </a:r>
            <a:r>
              <a:rPr lang="tr-TR" sz="1400" dirty="0" err="1"/>
              <a:t>where</a:t>
            </a:r>
            <a:r>
              <a:rPr lang="tr-TR" sz="1400" dirty="0"/>
              <a:t> </a:t>
            </a:r>
            <a:r>
              <a:rPr lang="tr-TR" sz="1400" dirty="0" err="1"/>
              <a:t>individual</a:t>
            </a:r>
            <a:r>
              <a:rPr lang="tr-TR" sz="1400" dirty="0"/>
              <a:t> </a:t>
            </a:r>
            <a:r>
              <a:rPr lang="tr-TR" sz="1400" dirty="0" err="1"/>
              <a:t>departments</a:t>
            </a:r>
            <a:r>
              <a:rPr lang="tr-TR" sz="1400" dirty="0"/>
              <a:t> </a:t>
            </a:r>
            <a:r>
              <a:rPr lang="tr-TR" sz="1400" dirty="0" err="1"/>
              <a:t>have</a:t>
            </a:r>
            <a:r>
              <a:rPr lang="tr-TR" sz="1400" dirty="0"/>
              <a:t> network </a:t>
            </a:r>
            <a:r>
              <a:rPr lang="tr-TR" sz="1400" dirty="0" err="1"/>
              <a:t>topologies</a:t>
            </a:r>
            <a:r>
              <a:rPr lang="tr-TR" sz="1400" dirty="0"/>
              <a:t> </a:t>
            </a:r>
            <a:r>
              <a:rPr lang="tr-TR" sz="1400" dirty="0" err="1"/>
              <a:t>that</a:t>
            </a:r>
            <a:r>
              <a:rPr lang="tr-TR" sz="1400" dirty="0"/>
              <a:t> </a:t>
            </a:r>
            <a:r>
              <a:rPr lang="tr-TR" sz="1400" dirty="0" err="1"/>
              <a:t>different</a:t>
            </a:r>
            <a:r>
              <a:rPr lang="tr-TR" sz="1400" dirty="0"/>
              <a:t> </a:t>
            </a:r>
            <a:r>
              <a:rPr lang="tr-TR" sz="1400" dirty="0" err="1"/>
              <a:t>from</a:t>
            </a:r>
            <a:r>
              <a:rPr lang="tr-TR" sz="1400" dirty="0"/>
              <a:t> </a:t>
            </a:r>
            <a:r>
              <a:rPr lang="tr-TR" sz="1400" dirty="0" err="1"/>
              <a:t>another</a:t>
            </a:r>
            <a:r>
              <a:rPr lang="tr-TR" sz="1400" dirty="0"/>
              <a:t> </a:t>
            </a:r>
            <a:r>
              <a:rPr lang="tr-TR" sz="1400" dirty="0" err="1"/>
              <a:t>topology</a:t>
            </a:r>
            <a:r>
              <a:rPr lang="tr-TR" sz="1400" dirty="0"/>
              <a:t> in </a:t>
            </a:r>
            <a:r>
              <a:rPr lang="tr-TR" sz="1400" dirty="0" err="1"/>
              <a:t>the</a:t>
            </a:r>
            <a:r>
              <a:rPr lang="tr-TR" sz="1400" dirty="0"/>
              <a:t> </a:t>
            </a:r>
            <a:r>
              <a:rPr lang="tr-TR" sz="1400" dirty="0" err="1"/>
              <a:t>organization</a:t>
            </a:r>
            <a:r>
              <a:rPr lang="tr-TR" sz="1400" dirty="0"/>
              <a:t>. </a:t>
            </a:r>
            <a:r>
              <a:rPr lang="tr-TR" sz="1400" dirty="0" err="1"/>
              <a:t>Connecting</a:t>
            </a:r>
            <a:r>
              <a:rPr lang="tr-TR" sz="1400" dirty="0"/>
              <a:t> </a:t>
            </a:r>
            <a:r>
              <a:rPr lang="tr-TR" sz="1400" dirty="0" err="1"/>
              <a:t>these</a:t>
            </a:r>
            <a:r>
              <a:rPr lang="tr-TR" sz="1400" dirty="0"/>
              <a:t> </a:t>
            </a:r>
            <a:r>
              <a:rPr lang="tr-TR" sz="1400" dirty="0" err="1"/>
              <a:t>topologies</a:t>
            </a:r>
            <a:r>
              <a:rPr lang="tr-TR" sz="1400" dirty="0"/>
              <a:t> </a:t>
            </a:r>
            <a:r>
              <a:rPr lang="tr-TR" sz="1400" dirty="0" err="1"/>
              <a:t>together</a:t>
            </a:r>
            <a:r>
              <a:rPr lang="tr-TR" sz="1400" dirty="0"/>
              <a:t> </a:t>
            </a:r>
            <a:r>
              <a:rPr lang="tr-TR" sz="1400" dirty="0" err="1"/>
              <a:t>will</a:t>
            </a:r>
            <a:r>
              <a:rPr lang="tr-TR" sz="1400" dirty="0"/>
              <a:t> </a:t>
            </a:r>
            <a:r>
              <a:rPr lang="tr-TR" sz="1400" dirty="0" err="1"/>
              <a:t>result</a:t>
            </a:r>
            <a:r>
              <a:rPr lang="tr-TR" sz="1400" dirty="0"/>
              <a:t> in a </a:t>
            </a:r>
            <a:r>
              <a:rPr lang="tr-TR" sz="1400" dirty="0" err="1"/>
              <a:t>hybrid</a:t>
            </a:r>
            <a:r>
              <a:rPr lang="tr-TR" sz="1400" dirty="0"/>
              <a:t> </a:t>
            </a:r>
            <a:r>
              <a:rPr lang="tr-TR" sz="1400" dirty="0" err="1"/>
              <a:t>topology</a:t>
            </a:r>
            <a:r>
              <a:rPr lang="tr-TR" sz="1400" dirty="0"/>
              <a:t>. As a </a:t>
            </a:r>
            <a:r>
              <a:rPr lang="tr-TR" sz="1400" dirty="0" err="1"/>
              <a:t>consequence</a:t>
            </a:r>
            <a:r>
              <a:rPr lang="tr-TR" sz="1400" dirty="0"/>
              <a:t>, </a:t>
            </a:r>
            <a:r>
              <a:rPr lang="tr-TR" sz="1400" dirty="0" err="1"/>
              <a:t>the</a:t>
            </a:r>
            <a:r>
              <a:rPr lang="tr-TR" sz="1400" dirty="0"/>
              <a:t> </a:t>
            </a:r>
            <a:r>
              <a:rPr lang="tr-TR" sz="1400" dirty="0" err="1"/>
              <a:t>capabilities</a:t>
            </a:r>
            <a:r>
              <a:rPr lang="tr-TR" sz="1400" dirty="0"/>
              <a:t> </a:t>
            </a:r>
            <a:r>
              <a:rPr lang="tr-TR" sz="1400" dirty="0" err="1"/>
              <a:t>and</a:t>
            </a:r>
            <a:r>
              <a:rPr lang="tr-TR" sz="1400" dirty="0"/>
              <a:t> </a:t>
            </a:r>
            <a:r>
              <a:rPr lang="tr-TR" sz="1400" dirty="0" err="1"/>
              <a:t>vulnerabilities</a:t>
            </a:r>
            <a:r>
              <a:rPr lang="tr-TR" sz="1400" dirty="0"/>
              <a:t> </a:t>
            </a:r>
            <a:r>
              <a:rPr lang="tr-TR" sz="1400" dirty="0" err="1"/>
              <a:t>depend</a:t>
            </a:r>
            <a:r>
              <a:rPr lang="tr-TR" sz="1400" dirty="0"/>
              <a:t> on </a:t>
            </a:r>
            <a:r>
              <a:rPr lang="tr-TR" sz="1400" dirty="0" err="1"/>
              <a:t>the</a:t>
            </a:r>
            <a:r>
              <a:rPr lang="tr-TR" sz="1400" dirty="0"/>
              <a:t> </a:t>
            </a:r>
            <a:r>
              <a:rPr lang="tr-TR" sz="1400" dirty="0" err="1"/>
              <a:t>types</a:t>
            </a:r>
            <a:r>
              <a:rPr lang="tr-TR" sz="1400" dirty="0"/>
              <a:t> of </a:t>
            </a:r>
            <a:r>
              <a:rPr lang="tr-TR" sz="1400" dirty="0" err="1"/>
              <a:t>topology</a:t>
            </a:r>
            <a:r>
              <a:rPr lang="tr-TR" sz="1400" dirty="0"/>
              <a:t> </a:t>
            </a:r>
            <a:r>
              <a:rPr lang="tr-TR" sz="1400" dirty="0" err="1"/>
              <a:t>that</a:t>
            </a:r>
            <a:r>
              <a:rPr lang="tr-TR" sz="1400" dirty="0"/>
              <a:t> </a:t>
            </a:r>
            <a:r>
              <a:rPr lang="tr-TR" sz="1400" dirty="0" err="1"/>
              <a:t>are</a:t>
            </a:r>
            <a:r>
              <a:rPr lang="tr-TR" sz="1400" dirty="0"/>
              <a:t> </a:t>
            </a:r>
            <a:r>
              <a:rPr lang="tr-TR" sz="1400" dirty="0" err="1"/>
              <a:t>tied</a:t>
            </a:r>
            <a:r>
              <a:rPr lang="tr-TR" sz="1400" dirty="0"/>
              <a:t> </a:t>
            </a:r>
            <a:r>
              <a:rPr lang="tr-TR" sz="1400" dirty="0" err="1"/>
              <a:t>together</a:t>
            </a:r>
            <a:r>
              <a:rPr lang="tr-TR" sz="1400" dirty="0"/>
              <a:t>.</a:t>
            </a:r>
            <a:endParaRPr sz="1400" dirty="0"/>
          </a:p>
          <a:p>
            <a:pPr marL="45720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Advantages</a:t>
            </a:r>
            <a:endParaRPr sz="1400" b="1" dirty="0"/>
          </a:p>
          <a:p>
            <a:pPr marL="457200" lvl="0" indent="0" algn="l" rtl="0">
              <a:lnSpc>
                <a:spcPct val="100000"/>
              </a:lnSpc>
              <a:spcBef>
                <a:spcPts val="0"/>
              </a:spcBef>
              <a:spcAft>
                <a:spcPts val="0"/>
              </a:spcAft>
              <a:buSzPts val="1400"/>
              <a:buNone/>
            </a:pPr>
            <a:r>
              <a:rPr lang="tr-TR" sz="1400" dirty="0" err="1"/>
              <a:t>There</a:t>
            </a:r>
            <a:r>
              <a:rPr lang="tr-TR" sz="1400" dirty="0"/>
              <a:t> </a:t>
            </a:r>
            <a:r>
              <a:rPr lang="tr-TR" sz="1400" dirty="0" err="1"/>
              <a:t>are</a:t>
            </a:r>
            <a:r>
              <a:rPr lang="tr-TR" sz="1400" dirty="0"/>
              <a:t> </a:t>
            </a:r>
            <a:r>
              <a:rPr lang="tr-TR" sz="1400" dirty="0" err="1"/>
              <a:t>many</a:t>
            </a:r>
            <a:r>
              <a:rPr lang="tr-TR" sz="1400" dirty="0"/>
              <a:t> </a:t>
            </a:r>
            <a:r>
              <a:rPr lang="tr-TR" sz="1400" dirty="0" err="1"/>
              <a:t>reasons</a:t>
            </a:r>
            <a:r>
              <a:rPr lang="tr-TR" sz="1400" dirty="0"/>
              <a:t> </a:t>
            </a:r>
            <a:r>
              <a:rPr lang="tr-TR" sz="1400" dirty="0" err="1"/>
              <a:t>why</a:t>
            </a:r>
            <a:r>
              <a:rPr lang="tr-TR" sz="1400" dirty="0"/>
              <a:t> </a:t>
            </a:r>
            <a:r>
              <a:rPr lang="tr-TR" sz="1400" dirty="0" err="1"/>
              <a:t>hybrid</a:t>
            </a:r>
            <a:r>
              <a:rPr lang="tr-TR" sz="1400" dirty="0"/>
              <a:t> </a:t>
            </a:r>
            <a:r>
              <a:rPr lang="tr-TR" sz="1400" dirty="0" err="1"/>
              <a:t>topologies</a:t>
            </a:r>
            <a:r>
              <a:rPr lang="tr-TR" sz="1400" dirty="0"/>
              <a:t> </a:t>
            </a:r>
            <a:r>
              <a:rPr lang="tr-TR" sz="1400" dirty="0" err="1"/>
              <a:t>are</a:t>
            </a:r>
            <a:r>
              <a:rPr lang="tr-TR" sz="1400" dirty="0"/>
              <a:t> </a:t>
            </a:r>
            <a:r>
              <a:rPr lang="tr-TR" sz="1400" dirty="0" err="1"/>
              <a:t>used</a:t>
            </a:r>
            <a:r>
              <a:rPr lang="tr-TR" sz="1400" dirty="0"/>
              <a:t> but they </a:t>
            </a:r>
            <a:r>
              <a:rPr lang="tr-TR" sz="1400" dirty="0" err="1"/>
              <a:t>all</a:t>
            </a:r>
            <a:r>
              <a:rPr lang="tr-TR" sz="1400" dirty="0"/>
              <a:t> </a:t>
            </a:r>
            <a:r>
              <a:rPr lang="tr-TR" sz="1400" dirty="0" err="1"/>
              <a:t>have</a:t>
            </a:r>
            <a:r>
              <a:rPr lang="tr-TR" sz="1400" dirty="0"/>
              <a:t> </a:t>
            </a:r>
            <a:r>
              <a:rPr lang="tr-TR" sz="1400" dirty="0" err="1"/>
              <a:t>one</a:t>
            </a:r>
            <a:r>
              <a:rPr lang="tr-TR" sz="1400" dirty="0"/>
              <a:t> </a:t>
            </a:r>
            <a:r>
              <a:rPr lang="tr-TR" sz="1400" dirty="0" err="1"/>
              <a:t>thing</a:t>
            </a:r>
            <a:r>
              <a:rPr lang="tr-TR" sz="1400" dirty="0"/>
              <a:t> in </a:t>
            </a:r>
            <a:r>
              <a:rPr lang="tr-TR" sz="1400" dirty="0" err="1"/>
              <a:t>common</a:t>
            </a:r>
            <a:r>
              <a:rPr lang="tr-TR" sz="1400" dirty="0"/>
              <a:t>: </a:t>
            </a:r>
            <a:r>
              <a:rPr lang="tr-TR" sz="1400" dirty="0" err="1"/>
              <a:t>flexibility</a:t>
            </a:r>
            <a:r>
              <a:rPr lang="tr-TR" sz="1400" dirty="0"/>
              <a:t>. </a:t>
            </a:r>
            <a:r>
              <a:rPr lang="tr-TR" sz="1400" dirty="0" err="1"/>
              <a:t>There</a:t>
            </a:r>
            <a:r>
              <a:rPr lang="tr-TR" sz="1400" dirty="0"/>
              <a:t> </a:t>
            </a:r>
            <a:r>
              <a:rPr lang="tr-TR" sz="1400" dirty="0" err="1"/>
              <a:t>are</a:t>
            </a:r>
            <a:r>
              <a:rPr lang="tr-TR" sz="1400" dirty="0"/>
              <a:t> </a:t>
            </a:r>
            <a:r>
              <a:rPr lang="tr-TR" sz="1400" dirty="0" err="1"/>
              <a:t>few</a:t>
            </a:r>
            <a:r>
              <a:rPr lang="tr-TR" sz="1400" dirty="0"/>
              <a:t> </a:t>
            </a:r>
            <a:r>
              <a:rPr lang="tr-TR" sz="1400" dirty="0" err="1"/>
              <a:t>constraints</a:t>
            </a:r>
            <a:r>
              <a:rPr lang="tr-TR" sz="1400" dirty="0"/>
              <a:t> on </a:t>
            </a:r>
            <a:r>
              <a:rPr lang="tr-TR" sz="1400" dirty="0" err="1"/>
              <a:t>the</a:t>
            </a:r>
            <a:r>
              <a:rPr lang="tr-TR" sz="1400" dirty="0"/>
              <a:t> </a:t>
            </a:r>
            <a:r>
              <a:rPr lang="tr-TR" sz="1400" dirty="0" err="1"/>
              <a:t>structure</a:t>
            </a:r>
            <a:r>
              <a:rPr lang="tr-TR" sz="1400" dirty="0"/>
              <a:t> </a:t>
            </a:r>
            <a:r>
              <a:rPr lang="tr-TR" sz="1400" dirty="0" err="1"/>
              <a:t>that</a:t>
            </a:r>
            <a:r>
              <a:rPr lang="tr-TR" sz="1400" dirty="0"/>
              <a:t> a </a:t>
            </a:r>
            <a:r>
              <a:rPr lang="tr-TR" sz="1400" dirty="0" err="1"/>
              <a:t>hybrid</a:t>
            </a:r>
            <a:r>
              <a:rPr lang="tr-TR" sz="1400" dirty="0"/>
              <a:t> </a:t>
            </a:r>
            <a:r>
              <a:rPr lang="tr-TR" sz="1400" dirty="0" err="1"/>
              <a:t>topology</a:t>
            </a:r>
            <a:r>
              <a:rPr lang="tr-TR" sz="1400" dirty="0"/>
              <a:t> </a:t>
            </a:r>
            <a:r>
              <a:rPr lang="tr-TR" sz="1400" dirty="0" err="1"/>
              <a:t>cannot</a:t>
            </a:r>
            <a:r>
              <a:rPr lang="tr-TR" sz="1400" dirty="0"/>
              <a:t> </a:t>
            </a:r>
            <a:r>
              <a:rPr lang="tr-TR" sz="1400" dirty="0" err="1"/>
              <a:t>accommodate</a:t>
            </a:r>
            <a:r>
              <a:rPr lang="tr-TR" sz="1400" dirty="0"/>
              <a:t>, </a:t>
            </a:r>
            <a:r>
              <a:rPr lang="tr-TR" sz="1400" dirty="0" err="1"/>
              <a:t>and</a:t>
            </a:r>
            <a:r>
              <a:rPr lang="tr-TR" sz="1400" dirty="0"/>
              <a:t> </a:t>
            </a:r>
            <a:r>
              <a:rPr lang="tr-TR" sz="1400" dirty="0" err="1"/>
              <a:t>you</a:t>
            </a:r>
            <a:r>
              <a:rPr lang="tr-TR" sz="1400" dirty="0"/>
              <a:t> can </a:t>
            </a:r>
            <a:r>
              <a:rPr lang="tr-TR" sz="1400" dirty="0" err="1"/>
              <a:t>incorporate</a:t>
            </a:r>
            <a:r>
              <a:rPr lang="tr-TR" sz="1400" dirty="0"/>
              <a:t> multiple </a:t>
            </a:r>
            <a:r>
              <a:rPr lang="tr-TR" sz="1400" dirty="0" err="1"/>
              <a:t>topologies</a:t>
            </a:r>
            <a:r>
              <a:rPr lang="tr-TR" sz="1400" dirty="0"/>
              <a:t> </a:t>
            </a:r>
            <a:r>
              <a:rPr lang="tr-TR" sz="1400" dirty="0" err="1"/>
              <a:t>into</a:t>
            </a:r>
            <a:r>
              <a:rPr lang="tr-TR" sz="1400" dirty="0"/>
              <a:t> </a:t>
            </a:r>
            <a:r>
              <a:rPr lang="tr-TR" sz="1400" dirty="0" err="1"/>
              <a:t>one</a:t>
            </a:r>
            <a:r>
              <a:rPr lang="tr-TR" sz="1400" dirty="0"/>
              <a:t> </a:t>
            </a:r>
            <a:r>
              <a:rPr lang="tr-TR" sz="1400" dirty="0" err="1"/>
              <a:t>hybrid</a:t>
            </a:r>
            <a:r>
              <a:rPr lang="tr-TR" sz="1400" dirty="0"/>
              <a:t> setup. As a </a:t>
            </a:r>
            <a:r>
              <a:rPr lang="tr-TR" sz="1400" dirty="0" err="1"/>
              <a:t>consequence</a:t>
            </a:r>
            <a:r>
              <a:rPr lang="tr-TR" sz="1400" dirty="0"/>
              <a:t>, </a:t>
            </a:r>
            <a:r>
              <a:rPr lang="tr-TR" sz="1400" dirty="0" err="1"/>
              <a:t>hybrid</a:t>
            </a:r>
            <a:r>
              <a:rPr lang="tr-TR" sz="1400" dirty="0"/>
              <a:t> </a:t>
            </a:r>
            <a:r>
              <a:rPr lang="tr-TR" sz="1400" dirty="0" err="1"/>
              <a:t>topologies</a:t>
            </a:r>
            <a:r>
              <a:rPr lang="tr-TR" sz="1400" dirty="0"/>
              <a:t> </a:t>
            </a:r>
            <a:r>
              <a:rPr lang="tr-TR" sz="1400" dirty="0" err="1"/>
              <a:t>are</a:t>
            </a:r>
            <a:r>
              <a:rPr lang="tr-TR" sz="1400" dirty="0"/>
              <a:t> </a:t>
            </a:r>
            <a:r>
              <a:rPr lang="tr-TR" sz="1400" dirty="0" err="1"/>
              <a:t>very</a:t>
            </a:r>
            <a:r>
              <a:rPr lang="tr-TR" sz="1400" dirty="0"/>
              <a:t> </a:t>
            </a:r>
            <a:r>
              <a:rPr lang="tr-TR" sz="1400" dirty="0" err="1"/>
              <a:t>scalable</a:t>
            </a:r>
            <a:r>
              <a:rPr lang="tr-TR" sz="1400" dirty="0"/>
              <a:t>. </a:t>
            </a:r>
            <a:r>
              <a:rPr lang="tr-TR" sz="1400" dirty="0" err="1"/>
              <a:t>The</a:t>
            </a:r>
            <a:r>
              <a:rPr lang="tr-TR" sz="1400" dirty="0"/>
              <a:t> </a:t>
            </a:r>
            <a:r>
              <a:rPr lang="tr-TR" sz="1400" dirty="0" err="1"/>
              <a:t>scalability</a:t>
            </a:r>
            <a:r>
              <a:rPr lang="tr-TR" sz="1400" dirty="0"/>
              <a:t> of </a:t>
            </a:r>
            <a:r>
              <a:rPr lang="tr-TR" sz="1400" dirty="0" err="1"/>
              <a:t>hybrid</a:t>
            </a:r>
            <a:r>
              <a:rPr lang="tr-TR" sz="1400" dirty="0"/>
              <a:t> </a:t>
            </a:r>
            <a:r>
              <a:rPr lang="tr-TR" sz="1400" dirty="0" err="1"/>
              <a:t>setups</a:t>
            </a:r>
            <a:r>
              <a:rPr lang="tr-TR" sz="1400" dirty="0"/>
              <a:t> </a:t>
            </a:r>
            <a:r>
              <a:rPr lang="tr-TR" sz="1400" dirty="0" err="1"/>
              <a:t>makes</a:t>
            </a:r>
            <a:r>
              <a:rPr lang="tr-TR" sz="1400" dirty="0"/>
              <a:t> </a:t>
            </a:r>
            <a:r>
              <a:rPr lang="tr-TR" sz="1400" dirty="0" err="1"/>
              <a:t>them</a:t>
            </a:r>
            <a:r>
              <a:rPr lang="tr-TR" sz="1400" dirty="0"/>
              <a:t> </a:t>
            </a:r>
            <a:r>
              <a:rPr lang="tr-TR" sz="1400" dirty="0" err="1"/>
              <a:t>well-suited</a:t>
            </a:r>
            <a:r>
              <a:rPr lang="tr-TR" sz="1400" dirty="0"/>
              <a:t> </a:t>
            </a:r>
            <a:r>
              <a:rPr lang="tr-TR" sz="1400" dirty="0" err="1"/>
              <a:t>to</a:t>
            </a:r>
            <a:r>
              <a:rPr lang="tr-TR" sz="1400" dirty="0"/>
              <a:t> </a:t>
            </a:r>
            <a:r>
              <a:rPr lang="tr-TR" sz="1400" dirty="0" err="1"/>
              <a:t>larger</a:t>
            </a:r>
            <a:r>
              <a:rPr lang="tr-TR" sz="1400" dirty="0"/>
              <a:t> </a:t>
            </a:r>
            <a:r>
              <a:rPr lang="tr-TR" sz="1400" dirty="0" err="1"/>
              <a:t>networks</a:t>
            </a:r>
            <a:r>
              <a:rPr lang="tr-TR" sz="1400" dirty="0"/>
              <a:t>.</a:t>
            </a:r>
            <a:endParaRPr sz="1400" dirty="0"/>
          </a:p>
          <a:p>
            <a:pPr marL="457200" lvl="0" indent="0" algn="l" rtl="0">
              <a:lnSpc>
                <a:spcPct val="100000"/>
              </a:lnSpc>
              <a:spcBef>
                <a:spcPts val="0"/>
              </a:spcBef>
              <a:spcAft>
                <a:spcPts val="0"/>
              </a:spcAft>
              <a:buSzPts val="1400"/>
              <a:buNone/>
            </a:pPr>
            <a:endParaRPr sz="1400" dirty="0"/>
          </a:p>
          <a:p>
            <a:pPr marL="457200" lvl="0" indent="-317500" algn="l" rtl="0">
              <a:lnSpc>
                <a:spcPct val="100000"/>
              </a:lnSpc>
              <a:spcBef>
                <a:spcPts val="0"/>
              </a:spcBef>
              <a:spcAft>
                <a:spcPts val="0"/>
              </a:spcAft>
              <a:buSzPts val="1400"/>
              <a:buChar char="●"/>
            </a:pPr>
            <a:r>
              <a:rPr lang="tr-TR" sz="1400" b="1" dirty="0" err="1"/>
              <a:t>Disadvantages</a:t>
            </a:r>
            <a:endParaRPr sz="1400" b="1" dirty="0"/>
          </a:p>
          <a:p>
            <a:pPr marL="457200" lvl="0" indent="0" algn="l" rtl="0">
              <a:lnSpc>
                <a:spcPct val="100000"/>
              </a:lnSpc>
              <a:spcBef>
                <a:spcPts val="0"/>
              </a:spcBef>
              <a:spcAft>
                <a:spcPts val="0"/>
              </a:spcAft>
              <a:buSzPts val="1400"/>
              <a:buNone/>
            </a:pPr>
            <a:r>
              <a:rPr lang="tr-TR" sz="1400" dirty="0" err="1"/>
              <a:t>Unfortunately</a:t>
            </a:r>
            <a:r>
              <a:rPr lang="tr-TR" sz="1400" dirty="0"/>
              <a:t>, </a:t>
            </a:r>
            <a:r>
              <a:rPr lang="tr-TR" sz="1400" dirty="0" err="1"/>
              <a:t>hybrid</a:t>
            </a:r>
            <a:r>
              <a:rPr lang="tr-TR" sz="1400" dirty="0"/>
              <a:t> </a:t>
            </a:r>
            <a:r>
              <a:rPr lang="tr-TR" sz="1400" dirty="0" err="1"/>
              <a:t>topologies</a:t>
            </a:r>
            <a:r>
              <a:rPr lang="tr-TR" sz="1400" dirty="0"/>
              <a:t> can be </a:t>
            </a:r>
            <a:r>
              <a:rPr lang="tr-TR" sz="1400" dirty="0" err="1"/>
              <a:t>quite</a:t>
            </a:r>
            <a:r>
              <a:rPr lang="tr-TR" sz="1400" dirty="0"/>
              <a:t> </a:t>
            </a:r>
            <a:r>
              <a:rPr lang="tr-TR" sz="1400" dirty="0" err="1"/>
              <a:t>complex</a:t>
            </a:r>
            <a:r>
              <a:rPr lang="tr-TR" sz="1400" dirty="0"/>
              <a:t>, </a:t>
            </a:r>
            <a:r>
              <a:rPr lang="tr-TR" sz="1400" dirty="0" err="1"/>
              <a:t>depending</a:t>
            </a:r>
            <a:r>
              <a:rPr lang="tr-TR" sz="1400" dirty="0"/>
              <a:t> on </a:t>
            </a:r>
            <a:r>
              <a:rPr lang="tr-TR" sz="1400" dirty="0" err="1"/>
              <a:t>the</a:t>
            </a:r>
            <a:r>
              <a:rPr lang="tr-TR" sz="1400" dirty="0"/>
              <a:t> </a:t>
            </a:r>
            <a:r>
              <a:rPr lang="tr-TR" sz="1400" dirty="0" err="1"/>
              <a:t>topologies</a:t>
            </a:r>
            <a:r>
              <a:rPr lang="tr-TR" sz="1400" dirty="0"/>
              <a:t> </a:t>
            </a:r>
            <a:r>
              <a:rPr lang="tr-TR" sz="1400" dirty="0" err="1"/>
              <a:t>that</a:t>
            </a:r>
            <a:r>
              <a:rPr lang="tr-TR" sz="1400" dirty="0"/>
              <a:t> </a:t>
            </a:r>
            <a:r>
              <a:rPr lang="tr-TR" sz="1400" dirty="0" err="1"/>
              <a:t>you</a:t>
            </a:r>
            <a:r>
              <a:rPr lang="tr-TR" sz="1400" dirty="0"/>
              <a:t> </a:t>
            </a:r>
            <a:r>
              <a:rPr lang="tr-TR" sz="1400" dirty="0" err="1"/>
              <a:t>decide</a:t>
            </a:r>
            <a:r>
              <a:rPr lang="tr-TR" sz="1400" dirty="0"/>
              <a:t> </a:t>
            </a:r>
            <a:r>
              <a:rPr lang="tr-TR" sz="1400" dirty="0" err="1"/>
              <a:t>to</a:t>
            </a:r>
            <a:r>
              <a:rPr lang="tr-TR" sz="1400" dirty="0"/>
              <a:t> </a:t>
            </a:r>
            <a:r>
              <a:rPr lang="tr-TR" sz="1400" dirty="0" err="1"/>
              <a:t>use</a:t>
            </a:r>
            <a:r>
              <a:rPr lang="tr-TR" sz="1400" dirty="0"/>
              <a:t>. </a:t>
            </a:r>
            <a:r>
              <a:rPr lang="tr-TR" sz="1400" dirty="0" err="1"/>
              <a:t>Each</a:t>
            </a:r>
            <a:r>
              <a:rPr lang="tr-TR" sz="1400" dirty="0"/>
              <a:t> </a:t>
            </a:r>
            <a:r>
              <a:rPr lang="tr-TR" sz="1400" dirty="0" err="1"/>
              <a:t>topology</a:t>
            </a:r>
            <a:r>
              <a:rPr lang="tr-TR" sz="1400" dirty="0"/>
              <a:t> </a:t>
            </a:r>
            <a:r>
              <a:rPr lang="tr-TR" sz="1400" dirty="0" err="1"/>
              <a:t>that</a:t>
            </a:r>
            <a:r>
              <a:rPr lang="tr-TR" sz="1400" dirty="0"/>
              <a:t> is </a:t>
            </a:r>
            <a:r>
              <a:rPr lang="tr-TR" sz="1400" dirty="0" err="1"/>
              <a:t>part</a:t>
            </a:r>
            <a:r>
              <a:rPr lang="tr-TR" sz="1400" dirty="0"/>
              <a:t> of </a:t>
            </a:r>
            <a:r>
              <a:rPr lang="tr-TR" sz="1400" dirty="0" err="1"/>
              <a:t>your</a:t>
            </a:r>
            <a:r>
              <a:rPr lang="tr-TR" sz="1400" dirty="0"/>
              <a:t> </a:t>
            </a:r>
            <a:r>
              <a:rPr lang="tr-TR" sz="1400" dirty="0" err="1"/>
              <a:t>hybrid</a:t>
            </a:r>
            <a:r>
              <a:rPr lang="tr-TR" sz="1400" dirty="0"/>
              <a:t> </a:t>
            </a:r>
            <a:r>
              <a:rPr lang="tr-TR" sz="1400" dirty="0" err="1"/>
              <a:t>topology</a:t>
            </a:r>
            <a:r>
              <a:rPr lang="tr-TR" sz="1400" dirty="0"/>
              <a:t> </a:t>
            </a:r>
            <a:r>
              <a:rPr lang="tr-TR" sz="1400" dirty="0" err="1"/>
              <a:t>will</a:t>
            </a:r>
            <a:r>
              <a:rPr lang="tr-TR" sz="1400" dirty="0"/>
              <a:t> </a:t>
            </a:r>
            <a:r>
              <a:rPr lang="tr-TR" sz="1400" dirty="0" err="1"/>
              <a:t>have</a:t>
            </a:r>
            <a:r>
              <a:rPr lang="tr-TR" sz="1400" dirty="0"/>
              <a:t> </a:t>
            </a:r>
            <a:r>
              <a:rPr lang="tr-TR" sz="1400" dirty="0" err="1"/>
              <a:t>to</a:t>
            </a:r>
            <a:r>
              <a:rPr lang="tr-TR" sz="1400" dirty="0"/>
              <a:t> be </a:t>
            </a:r>
            <a:r>
              <a:rPr lang="tr-TR" sz="1400" dirty="0" err="1"/>
              <a:t>managed</a:t>
            </a:r>
            <a:r>
              <a:rPr lang="tr-TR" sz="1400" dirty="0"/>
              <a:t> </a:t>
            </a:r>
            <a:r>
              <a:rPr lang="tr-TR" sz="1400" dirty="0" err="1"/>
              <a:t>according</a:t>
            </a:r>
            <a:r>
              <a:rPr lang="tr-TR" sz="1400" dirty="0"/>
              <a:t> </a:t>
            </a:r>
            <a:r>
              <a:rPr lang="tr-TR" sz="1400" dirty="0" err="1"/>
              <a:t>to</a:t>
            </a:r>
            <a:r>
              <a:rPr lang="tr-TR" sz="1400" dirty="0"/>
              <a:t> </a:t>
            </a:r>
            <a:r>
              <a:rPr lang="tr-TR" sz="1400" dirty="0" err="1"/>
              <a:t>its</a:t>
            </a:r>
            <a:r>
              <a:rPr lang="tr-TR" sz="1400" dirty="0"/>
              <a:t> </a:t>
            </a:r>
            <a:r>
              <a:rPr lang="tr-TR" sz="1400" dirty="0" err="1"/>
              <a:t>unique</a:t>
            </a:r>
            <a:r>
              <a:rPr lang="tr-TR" sz="1400" dirty="0"/>
              <a:t> </a:t>
            </a:r>
            <a:r>
              <a:rPr lang="tr-TR" sz="1400" dirty="0" err="1"/>
              <a:t>requirements</a:t>
            </a:r>
            <a:r>
              <a:rPr lang="tr-TR" sz="1400" dirty="0"/>
              <a:t>. </a:t>
            </a:r>
            <a:r>
              <a:rPr lang="tr-TR" sz="1400" dirty="0" err="1"/>
              <a:t>This</a:t>
            </a:r>
            <a:r>
              <a:rPr lang="tr-TR" sz="1400" dirty="0"/>
              <a:t> </a:t>
            </a:r>
            <a:r>
              <a:rPr lang="tr-TR" sz="1400" dirty="0" err="1"/>
              <a:t>makes</a:t>
            </a:r>
            <a:r>
              <a:rPr lang="tr-TR" sz="1400" dirty="0"/>
              <a:t> </a:t>
            </a:r>
            <a:r>
              <a:rPr lang="tr-TR" sz="1400" dirty="0" err="1"/>
              <a:t>administrators</a:t>
            </a:r>
            <a:r>
              <a:rPr lang="tr-TR" sz="1400" dirty="0"/>
              <a:t>’ </a:t>
            </a:r>
            <a:r>
              <a:rPr lang="tr-TR" sz="1400" dirty="0" err="1"/>
              <a:t>jobs</a:t>
            </a:r>
            <a:r>
              <a:rPr lang="tr-TR" sz="1400" dirty="0"/>
              <a:t> </a:t>
            </a:r>
            <a:r>
              <a:rPr lang="tr-TR" sz="1400" dirty="0" err="1"/>
              <a:t>more</a:t>
            </a:r>
            <a:r>
              <a:rPr lang="tr-TR" sz="1400" dirty="0"/>
              <a:t> </a:t>
            </a:r>
            <a:r>
              <a:rPr lang="tr-TR" sz="1400" dirty="0" err="1"/>
              <a:t>difficult</a:t>
            </a:r>
            <a:r>
              <a:rPr lang="tr-TR" sz="1400" dirty="0"/>
              <a:t> </a:t>
            </a:r>
            <a:r>
              <a:rPr lang="tr-TR" sz="1400" dirty="0" err="1"/>
              <a:t>because</a:t>
            </a:r>
            <a:r>
              <a:rPr lang="tr-TR" sz="1400" dirty="0"/>
              <a:t> they </a:t>
            </a:r>
            <a:r>
              <a:rPr lang="tr-TR" sz="1400" dirty="0" err="1"/>
              <a:t>are</a:t>
            </a:r>
            <a:r>
              <a:rPr lang="tr-TR" sz="1400" dirty="0"/>
              <a:t> </a:t>
            </a:r>
            <a:r>
              <a:rPr lang="tr-TR" sz="1400" dirty="0" err="1"/>
              <a:t>going</a:t>
            </a:r>
            <a:r>
              <a:rPr lang="tr-TR" sz="1400" dirty="0"/>
              <a:t> </a:t>
            </a:r>
            <a:r>
              <a:rPr lang="tr-TR" sz="1400" dirty="0" err="1"/>
              <a:t>to</a:t>
            </a:r>
            <a:r>
              <a:rPr lang="tr-TR" sz="1400" dirty="0"/>
              <a:t> </a:t>
            </a:r>
            <a:r>
              <a:rPr lang="tr-TR" sz="1400" dirty="0" err="1"/>
              <a:t>have</a:t>
            </a:r>
            <a:r>
              <a:rPr lang="tr-TR" sz="1400" dirty="0"/>
              <a:t> </a:t>
            </a:r>
            <a:r>
              <a:rPr lang="tr-TR" sz="1400" dirty="0" err="1"/>
              <a:t>to</a:t>
            </a:r>
            <a:r>
              <a:rPr lang="tr-TR" sz="1400" dirty="0"/>
              <a:t> </a:t>
            </a:r>
            <a:r>
              <a:rPr lang="tr-TR" sz="1400" dirty="0" err="1"/>
              <a:t>attempt</a:t>
            </a:r>
            <a:r>
              <a:rPr lang="tr-TR" sz="1400" dirty="0"/>
              <a:t> </a:t>
            </a:r>
            <a:r>
              <a:rPr lang="tr-TR" sz="1400" dirty="0" err="1"/>
              <a:t>to</a:t>
            </a:r>
            <a:r>
              <a:rPr lang="tr-TR" sz="1400" dirty="0"/>
              <a:t> </a:t>
            </a:r>
            <a:r>
              <a:rPr lang="tr-TR" sz="1400" dirty="0" err="1"/>
              <a:t>manage</a:t>
            </a:r>
            <a:r>
              <a:rPr lang="tr-TR" sz="1400" dirty="0"/>
              <a:t> multiple </a:t>
            </a:r>
            <a:r>
              <a:rPr lang="tr-TR" sz="1400" dirty="0" err="1"/>
              <a:t>topologies</a:t>
            </a:r>
            <a:r>
              <a:rPr lang="tr-TR" sz="1400" dirty="0"/>
              <a:t> </a:t>
            </a:r>
            <a:r>
              <a:rPr lang="tr-TR" sz="1400" dirty="0" err="1"/>
              <a:t>rather</a:t>
            </a:r>
            <a:r>
              <a:rPr lang="tr-TR" sz="1400" dirty="0"/>
              <a:t> </a:t>
            </a:r>
            <a:r>
              <a:rPr lang="tr-TR" sz="1400" dirty="0" err="1"/>
              <a:t>than</a:t>
            </a:r>
            <a:r>
              <a:rPr lang="tr-TR" sz="1400" dirty="0"/>
              <a:t> a </a:t>
            </a:r>
            <a:r>
              <a:rPr lang="tr-TR" sz="1400" dirty="0" err="1"/>
              <a:t>single</a:t>
            </a:r>
            <a:r>
              <a:rPr lang="tr-TR" sz="1400" dirty="0"/>
              <a:t> </a:t>
            </a:r>
            <a:r>
              <a:rPr lang="tr-TR" sz="1400" dirty="0" err="1"/>
              <a:t>one</a:t>
            </a:r>
            <a:r>
              <a:rPr lang="tr-TR" sz="1400" dirty="0"/>
              <a:t>. </a:t>
            </a:r>
            <a:r>
              <a:rPr lang="tr-TR" sz="1400" dirty="0" err="1"/>
              <a:t>In</a:t>
            </a:r>
            <a:r>
              <a:rPr lang="tr-TR" sz="1400" dirty="0"/>
              <a:t> </a:t>
            </a:r>
            <a:r>
              <a:rPr lang="tr-TR" sz="1400" dirty="0" err="1"/>
              <a:t>addition</a:t>
            </a:r>
            <a:r>
              <a:rPr lang="tr-TR" sz="1400" dirty="0"/>
              <a:t>, </a:t>
            </a:r>
            <a:r>
              <a:rPr lang="tr-TR" sz="1400" dirty="0" err="1"/>
              <a:t>setting</a:t>
            </a:r>
            <a:r>
              <a:rPr lang="tr-TR" sz="1400" dirty="0"/>
              <a:t> </a:t>
            </a:r>
            <a:r>
              <a:rPr lang="tr-TR" sz="1400" dirty="0" err="1"/>
              <a:t>up</a:t>
            </a:r>
            <a:r>
              <a:rPr lang="tr-TR" sz="1400" dirty="0"/>
              <a:t> a </a:t>
            </a:r>
            <a:r>
              <a:rPr lang="tr-TR" sz="1400" dirty="0" err="1"/>
              <a:t>hybrid</a:t>
            </a:r>
            <a:r>
              <a:rPr lang="tr-TR" sz="1400" dirty="0"/>
              <a:t> </a:t>
            </a:r>
            <a:r>
              <a:rPr lang="tr-TR" sz="1400" dirty="0" err="1"/>
              <a:t>topology</a:t>
            </a:r>
            <a:r>
              <a:rPr lang="tr-TR" sz="1400" dirty="0"/>
              <a:t> can </a:t>
            </a:r>
            <a:r>
              <a:rPr lang="tr-TR" sz="1400" dirty="0" err="1"/>
              <a:t>end</a:t>
            </a:r>
            <a:r>
              <a:rPr lang="tr-TR" sz="1400" dirty="0"/>
              <a:t> </a:t>
            </a:r>
            <a:r>
              <a:rPr lang="tr-TR" sz="1400" dirty="0" err="1"/>
              <a:t>up</a:t>
            </a:r>
            <a:r>
              <a:rPr lang="tr-TR" sz="1400" dirty="0"/>
              <a:t> </a:t>
            </a:r>
            <a:r>
              <a:rPr lang="tr-TR" sz="1400" dirty="0" err="1"/>
              <a:t>being</a:t>
            </a:r>
            <a:r>
              <a:rPr lang="tr-TR" sz="1400" dirty="0"/>
              <a:t> </a:t>
            </a:r>
            <a:r>
              <a:rPr lang="tr-TR" sz="1400" dirty="0" err="1"/>
              <a:t>quite</a:t>
            </a:r>
            <a:r>
              <a:rPr lang="tr-TR" sz="1400" dirty="0"/>
              <a:t> </a:t>
            </a:r>
            <a:r>
              <a:rPr lang="tr-TR" sz="1400" dirty="0" err="1"/>
              <a:t>costly</a:t>
            </a:r>
            <a:r>
              <a:rPr lang="tr-TR" sz="1400" dirty="0"/>
              <a:t>.</a:t>
            </a:r>
            <a:endParaRPr sz="1400"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3" name="Google Shape;723;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 name="Google Shape;4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7c2f2de20d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 name="Google Shape;329;g7c2f2de20d_0_1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7c2f2de2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g7c2f2de20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dirty="0"/>
              <a:t>Kablolu ve kablosuz ağlar için IEEE </a:t>
            </a:r>
          </a:p>
          <a:p>
            <a:pPr marL="228600" lvl="0" indent="-228600" algn="l" rtl="0">
              <a:lnSpc>
                <a:spcPct val="100000"/>
              </a:lnSpc>
              <a:spcBef>
                <a:spcPts val="0"/>
              </a:spcBef>
              <a:spcAft>
                <a:spcPts val="0"/>
              </a:spcAft>
              <a:buSzPts val="1400"/>
              <a:buAutoNum type="arabicPlain" startAt="802"/>
            </a:pPr>
            <a:r>
              <a:rPr lang="tr-TR" dirty="0"/>
              <a:t>80 </a:t>
            </a:r>
            <a:r>
              <a:rPr lang="tr-TR" dirty="0" err="1"/>
              <a:t>yılınınn</a:t>
            </a:r>
            <a:r>
              <a:rPr lang="tr-TR" dirty="0"/>
              <a:t> şubat ayında çıkmış</a:t>
            </a:r>
          </a:p>
          <a:p>
            <a:pPr marL="228600" lvl="0" indent="-228600" algn="l" rtl="0">
              <a:lnSpc>
                <a:spcPct val="100000"/>
              </a:lnSpc>
              <a:spcBef>
                <a:spcPts val="0"/>
              </a:spcBef>
              <a:spcAft>
                <a:spcPts val="0"/>
              </a:spcAft>
              <a:buSzPts val="1400"/>
              <a:buAutoNum type="arabicPlain" startAt="802"/>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3" name="Google Shape;34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0675" algn="l" rtl="0">
              <a:spcBef>
                <a:spcPts val="0"/>
              </a:spcBef>
              <a:spcAft>
                <a:spcPts val="0"/>
              </a:spcAft>
              <a:buClr>
                <a:srgbClr val="373A3C"/>
              </a:buClr>
              <a:buSzPts val="1450"/>
              <a:buChar char="●"/>
            </a:pPr>
            <a:r>
              <a:rPr lang="tr-TR" sz="1600" dirty="0">
                <a:solidFill>
                  <a:srgbClr val="741B47"/>
                </a:solidFill>
                <a:latin typeface="Raleway Medium"/>
                <a:ea typeface="Raleway Medium"/>
                <a:cs typeface="Raleway Medium"/>
                <a:sym typeface="Raleway Medium"/>
              </a:rPr>
              <a:t>Open </a:t>
            </a:r>
            <a:r>
              <a:rPr lang="tr-TR" sz="1600" dirty="0" err="1">
                <a:solidFill>
                  <a:srgbClr val="741B47"/>
                </a:solidFill>
                <a:latin typeface="Raleway Medium"/>
                <a:ea typeface="Raleway Medium"/>
                <a:cs typeface="Raleway Medium"/>
                <a:sym typeface="Raleway Medium"/>
              </a:rPr>
              <a:t>System</a:t>
            </a:r>
            <a:r>
              <a:rPr lang="tr-TR" sz="1600" dirty="0">
                <a:solidFill>
                  <a:srgbClr val="741B47"/>
                </a:solidFill>
                <a:latin typeface="Raleway Medium"/>
                <a:ea typeface="Raleway Medium"/>
                <a:cs typeface="Raleway Medium"/>
                <a:sym typeface="Raleway Medium"/>
              </a:rPr>
              <a:t> </a:t>
            </a:r>
            <a:r>
              <a:rPr lang="tr-TR" sz="1600" dirty="0" err="1">
                <a:solidFill>
                  <a:srgbClr val="741B47"/>
                </a:solidFill>
                <a:latin typeface="Raleway Medium"/>
                <a:ea typeface="Raleway Medium"/>
                <a:cs typeface="Raleway Medium"/>
                <a:sym typeface="Raleway Medium"/>
              </a:rPr>
              <a:t>Interconnection</a:t>
            </a:r>
            <a:r>
              <a:rPr lang="tr-TR" sz="1600" dirty="0">
                <a:solidFill>
                  <a:srgbClr val="741B47"/>
                </a:solidFill>
                <a:latin typeface="Raleway Medium"/>
                <a:ea typeface="Raleway Medium"/>
                <a:cs typeface="Raleway Medium"/>
                <a:sym typeface="Raleway Medium"/>
              </a:rPr>
              <a:t> (OSI) </a:t>
            </a:r>
          </a:p>
          <a:p>
            <a:pPr marL="457200" lvl="0" indent="-320675" algn="l" rtl="0">
              <a:spcBef>
                <a:spcPts val="0"/>
              </a:spcBef>
              <a:spcAft>
                <a:spcPts val="0"/>
              </a:spcAft>
              <a:buClr>
                <a:srgbClr val="373A3C"/>
              </a:buClr>
              <a:buSzPts val="1450"/>
              <a:buChar char="●"/>
            </a:pPr>
            <a:endParaRPr lang="tr-TR" sz="1600" dirty="0">
              <a:solidFill>
                <a:srgbClr val="741B47"/>
              </a:solidFill>
              <a:highlight>
                <a:schemeClr val="lt1"/>
              </a:highlight>
              <a:latin typeface="Raleway Medium"/>
              <a:sym typeface="Raleway Medium"/>
            </a:endParaRPr>
          </a:p>
          <a:p>
            <a:pPr marL="457200" lvl="0" indent="-320675" algn="l" rtl="0">
              <a:spcBef>
                <a:spcPts val="0"/>
              </a:spcBef>
              <a:spcAft>
                <a:spcPts val="0"/>
              </a:spcAft>
              <a:buClr>
                <a:srgbClr val="373A3C"/>
              </a:buClr>
              <a:buSzPts val="1450"/>
              <a:buChar char="●"/>
            </a:pPr>
            <a:r>
              <a:rPr lang="tr-TR" sz="1450" dirty="0">
                <a:solidFill>
                  <a:srgbClr val="373A3C"/>
                </a:solidFill>
                <a:highlight>
                  <a:schemeClr val="lt1"/>
                </a:highlight>
              </a:rPr>
              <a:t>Başlangıçta, ağların gelişimi kaotikti. Her satıcının kendi tescilli çözümü vardı. İşin kötü yanı, bir satıcının çözümünün başka bir satıcının çözümüyle uyumlu olmamasıydı. OSI modeli fikri burada doğdu, </a:t>
            </a:r>
          </a:p>
          <a:p>
            <a:pPr marL="136525" lvl="0" indent="0" algn="l" rtl="0">
              <a:spcBef>
                <a:spcPts val="0"/>
              </a:spcBef>
              <a:spcAft>
                <a:spcPts val="0"/>
              </a:spcAft>
              <a:buClr>
                <a:srgbClr val="373A3C"/>
              </a:buClr>
              <a:buSzPts val="1450"/>
              <a:buNone/>
            </a:pPr>
            <a:r>
              <a:rPr lang="tr-TR" sz="1450" dirty="0">
                <a:solidFill>
                  <a:srgbClr val="373A3C"/>
                </a:solidFill>
                <a:highlight>
                  <a:schemeClr val="lt1"/>
                </a:highlight>
              </a:rPr>
              <a:t>ağlara katmanlı bir yaklaşımla, </a:t>
            </a:r>
          </a:p>
          <a:p>
            <a:pPr marL="136525" lvl="0" indent="0" algn="l" rtl="0">
              <a:spcBef>
                <a:spcPts val="0"/>
              </a:spcBef>
              <a:spcAft>
                <a:spcPts val="0"/>
              </a:spcAft>
              <a:buClr>
                <a:srgbClr val="373A3C"/>
              </a:buClr>
              <a:buSzPts val="1450"/>
              <a:buNone/>
            </a:pPr>
            <a:r>
              <a:rPr lang="tr-TR" sz="1450" dirty="0">
                <a:solidFill>
                  <a:srgbClr val="373A3C"/>
                </a:solidFill>
                <a:highlight>
                  <a:schemeClr val="lt1"/>
                </a:highlight>
              </a:rPr>
              <a:t>donanım satıcılarımız ağ için donanım tasarlayacak ve diğerleri uygulama katmanı için yazılım geliştirebilecekti. </a:t>
            </a:r>
          </a:p>
          <a:p>
            <a:pPr marL="136525" lvl="0" indent="0" algn="l" rtl="0">
              <a:spcBef>
                <a:spcPts val="0"/>
              </a:spcBef>
              <a:spcAft>
                <a:spcPts val="0"/>
              </a:spcAft>
              <a:buClr>
                <a:srgbClr val="373A3C"/>
              </a:buClr>
              <a:buSzPts val="1450"/>
              <a:buNone/>
            </a:pPr>
            <a:r>
              <a:rPr lang="tr-TR" sz="1450" dirty="0">
                <a:solidFill>
                  <a:srgbClr val="373A3C"/>
                </a:solidFill>
                <a:highlight>
                  <a:schemeClr val="lt1"/>
                </a:highlight>
              </a:rPr>
              <a:t>Herkesin üzerinde mutabık kaldığı açık bir model kullanmak, birbiriyle uyumlu ağlar kurabileceğimiz anlamına gelir.</a:t>
            </a:r>
          </a:p>
          <a:p>
            <a:pPr marL="136525" lvl="0" indent="0" algn="l" rtl="0">
              <a:spcBef>
                <a:spcPts val="0"/>
              </a:spcBef>
              <a:spcAft>
                <a:spcPts val="0"/>
              </a:spcAft>
              <a:buClr>
                <a:srgbClr val="373A3C"/>
              </a:buClr>
              <a:buSzPts val="1450"/>
              <a:buNone/>
            </a:pPr>
            <a:r>
              <a:rPr lang="tr-TR" sz="1450" dirty="0">
                <a:solidFill>
                  <a:srgbClr val="373A3C"/>
                </a:solidFill>
                <a:highlight>
                  <a:schemeClr val="lt1"/>
                </a:highlight>
              </a:rPr>
              <a:t>Uluslararası Standardizasyon Örgütü (ISO) bu sorunu çözmek için farklı ağ modellerini araştırdı ve sonuç, 1984'te piyasaya sürülen OSI modeli oldu. </a:t>
            </a:r>
          </a:p>
          <a:p>
            <a:pPr marL="136525" lvl="0" indent="0" algn="l" rtl="0">
              <a:spcBef>
                <a:spcPts val="0"/>
              </a:spcBef>
              <a:spcAft>
                <a:spcPts val="0"/>
              </a:spcAft>
              <a:buClr>
                <a:srgbClr val="373A3C"/>
              </a:buClr>
              <a:buSzPts val="1450"/>
              <a:buNone/>
            </a:pPr>
            <a:r>
              <a:rPr lang="tr-TR" sz="1450" dirty="0">
                <a:solidFill>
                  <a:srgbClr val="373A3C"/>
                </a:solidFill>
                <a:highlight>
                  <a:schemeClr val="lt1"/>
                </a:highlight>
              </a:rPr>
              <a:t>Günümüzde çoğu satıcı, OSI modeline dayalı ağlar oluşturuyor ve farklı satıcıların donanımları uyumlu</a:t>
            </a:r>
            <a:endParaRPr lang="tr-TR" sz="1600" dirty="0">
              <a:solidFill>
                <a:srgbClr val="741B47"/>
              </a:solidFill>
              <a:highlight>
                <a:schemeClr val="lt1"/>
              </a:highlight>
              <a:latin typeface="Raleway Medium"/>
              <a:sym typeface="Raleway Medium"/>
            </a:endParaRPr>
          </a:p>
          <a:p>
            <a:pPr marL="457200" lvl="0" indent="-320675" algn="l" rtl="0">
              <a:spcBef>
                <a:spcPts val="0"/>
              </a:spcBef>
              <a:spcAft>
                <a:spcPts val="0"/>
              </a:spcAft>
              <a:buClr>
                <a:srgbClr val="373A3C"/>
              </a:buClr>
              <a:buSzPts val="1450"/>
              <a:buChar char="●"/>
            </a:pPr>
            <a:endParaRPr lang="tr-T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r>
              <a:rPr lang="tr-TR" sz="1450" dirty="0" err="1">
                <a:solidFill>
                  <a:srgbClr val="373A3C"/>
                </a:solidFill>
                <a:highlight>
                  <a:schemeClr val="lt1"/>
                </a:highlight>
              </a:rPr>
              <a:t>In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beginning</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development</a:t>
            </a:r>
            <a:r>
              <a:rPr lang="tr-TR" sz="1450" dirty="0">
                <a:solidFill>
                  <a:srgbClr val="373A3C"/>
                </a:solidFill>
                <a:highlight>
                  <a:schemeClr val="lt1"/>
                </a:highlight>
              </a:rPr>
              <a:t> of </a:t>
            </a:r>
            <a:r>
              <a:rPr lang="tr-TR" sz="1450" dirty="0" err="1">
                <a:solidFill>
                  <a:srgbClr val="373A3C"/>
                </a:solidFill>
                <a:highlight>
                  <a:schemeClr val="lt1"/>
                </a:highlight>
              </a:rPr>
              <a:t>networks</a:t>
            </a:r>
            <a:r>
              <a:rPr lang="tr-TR" sz="1450" dirty="0">
                <a:solidFill>
                  <a:srgbClr val="373A3C"/>
                </a:solidFill>
                <a:highlight>
                  <a:schemeClr val="lt1"/>
                </a:highlight>
              </a:rPr>
              <a:t> </a:t>
            </a:r>
            <a:r>
              <a:rPr lang="tr-TR" sz="1450" dirty="0" err="1">
                <a:solidFill>
                  <a:srgbClr val="373A3C"/>
                </a:solidFill>
                <a:highlight>
                  <a:schemeClr val="lt1"/>
                </a:highlight>
              </a:rPr>
              <a:t>was</a:t>
            </a:r>
            <a:r>
              <a:rPr lang="tr-TR" sz="1450" dirty="0">
                <a:solidFill>
                  <a:srgbClr val="373A3C"/>
                </a:solidFill>
                <a:highlight>
                  <a:schemeClr val="lt1"/>
                </a:highlight>
              </a:rPr>
              <a:t> </a:t>
            </a:r>
            <a:r>
              <a:rPr lang="tr-TR" sz="1450" dirty="0" err="1">
                <a:solidFill>
                  <a:srgbClr val="373A3C"/>
                </a:solidFill>
                <a:highlight>
                  <a:schemeClr val="lt1"/>
                </a:highlight>
              </a:rPr>
              <a:t>chaotic</a:t>
            </a:r>
            <a:r>
              <a:rPr lang="tr-TR" sz="1450" dirty="0">
                <a:solidFill>
                  <a:srgbClr val="373A3C"/>
                </a:solidFill>
                <a:highlight>
                  <a:schemeClr val="lt1"/>
                </a:highlight>
              </a:rPr>
              <a:t>. </a:t>
            </a:r>
            <a:r>
              <a:rPr lang="tr-TR" sz="1450" dirty="0" err="1">
                <a:solidFill>
                  <a:srgbClr val="373A3C"/>
                </a:solidFill>
                <a:highlight>
                  <a:schemeClr val="lt1"/>
                </a:highlight>
              </a:rPr>
              <a:t>Each</a:t>
            </a:r>
            <a:r>
              <a:rPr lang="tr-TR" sz="1450" dirty="0">
                <a:solidFill>
                  <a:srgbClr val="373A3C"/>
                </a:solidFill>
                <a:highlight>
                  <a:schemeClr val="lt1"/>
                </a:highlight>
              </a:rPr>
              <a:t> </a:t>
            </a:r>
            <a:r>
              <a:rPr lang="tr-TR" sz="1450" dirty="0" err="1">
                <a:solidFill>
                  <a:srgbClr val="373A3C"/>
                </a:solidFill>
                <a:highlight>
                  <a:schemeClr val="lt1"/>
                </a:highlight>
              </a:rPr>
              <a:t>vendor</a:t>
            </a:r>
            <a:r>
              <a:rPr lang="tr-TR" sz="1450" dirty="0">
                <a:solidFill>
                  <a:srgbClr val="373A3C"/>
                </a:solidFill>
                <a:highlight>
                  <a:schemeClr val="lt1"/>
                </a:highlight>
              </a:rPr>
              <a:t> had </a:t>
            </a:r>
            <a:r>
              <a:rPr lang="tr-TR" sz="1450" dirty="0" err="1">
                <a:solidFill>
                  <a:srgbClr val="373A3C"/>
                </a:solidFill>
                <a:highlight>
                  <a:schemeClr val="lt1"/>
                </a:highlight>
              </a:rPr>
              <a:t>its</a:t>
            </a:r>
            <a:r>
              <a:rPr lang="tr-TR" sz="1450" dirty="0">
                <a:solidFill>
                  <a:srgbClr val="373A3C"/>
                </a:solidFill>
                <a:highlight>
                  <a:schemeClr val="lt1"/>
                </a:highlight>
              </a:rPr>
              <a:t> </a:t>
            </a:r>
            <a:r>
              <a:rPr lang="tr-TR" sz="1450" dirty="0" err="1">
                <a:solidFill>
                  <a:srgbClr val="373A3C"/>
                </a:solidFill>
                <a:highlight>
                  <a:schemeClr val="lt1"/>
                </a:highlight>
              </a:rPr>
              <a:t>own</a:t>
            </a:r>
            <a:r>
              <a:rPr lang="tr-TR" sz="1450" dirty="0">
                <a:solidFill>
                  <a:srgbClr val="373A3C"/>
                </a:solidFill>
                <a:highlight>
                  <a:schemeClr val="lt1"/>
                </a:highlight>
              </a:rPr>
              <a:t> </a:t>
            </a:r>
            <a:r>
              <a:rPr lang="tr-TR" sz="1450" dirty="0" err="1">
                <a:solidFill>
                  <a:srgbClr val="373A3C"/>
                </a:solidFill>
                <a:highlight>
                  <a:schemeClr val="lt1"/>
                </a:highlight>
              </a:rPr>
              <a:t>proprietary</a:t>
            </a:r>
            <a:r>
              <a:rPr lang="tr-TR" sz="1450" dirty="0">
                <a:solidFill>
                  <a:srgbClr val="373A3C"/>
                </a:solidFill>
                <a:highlight>
                  <a:schemeClr val="lt1"/>
                </a:highlight>
              </a:rPr>
              <a:t> </a:t>
            </a:r>
            <a:r>
              <a:rPr lang="tr-TR" sz="1450" dirty="0" err="1">
                <a:solidFill>
                  <a:srgbClr val="373A3C"/>
                </a:solidFill>
                <a:highlight>
                  <a:schemeClr val="lt1"/>
                </a:highlight>
              </a:rPr>
              <a:t>solution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bad</a:t>
            </a:r>
            <a:r>
              <a:rPr lang="tr-TR" sz="1450" dirty="0">
                <a:solidFill>
                  <a:srgbClr val="373A3C"/>
                </a:solidFill>
                <a:highlight>
                  <a:schemeClr val="lt1"/>
                </a:highlight>
              </a:rPr>
              <a:t> </a:t>
            </a:r>
            <a:r>
              <a:rPr lang="tr-TR" sz="1450" dirty="0" err="1">
                <a:solidFill>
                  <a:srgbClr val="373A3C"/>
                </a:solidFill>
                <a:highlight>
                  <a:schemeClr val="lt1"/>
                </a:highlight>
              </a:rPr>
              <a:t>part</a:t>
            </a:r>
            <a:r>
              <a:rPr lang="tr-TR" sz="1450" dirty="0">
                <a:solidFill>
                  <a:srgbClr val="373A3C"/>
                </a:solidFill>
                <a:highlight>
                  <a:schemeClr val="lt1"/>
                </a:highlight>
              </a:rPr>
              <a:t> </a:t>
            </a:r>
            <a:r>
              <a:rPr lang="tr-TR" sz="1450" dirty="0" err="1">
                <a:solidFill>
                  <a:srgbClr val="373A3C"/>
                </a:solidFill>
                <a:highlight>
                  <a:schemeClr val="lt1"/>
                </a:highlight>
              </a:rPr>
              <a:t>was</a:t>
            </a:r>
            <a:r>
              <a:rPr lang="tr-TR" sz="1450" dirty="0">
                <a:solidFill>
                  <a:srgbClr val="373A3C"/>
                </a:solidFill>
                <a:highlight>
                  <a:schemeClr val="lt1"/>
                </a:highlight>
              </a:rPr>
              <a:t> </a:t>
            </a:r>
            <a:r>
              <a:rPr lang="tr-TR" sz="1450" dirty="0" err="1">
                <a:solidFill>
                  <a:srgbClr val="373A3C"/>
                </a:solidFill>
                <a:highlight>
                  <a:schemeClr val="lt1"/>
                </a:highlight>
              </a:rPr>
              <a:t>that</a:t>
            </a:r>
            <a:r>
              <a:rPr lang="tr-TR" sz="1450" dirty="0">
                <a:solidFill>
                  <a:srgbClr val="373A3C"/>
                </a:solidFill>
                <a:highlight>
                  <a:schemeClr val="lt1"/>
                </a:highlight>
              </a:rPr>
              <a:t> </a:t>
            </a:r>
            <a:r>
              <a:rPr lang="tr-TR" sz="1450" dirty="0" err="1">
                <a:solidFill>
                  <a:srgbClr val="373A3C"/>
                </a:solidFill>
                <a:highlight>
                  <a:schemeClr val="lt1"/>
                </a:highlight>
              </a:rPr>
              <a:t>one</a:t>
            </a:r>
            <a:r>
              <a:rPr lang="tr-TR" sz="1450" dirty="0">
                <a:solidFill>
                  <a:srgbClr val="373A3C"/>
                </a:solidFill>
                <a:highlight>
                  <a:schemeClr val="lt1"/>
                </a:highlight>
              </a:rPr>
              <a:t> </a:t>
            </a:r>
            <a:r>
              <a:rPr lang="tr-TR" sz="1450" dirty="0" err="1">
                <a:solidFill>
                  <a:srgbClr val="373A3C"/>
                </a:solidFill>
                <a:highlight>
                  <a:schemeClr val="lt1"/>
                </a:highlight>
              </a:rPr>
              <a:t>vendor’s</a:t>
            </a:r>
            <a:r>
              <a:rPr lang="tr-TR" sz="1450" dirty="0">
                <a:solidFill>
                  <a:srgbClr val="373A3C"/>
                </a:solidFill>
                <a:highlight>
                  <a:schemeClr val="lt1"/>
                </a:highlight>
              </a:rPr>
              <a:t> </a:t>
            </a:r>
            <a:r>
              <a:rPr lang="tr-TR" sz="1450" dirty="0" err="1">
                <a:solidFill>
                  <a:srgbClr val="373A3C"/>
                </a:solidFill>
                <a:highlight>
                  <a:schemeClr val="lt1"/>
                </a:highlight>
              </a:rPr>
              <a:t>solution</a:t>
            </a:r>
            <a:r>
              <a:rPr lang="tr-TR" sz="1450" dirty="0">
                <a:solidFill>
                  <a:srgbClr val="373A3C"/>
                </a:solidFill>
                <a:highlight>
                  <a:schemeClr val="lt1"/>
                </a:highlight>
              </a:rPr>
              <a:t> </a:t>
            </a:r>
            <a:r>
              <a:rPr lang="tr-TR" sz="1450" dirty="0" err="1">
                <a:solidFill>
                  <a:srgbClr val="373A3C"/>
                </a:solidFill>
                <a:highlight>
                  <a:schemeClr val="lt1"/>
                </a:highlight>
              </a:rPr>
              <a:t>was</a:t>
            </a:r>
            <a:r>
              <a:rPr lang="tr-TR" sz="1450" dirty="0">
                <a:solidFill>
                  <a:srgbClr val="373A3C"/>
                </a:solidFill>
                <a:highlight>
                  <a:schemeClr val="lt1"/>
                </a:highlight>
              </a:rPr>
              <a:t> not </a:t>
            </a:r>
            <a:r>
              <a:rPr lang="tr-TR" sz="1450" dirty="0" err="1">
                <a:solidFill>
                  <a:srgbClr val="373A3C"/>
                </a:solidFill>
                <a:highlight>
                  <a:schemeClr val="lt1"/>
                </a:highlight>
              </a:rPr>
              <a:t>compatible</a:t>
            </a:r>
            <a:r>
              <a:rPr lang="tr-TR" sz="1450" dirty="0">
                <a:solidFill>
                  <a:srgbClr val="373A3C"/>
                </a:solidFill>
                <a:highlight>
                  <a:schemeClr val="lt1"/>
                </a:highlight>
              </a:rPr>
              <a:t> </a:t>
            </a:r>
            <a:r>
              <a:rPr lang="tr-TR" sz="1450" dirty="0" err="1">
                <a:solidFill>
                  <a:srgbClr val="373A3C"/>
                </a:solidFill>
                <a:highlight>
                  <a:schemeClr val="lt1"/>
                </a:highlight>
              </a:rPr>
              <a:t>with</a:t>
            </a:r>
            <a:r>
              <a:rPr lang="tr-TR" sz="1450" dirty="0">
                <a:solidFill>
                  <a:srgbClr val="373A3C"/>
                </a:solidFill>
                <a:highlight>
                  <a:schemeClr val="lt1"/>
                </a:highlight>
              </a:rPr>
              <a:t> </a:t>
            </a:r>
            <a:r>
              <a:rPr lang="tr-TR" sz="1450" dirty="0" err="1">
                <a:solidFill>
                  <a:srgbClr val="373A3C"/>
                </a:solidFill>
                <a:highlight>
                  <a:schemeClr val="lt1"/>
                </a:highlight>
              </a:rPr>
              <a:t>another</a:t>
            </a:r>
            <a:r>
              <a:rPr lang="tr-TR" sz="1450" dirty="0">
                <a:solidFill>
                  <a:srgbClr val="373A3C"/>
                </a:solidFill>
                <a:highlight>
                  <a:schemeClr val="lt1"/>
                </a:highlight>
              </a:rPr>
              <a:t> </a:t>
            </a:r>
            <a:r>
              <a:rPr lang="tr-TR" sz="1450" dirty="0" err="1">
                <a:solidFill>
                  <a:srgbClr val="373A3C"/>
                </a:solidFill>
                <a:highlight>
                  <a:schemeClr val="lt1"/>
                </a:highlight>
              </a:rPr>
              <a:t>vendor’s</a:t>
            </a:r>
            <a:r>
              <a:rPr lang="tr-TR" sz="1450" dirty="0">
                <a:solidFill>
                  <a:srgbClr val="373A3C"/>
                </a:solidFill>
                <a:highlight>
                  <a:schemeClr val="lt1"/>
                </a:highlight>
              </a:rPr>
              <a:t> </a:t>
            </a:r>
            <a:r>
              <a:rPr lang="tr-TR" sz="1450" dirty="0" err="1">
                <a:solidFill>
                  <a:srgbClr val="373A3C"/>
                </a:solidFill>
                <a:highlight>
                  <a:schemeClr val="lt1"/>
                </a:highlight>
              </a:rPr>
              <a:t>solution</a:t>
            </a:r>
            <a:r>
              <a:rPr lang="tr-TR" sz="1450" dirty="0">
                <a:solidFill>
                  <a:srgbClr val="373A3C"/>
                </a:solidFill>
                <a:highlight>
                  <a:schemeClr val="lt1"/>
                </a:highlight>
              </a:rPr>
              <a:t>. </a:t>
            </a:r>
            <a:r>
              <a:rPr lang="tr-TR" sz="1450" dirty="0" err="1">
                <a:solidFill>
                  <a:srgbClr val="373A3C"/>
                </a:solidFill>
                <a:highlight>
                  <a:schemeClr val="lt1"/>
                </a:highlight>
              </a:rPr>
              <a:t>This</a:t>
            </a:r>
            <a:r>
              <a:rPr lang="tr-TR" sz="1450" dirty="0">
                <a:solidFill>
                  <a:srgbClr val="373A3C"/>
                </a:solidFill>
                <a:highlight>
                  <a:schemeClr val="lt1"/>
                </a:highlight>
              </a:rPr>
              <a:t> is </a:t>
            </a:r>
            <a:r>
              <a:rPr lang="tr-TR" sz="1450" dirty="0" err="1">
                <a:solidFill>
                  <a:srgbClr val="373A3C"/>
                </a:solidFill>
                <a:highlight>
                  <a:schemeClr val="lt1"/>
                </a:highlight>
              </a:rPr>
              <a:t>where</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idea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OSI model </a:t>
            </a:r>
            <a:r>
              <a:rPr lang="tr-TR" sz="1450" dirty="0" err="1">
                <a:solidFill>
                  <a:srgbClr val="373A3C"/>
                </a:solidFill>
                <a:highlight>
                  <a:schemeClr val="lt1"/>
                </a:highlight>
              </a:rPr>
              <a:t>was</a:t>
            </a:r>
            <a:r>
              <a:rPr lang="tr-TR" sz="1450" dirty="0">
                <a:solidFill>
                  <a:srgbClr val="373A3C"/>
                </a:solidFill>
                <a:highlight>
                  <a:schemeClr val="lt1"/>
                </a:highlight>
              </a:rPr>
              <a:t> </a:t>
            </a:r>
            <a:r>
              <a:rPr lang="tr-TR" sz="1450" dirty="0" err="1">
                <a:solidFill>
                  <a:srgbClr val="373A3C"/>
                </a:solidFill>
                <a:highlight>
                  <a:schemeClr val="lt1"/>
                </a:highlight>
              </a:rPr>
              <a:t>born</a:t>
            </a:r>
            <a:r>
              <a:rPr lang="tr-TR" sz="1450" dirty="0">
                <a:solidFill>
                  <a:srgbClr val="373A3C"/>
                </a:solidFill>
                <a:highlight>
                  <a:schemeClr val="lt1"/>
                </a:highlight>
              </a:rPr>
              <a:t>, </a:t>
            </a:r>
            <a:r>
              <a:rPr lang="tr-TR" sz="1450" dirty="0" err="1">
                <a:solidFill>
                  <a:srgbClr val="373A3C"/>
                </a:solidFill>
                <a:highlight>
                  <a:schemeClr val="lt1"/>
                </a:highlight>
              </a:rPr>
              <a:t>having</a:t>
            </a:r>
            <a:r>
              <a:rPr lang="tr-TR" sz="1450" dirty="0">
                <a:solidFill>
                  <a:srgbClr val="373A3C"/>
                </a:solidFill>
                <a:highlight>
                  <a:schemeClr val="lt1"/>
                </a:highlight>
              </a:rPr>
              <a:t> a </a:t>
            </a:r>
            <a:r>
              <a:rPr lang="tr-TR" sz="1450" dirty="0" err="1">
                <a:solidFill>
                  <a:srgbClr val="373A3C"/>
                </a:solidFill>
                <a:highlight>
                  <a:schemeClr val="lt1"/>
                </a:highlight>
              </a:rPr>
              <a:t>layered</a:t>
            </a:r>
            <a:r>
              <a:rPr lang="tr-TR" sz="1450" dirty="0">
                <a:solidFill>
                  <a:srgbClr val="373A3C"/>
                </a:solidFill>
                <a:highlight>
                  <a:schemeClr val="lt1"/>
                </a:highlight>
              </a:rPr>
              <a:t> </a:t>
            </a:r>
            <a:r>
              <a:rPr lang="tr-TR" sz="1450" dirty="0" err="1">
                <a:solidFill>
                  <a:srgbClr val="373A3C"/>
                </a:solidFill>
                <a:highlight>
                  <a:schemeClr val="lt1"/>
                </a:highlight>
              </a:rPr>
              <a:t>approach</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networks</a:t>
            </a:r>
            <a:r>
              <a:rPr lang="tr-TR" sz="1450" dirty="0">
                <a:solidFill>
                  <a:srgbClr val="373A3C"/>
                </a:solidFill>
                <a:highlight>
                  <a:schemeClr val="lt1"/>
                </a:highlight>
              </a:rPr>
              <a:t> </a:t>
            </a:r>
            <a:r>
              <a:rPr lang="tr-TR" sz="1450" dirty="0" err="1">
                <a:solidFill>
                  <a:srgbClr val="373A3C"/>
                </a:solidFill>
                <a:highlight>
                  <a:schemeClr val="lt1"/>
                </a:highlight>
              </a:rPr>
              <a:t>our</a:t>
            </a:r>
            <a:r>
              <a:rPr lang="tr-TR" sz="1450" dirty="0">
                <a:solidFill>
                  <a:srgbClr val="373A3C"/>
                </a:solidFill>
                <a:highlight>
                  <a:schemeClr val="lt1"/>
                </a:highlight>
              </a:rPr>
              <a:t> hardware </a:t>
            </a:r>
            <a:r>
              <a:rPr lang="tr-TR" sz="1450" dirty="0" err="1">
                <a:solidFill>
                  <a:srgbClr val="373A3C"/>
                </a:solidFill>
                <a:highlight>
                  <a:schemeClr val="lt1"/>
                </a:highlight>
              </a:rPr>
              <a:t>vendors</a:t>
            </a:r>
            <a:r>
              <a:rPr lang="tr-TR" sz="1450" dirty="0">
                <a:solidFill>
                  <a:srgbClr val="373A3C"/>
                </a:solidFill>
                <a:highlight>
                  <a:schemeClr val="lt1"/>
                </a:highlight>
              </a:rPr>
              <a:t> </a:t>
            </a:r>
            <a:r>
              <a:rPr lang="tr-TR" sz="1450" dirty="0" err="1">
                <a:solidFill>
                  <a:srgbClr val="373A3C"/>
                </a:solidFill>
                <a:highlight>
                  <a:schemeClr val="lt1"/>
                </a:highlight>
              </a:rPr>
              <a:t>would</a:t>
            </a:r>
            <a:r>
              <a:rPr lang="tr-TR" sz="1450" dirty="0">
                <a:solidFill>
                  <a:srgbClr val="373A3C"/>
                </a:solidFill>
                <a:highlight>
                  <a:schemeClr val="lt1"/>
                </a:highlight>
              </a:rPr>
              <a:t> </a:t>
            </a:r>
            <a:r>
              <a:rPr lang="tr-TR" sz="1450" dirty="0" err="1">
                <a:solidFill>
                  <a:srgbClr val="373A3C"/>
                </a:solidFill>
                <a:highlight>
                  <a:schemeClr val="lt1"/>
                </a:highlight>
              </a:rPr>
              <a:t>design</a:t>
            </a:r>
            <a:r>
              <a:rPr lang="tr-TR" sz="1450" dirty="0">
                <a:solidFill>
                  <a:srgbClr val="373A3C"/>
                </a:solidFill>
                <a:highlight>
                  <a:schemeClr val="lt1"/>
                </a:highlight>
              </a:rPr>
              <a:t> hardware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network,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others</a:t>
            </a:r>
            <a:r>
              <a:rPr lang="tr-TR" sz="1450" dirty="0">
                <a:solidFill>
                  <a:srgbClr val="373A3C"/>
                </a:solidFill>
                <a:highlight>
                  <a:schemeClr val="lt1"/>
                </a:highlight>
              </a:rPr>
              <a:t> </a:t>
            </a:r>
            <a:r>
              <a:rPr lang="tr-TR" sz="1450" dirty="0" err="1">
                <a:solidFill>
                  <a:srgbClr val="373A3C"/>
                </a:solidFill>
                <a:highlight>
                  <a:schemeClr val="lt1"/>
                </a:highlight>
              </a:rPr>
              <a:t>could</a:t>
            </a:r>
            <a:r>
              <a:rPr lang="tr-TR" sz="1450" dirty="0">
                <a:solidFill>
                  <a:srgbClr val="373A3C"/>
                </a:solidFill>
                <a:highlight>
                  <a:schemeClr val="lt1"/>
                </a:highlight>
              </a:rPr>
              <a:t> </a:t>
            </a:r>
            <a:r>
              <a:rPr lang="tr-TR" sz="1450" dirty="0" err="1">
                <a:solidFill>
                  <a:srgbClr val="373A3C"/>
                </a:solidFill>
                <a:highlight>
                  <a:schemeClr val="lt1"/>
                </a:highlight>
              </a:rPr>
              <a:t>develop</a:t>
            </a:r>
            <a:r>
              <a:rPr lang="tr-TR" sz="1450" dirty="0">
                <a:solidFill>
                  <a:srgbClr val="373A3C"/>
                </a:solidFill>
                <a:highlight>
                  <a:schemeClr val="lt1"/>
                </a:highlight>
              </a:rPr>
              <a:t> software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application</a:t>
            </a:r>
            <a:r>
              <a:rPr lang="tr-TR" sz="1450" dirty="0">
                <a:solidFill>
                  <a:srgbClr val="373A3C"/>
                </a:solidFill>
                <a:highlight>
                  <a:schemeClr val="lt1"/>
                </a:highlight>
              </a:rPr>
              <a:t> </a:t>
            </a:r>
            <a:r>
              <a:rPr lang="tr-TR" sz="1450" dirty="0" err="1">
                <a:solidFill>
                  <a:srgbClr val="373A3C"/>
                </a:solidFill>
                <a:highlight>
                  <a:schemeClr val="lt1"/>
                </a:highlight>
              </a:rPr>
              <a:t>layer</a:t>
            </a:r>
            <a:r>
              <a:rPr lang="tr-TR" sz="1450" dirty="0">
                <a:solidFill>
                  <a:srgbClr val="373A3C"/>
                </a:solidFill>
                <a:highlight>
                  <a:schemeClr val="lt1"/>
                </a:highlight>
              </a:rPr>
              <a:t>. Using an </a:t>
            </a:r>
            <a:r>
              <a:rPr lang="tr-TR" sz="1450" dirty="0" err="1">
                <a:solidFill>
                  <a:srgbClr val="373A3C"/>
                </a:solidFill>
                <a:highlight>
                  <a:schemeClr val="lt1"/>
                </a:highlight>
              </a:rPr>
              <a:t>open</a:t>
            </a:r>
            <a:r>
              <a:rPr lang="tr-TR" sz="1450" dirty="0">
                <a:solidFill>
                  <a:srgbClr val="373A3C"/>
                </a:solidFill>
                <a:highlight>
                  <a:schemeClr val="lt1"/>
                </a:highlight>
              </a:rPr>
              <a:t> model </a:t>
            </a:r>
            <a:r>
              <a:rPr lang="tr-TR" sz="1450" dirty="0" err="1">
                <a:solidFill>
                  <a:srgbClr val="373A3C"/>
                </a:solidFill>
                <a:highlight>
                  <a:schemeClr val="lt1"/>
                </a:highlight>
              </a:rPr>
              <a:t>which</a:t>
            </a:r>
            <a:r>
              <a:rPr lang="tr-TR" sz="1450" dirty="0">
                <a:solidFill>
                  <a:srgbClr val="373A3C"/>
                </a:solidFill>
                <a:highlight>
                  <a:schemeClr val="lt1"/>
                </a:highlight>
              </a:rPr>
              <a:t> </a:t>
            </a:r>
            <a:r>
              <a:rPr lang="tr-TR" sz="1450" dirty="0" err="1">
                <a:solidFill>
                  <a:srgbClr val="373A3C"/>
                </a:solidFill>
                <a:highlight>
                  <a:schemeClr val="lt1"/>
                </a:highlight>
              </a:rPr>
              <a:t>everyone</a:t>
            </a:r>
            <a:r>
              <a:rPr lang="tr-TR" sz="1450" dirty="0">
                <a:solidFill>
                  <a:srgbClr val="373A3C"/>
                </a:solidFill>
                <a:highlight>
                  <a:schemeClr val="lt1"/>
                </a:highlight>
              </a:rPr>
              <a:t> </a:t>
            </a:r>
            <a:r>
              <a:rPr lang="tr-TR" sz="1450" dirty="0" err="1">
                <a:solidFill>
                  <a:srgbClr val="373A3C"/>
                </a:solidFill>
                <a:highlight>
                  <a:schemeClr val="lt1"/>
                </a:highlight>
              </a:rPr>
              <a:t>agrees</a:t>
            </a:r>
            <a:r>
              <a:rPr lang="tr-TR" sz="1450" dirty="0">
                <a:solidFill>
                  <a:srgbClr val="373A3C"/>
                </a:solidFill>
                <a:highlight>
                  <a:schemeClr val="lt1"/>
                </a:highlight>
              </a:rPr>
              <a:t> on </a:t>
            </a:r>
            <a:r>
              <a:rPr lang="tr-TR" sz="1450" dirty="0" err="1">
                <a:solidFill>
                  <a:srgbClr val="373A3C"/>
                </a:solidFill>
                <a:highlight>
                  <a:schemeClr val="lt1"/>
                </a:highlight>
              </a:rPr>
              <a:t>means</a:t>
            </a:r>
            <a:r>
              <a:rPr lang="tr-TR" sz="1450" dirty="0">
                <a:solidFill>
                  <a:srgbClr val="373A3C"/>
                </a:solidFill>
                <a:highlight>
                  <a:schemeClr val="lt1"/>
                </a:highlight>
              </a:rPr>
              <a:t> </a:t>
            </a:r>
            <a:r>
              <a:rPr lang="tr-TR" sz="1450" dirty="0" err="1">
                <a:solidFill>
                  <a:srgbClr val="373A3C"/>
                </a:solidFill>
                <a:highlight>
                  <a:schemeClr val="lt1"/>
                </a:highlight>
              </a:rPr>
              <a:t>we</a:t>
            </a:r>
            <a:r>
              <a:rPr lang="tr-TR" sz="1450" dirty="0">
                <a:solidFill>
                  <a:srgbClr val="373A3C"/>
                </a:solidFill>
                <a:highlight>
                  <a:schemeClr val="lt1"/>
                </a:highlight>
              </a:rPr>
              <a:t> can </a:t>
            </a:r>
            <a:r>
              <a:rPr lang="tr-TR" sz="1450" dirty="0" err="1">
                <a:solidFill>
                  <a:srgbClr val="373A3C"/>
                </a:solidFill>
                <a:highlight>
                  <a:schemeClr val="lt1"/>
                </a:highlight>
              </a:rPr>
              <a:t>build</a:t>
            </a:r>
            <a:r>
              <a:rPr lang="tr-TR" sz="1450" dirty="0">
                <a:solidFill>
                  <a:srgbClr val="373A3C"/>
                </a:solidFill>
                <a:highlight>
                  <a:schemeClr val="lt1"/>
                </a:highlight>
              </a:rPr>
              <a:t> </a:t>
            </a:r>
            <a:r>
              <a:rPr lang="tr-TR" sz="1450" dirty="0" err="1">
                <a:solidFill>
                  <a:srgbClr val="373A3C"/>
                </a:solidFill>
                <a:highlight>
                  <a:schemeClr val="lt1"/>
                </a:highlight>
              </a:rPr>
              <a:t>networks</a:t>
            </a:r>
            <a:r>
              <a:rPr lang="tr-TR" sz="1450" dirty="0">
                <a:solidFill>
                  <a:srgbClr val="373A3C"/>
                </a:solidFill>
                <a:highlight>
                  <a:schemeClr val="lt1"/>
                </a:highlight>
              </a:rPr>
              <a:t> </a:t>
            </a:r>
            <a:r>
              <a:rPr lang="tr-TR" sz="1450" dirty="0" err="1">
                <a:solidFill>
                  <a:srgbClr val="373A3C"/>
                </a:solidFill>
                <a:highlight>
                  <a:schemeClr val="lt1"/>
                </a:highlight>
              </a:rPr>
              <a:t>that</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compatible</a:t>
            </a:r>
            <a:r>
              <a:rPr lang="tr-TR" sz="1450" dirty="0">
                <a:solidFill>
                  <a:srgbClr val="373A3C"/>
                </a:solidFill>
                <a:highlight>
                  <a:schemeClr val="lt1"/>
                </a:highlight>
              </a:rPr>
              <a:t> </a:t>
            </a:r>
            <a:r>
              <a:rPr lang="tr-TR" sz="1450" dirty="0" err="1">
                <a:solidFill>
                  <a:srgbClr val="373A3C"/>
                </a:solidFill>
                <a:highlight>
                  <a:schemeClr val="lt1"/>
                </a:highlight>
              </a:rPr>
              <a:t>with</a:t>
            </a:r>
            <a:r>
              <a:rPr lang="tr-TR" sz="1450" dirty="0">
                <a:solidFill>
                  <a:srgbClr val="373A3C"/>
                </a:solidFill>
                <a:highlight>
                  <a:schemeClr val="lt1"/>
                </a:highlight>
              </a:rPr>
              <a:t> </a:t>
            </a:r>
            <a:r>
              <a:rPr lang="tr-TR" sz="1450" dirty="0" err="1">
                <a:solidFill>
                  <a:srgbClr val="373A3C"/>
                </a:solidFill>
                <a:highlight>
                  <a:schemeClr val="lt1"/>
                </a:highlight>
              </a:rPr>
              <a:t>each</a:t>
            </a:r>
            <a:r>
              <a:rPr lang="tr-TR" sz="1450" dirty="0">
                <a:solidFill>
                  <a:srgbClr val="373A3C"/>
                </a:solidFill>
                <a:highlight>
                  <a:schemeClr val="lt1"/>
                </a:highlight>
              </a:rPr>
              <a:t> </a:t>
            </a:r>
            <a:r>
              <a:rPr lang="tr-TR" sz="1450" dirty="0" err="1">
                <a:solidFill>
                  <a:srgbClr val="373A3C"/>
                </a:solidFill>
                <a:highlight>
                  <a:schemeClr val="lt1"/>
                </a:highlight>
              </a:rPr>
              <a:t>other</a:t>
            </a:r>
            <a:r>
              <a:rPr lang="tr-TR" sz="1450" dirty="0">
                <a:solidFill>
                  <a:srgbClr val="373A3C"/>
                </a:solidFill>
                <a:highlight>
                  <a:schemeClr val="lt1"/>
                </a:highlight>
              </a:rPr>
              <a:t>.</a:t>
            </a:r>
            <a:endParaRPr sz="1450" dirty="0">
              <a:solidFill>
                <a:srgbClr val="373A3C"/>
              </a:solidFill>
              <a:highlight>
                <a:srgbClr val="FFFFFF"/>
              </a:highlight>
            </a:endParaRPr>
          </a:p>
          <a:p>
            <a:pPr marL="0" lvl="0" indent="0" algn="l" rtl="0">
              <a:lnSpc>
                <a:spcPct val="100000"/>
              </a:lnSpc>
              <a:spcBef>
                <a:spcPts val="0"/>
              </a:spcBef>
              <a:spcAft>
                <a:spcPts val="0"/>
              </a:spcAft>
              <a:buSzPts val="1400"/>
              <a:buNone/>
            </a:pPr>
            <a:endParaRPr sz="1450" dirty="0">
              <a:solidFill>
                <a:srgbClr val="373A3C"/>
              </a:solidFill>
              <a:highlight>
                <a:srgbClr val="FFFFFF"/>
              </a:highlight>
            </a:endParaRPr>
          </a:p>
          <a:p>
            <a:pPr marL="457200" lvl="0" indent="-320675" algn="l" rtl="0">
              <a:lnSpc>
                <a:spcPct val="100000"/>
              </a:lnSpc>
              <a:spcBef>
                <a:spcPts val="0"/>
              </a:spcBef>
              <a:spcAft>
                <a:spcPts val="0"/>
              </a:spcAft>
              <a:buClr>
                <a:srgbClr val="373A3C"/>
              </a:buClr>
              <a:buSzPts val="1450"/>
              <a:buChar char="●"/>
            </a:pP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fix</a:t>
            </a:r>
            <a:r>
              <a:rPr lang="tr-TR" sz="1450" dirty="0">
                <a:solidFill>
                  <a:srgbClr val="373A3C"/>
                </a:solidFill>
                <a:highlight>
                  <a:srgbClr val="FFFFFF"/>
                </a:highlight>
              </a:rPr>
              <a:t> </a:t>
            </a:r>
            <a:r>
              <a:rPr lang="tr-TR" sz="1450" dirty="0" err="1">
                <a:solidFill>
                  <a:srgbClr val="373A3C"/>
                </a:solidFill>
                <a:highlight>
                  <a:srgbClr val="FFFFFF"/>
                </a:highlight>
              </a:rPr>
              <a:t>this</a:t>
            </a:r>
            <a:r>
              <a:rPr lang="tr-TR" sz="1450" dirty="0">
                <a:solidFill>
                  <a:srgbClr val="373A3C"/>
                </a:solidFill>
                <a:highlight>
                  <a:srgbClr val="FFFFFF"/>
                </a:highlight>
              </a:rPr>
              <a:t> problem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b="1" dirty="0">
                <a:solidFill>
                  <a:srgbClr val="373A3C"/>
                </a:solidFill>
                <a:highlight>
                  <a:srgbClr val="FFFFFF"/>
                </a:highlight>
              </a:rPr>
              <a:t>International </a:t>
            </a:r>
            <a:r>
              <a:rPr lang="tr-TR" sz="1450" b="1" dirty="0" err="1">
                <a:solidFill>
                  <a:srgbClr val="373A3C"/>
                </a:solidFill>
                <a:highlight>
                  <a:srgbClr val="FFFFFF"/>
                </a:highlight>
              </a:rPr>
              <a:t>Organization</a:t>
            </a:r>
            <a:r>
              <a:rPr lang="tr-TR" sz="1450" b="1" dirty="0">
                <a:solidFill>
                  <a:srgbClr val="373A3C"/>
                </a:solidFill>
                <a:highlight>
                  <a:srgbClr val="FFFFFF"/>
                </a:highlight>
              </a:rPr>
              <a:t> </a:t>
            </a:r>
            <a:r>
              <a:rPr lang="tr-TR" sz="1450" b="1" dirty="0" err="1">
                <a:solidFill>
                  <a:srgbClr val="373A3C"/>
                </a:solidFill>
                <a:highlight>
                  <a:srgbClr val="FFFFFF"/>
                </a:highlight>
              </a:rPr>
              <a:t>for</a:t>
            </a:r>
            <a:r>
              <a:rPr lang="tr-TR" sz="1450" b="1" dirty="0">
                <a:solidFill>
                  <a:srgbClr val="373A3C"/>
                </a:solidFill>
                <a:highlight>
                  <a:srgbClr val="FFFFFF"/>
                </a:highlight>
              </a:rPr>
              <a:t> </a:t>
            </a:r>
            <a:r>
              <a:rPr lang="tr-TR" sz="1450" b="1" dirty="0" err="1">
                <a:solidFill>
                  <a:srgbClr val="373A3C"/>
                </a:solidFill>
                <a:highlight>
                  <a:srgbClr val="FFFFFF"/>
                </a:highlight>
              </a:rPr>
              <a:t>Standardization</a:t>
            </a:r>
            <a:r>
              <a:rPr lang="tr-TR" sz="1450" b="1" dirty="0">
                <a:solidFill>
                  <a:srgbClr val="373A3C"/>
                </a:solidFill>
                <a:highlight>
                  <a:srgbClr val="FFFFFF"/>
                </a:highlight>
              </a:rPr>
              <a:t> (ISO)</a:t>
            </a:r>
            <a:r>
              <a:rPr lang="tr-TR" sz="1450" dirty="0">
                <a:solidFill>
                  <a:srgbClr val="373A3C"/>
                </a:solidFill>
                <a:highlight>
                  <a:srgbClr val="FFFFFF"/>
                </a:highlight>
              </a:rPr>
              <a:t> </a:t>
            </a:r>
            <a:r>
              <a:rPr lang="tr-TR" sz="1450" dirty="0" err="1">
                <a:solidFill>
                  <a:srgbClr val="373A3C"/>
                </a:solidFill>
                <a:highlight>
                  <a:srgbClr val="FFFFFF"/>
                </a:highlight>
              </a:rPr>
              <a:t>researched</a:t>
            </a:r>
            <a:r>
              <a:rPr lang="tr-TR" sz="1450" dirty="0">
                <a:solidFill>
                  <a:srgbClr val="373A3C"/>
                </a:solidFill>
                <a:highlight>
                  <a:srgbClr val="FFFFFF"/>
                </a:highlight>
              </a:rPr>
              <a:t> </a:t>
            </a:r>
            <a:r>
              <a:rPr lang="tr-TR" sz="1450" dirty="0" err="1">
                <a:solidFill>
                  <a:srgbClr val="373A3C"/>
                </a:solidFill>
                <a:highlight>
                  <a:srgbClr val="FFFFFF"/>
                </a:highlight>
              </a:rPr>
              <a:t>different</a:t>
            </a:r>
            <a:r>
              <a:rPr lang="tr-TR" sz="1450" dirty="0">
                <a:solidFill>
                  <a:srgbClr val="373A3C"/>
                </a:solidFill>
                <a:highlight>
                  <a:srgbClr val="FFFFFF"/>
                </a:highlight>
              </a:rPr>
              <a:t> network </a:t>
            </a:r>
            <a:r>
              <a:rPr lang="tr-TR" sz="1450" dirty="0" err="1">
                <a:solidFill>
                  <a:srgbClr val="373A3C"/>
                </a:solidFill>
                <a:highlight>
                  <a:srgbClr val="FFFFFF"/>
                </a:highlight>
              </a:rPr>
              <a:t>models</a:t>
            </a:r>
            <a:r>
              <a:rPr lang="tr-TR" sz="1450" dirty="0">
                <a:solidFill>
                  <a:srgbClr val="373A3C"/>
                </a:solidFill>
                <a:highlight>
                  <a:srgbClr val="FFFFFF"/>
                </a:highlight>
              </a:rPr>
              <a:t> </a:t>
            </a:r>
            <a:r>
              <a:rPr lang="tr-TR" sz="1450" dirty="0" err="1">
                <a:solidFill>
                  <a:srgbClr val="373A3C"/>
                </a:solidFill>
                <a:highlight>
                  <a:srgbClr val="FFFFFF"/>
                </a:highlight>
              </a:rPr>
              <a:t>and</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result</a:t>
            </a:r>
            <a:r>
              <a:rPr lang="tr-TR" sz="1450" dirty="0">
                <a:solidFill>
                  <a:srgbClr val="373A3C"/>
                </a:solidFill>
                <a:highlight>
                  <a:srgbClr val="FFFFFF"/>
                </a:highlight>
              </a:rPr>
              <a:t> is </a:t>
            </a:r>
            <a:r>
              <a:rPr lang="tr-TR" sz="1450" dirty="0" err="1">
                <a:solidFill>
                  <a:srgbClr val="373A3C"/>
                </a:solidFill>
                <a:highlight>
                  <a:srgbClr val="FFFFFF"/>
                </a:highlight>
              </a:rPr>
              <a:t>the</a:t>
            </a:r>
            <a:r>
              <a:rPr lang="tr-TR" sz="1450" dirty="0">
                <a:solidFill>
                  <a:srgbClr val="373A3C"/>
                </a:solidFill>
                <a:highlight>
                  <a:srgbClr val="FFFFFF"/>
                </a:highlight>
              </a:rPr>
              <a:t> OSI-model </a:t>
            </a:r>
            <a:r>
              <a:rPr lang="tr-TR" sz="1450" dirty="0" err="1">
                <a:solidFill>
                  <a:srgbClr val="373A3C"/>
                </a:solidFill>
                <a:highlight>
                  <a:srgbClr val="FFFFFF"/>
                </a:highlight>
              </a:rPr>
              <a:t>which</a:t>
            </a:r>
            <a:r>
              <a:rPr lang="tr-TR" sz="1450" dirty="0">
                <a:solidFill>
                  <a:srgbClr val="373A3C"/>
                </a:solidFill>
                <a:highlight>
                  <a:srgbClr val="FFFFFF"/>
                </a:highlight>
              </a:rPr>
              <a:t> </a:t>
            </a:r>
            <a:r>
              <a:rPr lang="tr-TR" sz="1450" dirty="0" err="1">
                <a:solidFill>
                  <a:srgbClr val="373A3C"/>
                </a:solidFill>
                <a:highlight>
                  <a:srgbClr val="FFFFFF"/>
                </a:highlight>
              </a:rPr>
              <a:t>was</a:t>
            </a:r>
            <a:r>
              <a:rPr lang="tr-TR" sz="1450" dirty="0">
                <a:solidFill>
                  <a:srgbClr val="373A3C"/>
                </a:solidFill>
                <a:highlight>
                  <a:srgbClr val="FFFFFF"/>
                </a:highlight>
              </a:rPr>
              <a:t> </a:t>
            </a:r>
            <a:r>
              <a:rPr lang="tr-TR" sz="1450" dirty="0" err="1">
                <a:solidFill>
                  <a:srgbClr val="373A3C"/>
                </a:solidFill>
                <a:highlight>
                  <a:srgbClr val="FFFFFF"/>
                </a:highlight>
              </a:rPr>
              <a:t>released</a:t>
            </a:r>
            <a:r>
              <a:rPr lang="tr-TR" sz="1450" dirty="0">
                <a:solidFill>
                  <a:srgbClr val="373A3C"/>
                </a:solidFill>
                <a:highlight>
                  <a:srgbClr val="FFFFFF"/>
                </a:highlight>
              </a:rPr>
              <a:t> in 1984. </a:t>
            </a:r>
            <a:r>
              <a:rPr lang="tr-TR" sz="1450" dirty="0" err="1">
                <a:solidFill>
                  <a:srgbClr val="373A3C"/>
                </a:solidFill>
                <a:highlight>
                  <a:srgbClr val="FFFFFF"/>
                </a:highlight>
              </a:rPr>
              <a:t>Nowadays</a:t>
            </a:r>
            <a:r>
              <a:rPr lang="tr-TR" sz="1450" dirty="0">
                <a:solidFill>
                  <a:srgbClr val="373A3C"/>
                </a:solidFill>
                <a:highlight>
                  <a:srgbClr val="FFFFFF"/>
                </a:highlight>
              </a:rPr>
              <a:t> </a:t>
            </a:r>
            <a:r>
              <a:rPr lang="tr-TR" sz="1450" dirty="0" err="1">
                <a:solidFill>
                  <a:srgbClr val="373A3C"/>
                </a:solidFill>
                <a:highlight>
                  <a:srgbClr val="FFFFFF"/>
                </a:highlight>
              </a:rPr>
              <a:t>most</a:t>
            </a:r>
            <a:r>
              <a:rPr lang="tr-TR" sz="1450" dirty="0">
                <a:solidFill>
                  <a:srgbClr val="373A3C"/>
                </a:solidFill>
                <a:highlight>
                  <a:srgbClr val="FFFFFF"/>
                </a:highlight>
              </a:rPr>
              <a:t> </a:t>
            </a:r>
            <a:r>
              <a:rPr lang="tr-TR" sz="1450" dirty="0" err="1">
                <a:solidFill>
                  <a:srgbClr val="373A3C"/>
                </a:solidFill>
                <a:highlight>
                  <a:srgbClr val="FFFFFF"/>
                </a:highlight>
              </a:rPr>
              <a:t>vendors</a:t>
            </a:r>
            <a:r>
              <a:rPr lang="tr-TR" sz="1450" dirty="0">
                <a:solidFill>
                  <a:srgbClr val="373A3C"/>
                </a:solidFill>
                <a:highlight>
                  <a:srgbClr val="FFFFFF"/>
                </a:highlight>
              </a:rPr>
              <a:t> </a:t>
            </a:r>
            <a:r>
              <a:rPr lang="tr-TR" sz="1450" dirty="0" err="1">
                <a:solidFill>
                  <a:srgbClr val="373A3C"/>
                </a:solidFill>
                <a:highlight>
                  <a:srgbClr val="FFFFFF"/>
                </a:highlight>
              </a:rPr>
              <a:t>build</a:t>
            </a:r>
            <a:r>
              <a:rPr lang="tr-TR" sz="1450" dirty="0">
                <a:solidFill>
                  <a:srgbClr val="373A3C"/>
                </a:solidFill>
                <a:highlight>
                  <a:srgbClr val="FFFFFF"/>
                </a:highlight>
              </a:rPr>
              <a:t> </a:t>
            </a:r>
            <a:r>
              <a:rPr lang="tr-TR" sz="1450" dirty="0" err="1">
                <a:solidFill>
                  <a:srgbClr val="373A3C"/>
                </a:solidFill>
                <a:highlight>
                  <a:srgbClr val="FFFFFF"/>
                </a:highlight>
              </a:rPr>
              <a:t>networks</a:t>
            </a:r>
            <a:r>
              <a:rPr lang="tr-TR" sz="1450" dirty="0">
                <a:solidFill>
                  <a:srgbClr val="373A3C"/>
                </a:solidFill>
                <a:highlight>
                  <a:srgbClr val="FFFFFF"/>
                </a:highlight>
              </a:rPr>
              <a:t> </a:t>
            </a:r>
            <a:r>
              <a:rPr lang="tr-TR" sz="1450" dirty="0" err="1">
                <a:solidFill>
                  <a:srgbClr val="373A3C"/>
                </a:solidFill>
                <a:highlight>
                  <a:srgbClr val="FFFFFF"/>
                </a:highlight>
              </a:rPr>
              <a:t>based</a:t>
            </a:r>
            <a:r>
              <a:rPr lang="tr-TR" sz="1450" dirty="0">
                <a:solidFill>
                  <a:srgbClr val="373A3C"/>
                </a:solidFill>
                <a:highlight>
                  <a:srgbClr val="FFFFFF"/>
                </a:highlight>
              </a:rPr>
              <a:t> on </a:t>
            </a:r>
            <a:r>
              <a:rPr lang="tr-TR" sz="1450" dirty="0" err="1">
                <a:solidFill>
                  <a:srgbClr val="373A3C"/>
                </a:solidFill>
                <a:highlight>
                  <a:srgbClr val="FFFFFF"/>
                </a:highlight>
              </a:rPr>
              <a:t>the</a:t>
            </a:r>
            <a:r>
              <a:rPr lang="tr-TR" sz="1450" dirty="0">
                <a:solidFill>
                  <a:srgbClr val="373A3C"/>
                </a:solidFill>
                <a:highlight>
                  <a:srgbClr val="FFFFFF"/>
                </a:highlight>
              </a:rPr>
              <a:t> OSI model </a:t>
            </a:r>
            <a:r>
              <a:rPr lang="tr-TR" sz="1450" dirty="0" err="1">
                <a:solidFill>
                  <a:srgbClr val="373A3C"/>
                </a:solidFill>
                <a:highlight>
                  <a:srgbClr val="FFFFFF"/>
                </a:highlight>
              </a:rPr>
              <a:t>and</a:t>
            </a:r>
            <a:r>
              <a:rPr lang="tr-TR" sz="1450" dirty="0">
                <a:solidFill>
                  <a:srgbClr val="373A3C"/>
                </a:solidFill>
                <a:highlight>
                  <a:srgbClr val="FFFFFF"/>
                </a:highlight>
              </a:rPr>
              <a:t> hardware </a:t>
            </a:r>
            <a:r>
              <a:rPr lang="tr-TR" sz="1450" dirty="0" err="1">
                <a:solidFill>
                  <a:srgbClr val="373A3C"/>
                </a:solidFill>
                <a:highlight>
                  <a:srgbClr val="FFFFFF"/>
                </a:highlight>
              </a:rPr>
              <a:t>from</a:t>
            </a:r>
            <a:r>
              <a:rPr lang="tr-TR" sz="1450" dirty="0">
                <a:solidFill>
                  <a:srgbClr val="373A3C"/>
                </a:solidFill>
                <a:highlight>
                  <a:srgbClr val="FFFFFF"/>
                </a:highlight>
              </a:rPr>
              <a:t> </a:t>
            </a:r>
            <a:r>
              <a:rPr lang="tr-TR" sz="1450" dirty="0" err="1">
                <a:solidFill>
                  <a:srgbClr val="373A3C"/>
                </a:solidFill>
                <a:highlight>
                  <a:srgbClr val="FFFFFF"/>
                </a:highlight>
              </a:rPr>
              <a:t>different</a:t>
            </a:r>
            <a:r>
              <a:rPr lang="tr-TR" sz="1450" dirty="0">
                <a:solidFill>
                  <a:srgbClr val="373A3C"/>
                </a:solidFill>
                <a:highlight>
                  <a:srgbClr val="FFFFFF"/>
                </a:highlight>
              </a:rPr>
              <a:t> </a:t>
            </a:r>
            <a:r>
              <a:rPr lang="tr-TR" sz="1450" dirty="0" err="1">
                <a:solidFill>
                  <a:srgbClr val="373A3C"/>
                </a:solidFill>
                <a:highlight>
                  <a:srgbClr val="FFFFFF"/>
                </a:highlight>
              </a:rPr>
              <a:t>vendors</a:t>
            </a:r>
            <a:r>
              <a:rPr lang="tr-TR" sz="1450" dirty="0">
                <a:solidFill>
                  <a:srgbClr val="373A3C"/>
                </a:solidFill>
                <a:highlight>
                  <a:srgbClr val="FFFFFF"/>
                </a:highlight>
              </a:rPr>
              <a:t> is </a:t>
            </a:r>
            <a:r>
              <a:rPr lang="tr-TR" sz="1450" dirty="0" err="1">
                <a:solidFill>
                  <a:srgbClr val="373A3C"/>
                </a:solidFill>
                <a:highlight>
                  <a:srgbClr val="FFFFFF"/>
                </a:highlight>
              </a:rPr>
              <a:t>compatible</a:t>
            </a:r>
            <a:endParaRPr sz="1450" dirty="0">
              <a:solidFill>
                <a:srgbClr val="373A3C"/>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8" name="Google Shape;388;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7214973138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0" name="Google Shape;350;g7214973138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20675" algn="l" defTabSz="914400" rtl="0" eaLnBrk="1" fontAlgn="auto" latinLnBrk="0" hangingPunct="1">
              <a:lnSpc>
                <a:spcPct val="100000"/>
              </a:lnSpc>
              <a:spcBef>
                <a:spcPts val="0"/>
              </a:spcBef>
              <a:spcAft>
                <a:spcPts val="0"/>
              </a:spcAft>
              <a:buClr>
                <a:srgbClr val="373A3C"/>
              </a:buClr>
              <a:buSzPts val="1450"/>
              <a:buFont typeface="Arial"/>
              <a:buChar char="●"/>
              <a:tabLst/>
              <a:defRPr/>
            </a:pPr>
            <a:r>
              <a:rPr lang="tr-TR" sz="1450" dirty="0">
                <a:solidFill>
                  <a:srgbClr val="373A3C"/>
                </a:solidFill>
                <a:highlight>
                  <a:schemeClr val="lt1"/>
                </a:highlight>
              </a:rPr>
              <a:t>Switch en alt 2 katman</a:t>
            </a:r>
          </a:p>
          <a:p>
            <a:pPr marL="457200" lvl="0" indent="-320675" algn="l" rtl="0">
              <a:spcBef>
                <a:spcPts val="0"/>
              </a:spcBef>
              <a:spcAft>
                <a:spcPts val="0"/>
              </a:spcAft>
              <a:buClr>
                <a:srgbClr val="373A3C"/>
              </a:buClr>
              <a:buSzPts val="1450"/>
              <a:buChar char="●"/>
            </a:pPr>
            <a:r>
              <a:rPr lang="tr-TR" sz="1450" dirty="0" err="1">
                <a:solidFill>
                  <a:srgbClr val="373A3C"/>
                </a:solidFill>
                <a:highlight>
                  <a:schemeClr val="lt1"/>
                </a:highlight>
              </a:rPr>
              <a:t>Rooter</a:t>
            </a:r>
            <a:r>
              <a:rPr lang="tr-TR" sz="1450" dirty="0">
                <a:solidFill>
                  <a:srgbClr val="373A3C"/>
                </a:solidFill>
                <a:highlight>
                  <a:schemeClr val="lt1"/>
                </a:highlight>
              </a:rPr>
              <a:t> 4 katman </a:t>
            </a:r>
          </a:p>
          <a:p>
            <a:pPr marL="457200" lvl="0" indent="-320675" algn="l" rtl="0">
              <a:spcBef>
                <a:spcPts val="0"/>
              </a:spcBef>
              <a:spcAft>
                <a:spcPts val="0"/>
              </a:spcAft>
              <a:buClr>
                <a:srgbClr val="373A3C"/>
              </a:buClr>
              <a:buSzPts val="1450"/>
              <a:buChar char="●"/>
            </a:pPr>
            <a:r>
              <a:rPr lang="tr-TR" sz="1450" dirty="0">
                <a:solidFill>
                  <a:srgbClr val="373A3C"/>
                </a:solidFill>
                <a:highlight>
                  <a:schemeClr val="lt1"/>
                </a:highlight>
              </a:rPr>
              <a:t>Her internet yazılımı 7 de</a:t>
            </a:r>
          </a:p>
          <a:p>
            <a:pPr marL="457200" lvl="0" indent="-320675" algn="l" rtl="0">
              <a:spcBef>
                <a:spcPts val="0"/>
              </a:spcBef>
              <a:spcAft>
                <a:spcPts val="0"/>
              </a:spcAft>
              <a:buClr>
                <a:srgbClr val="373A3C"/>
              </a:buClr>
              <a:buSzPts val="1450"/>
              <a:buChar char="●"/>
            </a:pPr>
            <a:r>
              <a:rPr lang="tr-TR" sz="1450" dirty="0">
                <a:solidFill>
                  <a:srgbClr val="373A3C"/>
                </a:solidFill>
                <a:highlight>
                  <a:schemeClr val="lt1"/>
                </a:highlight>
              </a:rPr>
              <a:t>4 de </a:t>
            </a:r>
            <a:r>
              <a:rPr lang="tr-TR" sz="1450" dirty="0" err="1">
                <a:solidFill>
                  <a:srgbClr val="373A3C"/>
                </a:solidFill>
                <a:highlight>
                  <a:schemeClr val="lt1"/>
                </a:highlight>
              </a:rPr>
              <a:t>tcp</a:t>
            </a:r>
            <a:r>
              <a:rPr lang="tr-TR" sz="1450" dirty="0">
                <a:solidFill>
                  <a:srgbClr val="373A3C"/>
                </a:solidFill>
                <a:highlight>
                  <a:schemeClr val="lt1"/>
                </a:highlight>
              </a:rPr>
              <a:t> ve </a:t>
            </a:r>
            <a:r>
              <a:rPr lang="tr-TR" sz="1450" dirty="0" err="1">
                <a:solidFill>
                  <a:srgbClr val="373A3C"/>
                </a:solidFill>
                <a:highlight>
                  <a:schemeClr val="lt1"/>
                </a:highlight>
              </a:rPr>
              <a:t>udp</a:t>
            </a:r>
            <a:r>
              <a:rPr lang="tr-TR" sz="1450" dirty="0">
                <a:solidFill>
                  <a:srgbClr val="373A3C"/>
                </a:solidFill>
                <a:highlight>
                  <a:schemeClr val="lt1"/>
                </a:highlight>
              </a:rPr>
              <a:t> </a:t>
            </a:r>
            <a:r>
              <a:rPr lang="tr-TR" sz="1450" dirty="0" err="1">
                <a:solidFill>
                  <a:srgbClr val="373A3C"/>
                </a:solidFill>
                <a:highlight>
                  <a:schemeClr val="lt1"/>
                </a:highlight>
              </a:rPr>
              <a:t>denseçilene</a:t>
            </a:r>
            <a:r>
              <a:rPr lang="tr-TR" sz="1450" dirty="0">
                <a:solidFill>
                  <a:srgbClr val="373A3C"/>
                </a:solidFill>
                <a:highlight>
                  <a:schemeClr val="lt1"/>
                </a:highlight>
              </a:rPr>
              <a:t> göre ek bilgiler geliyor</a:t>
            </a:r>
          </a:p>
          <a:p>
            <a:pPr marL="457200" lvl="0" indent="-320675" algn="l" rtl="0">
              <a:spcBef>
                <a:spcPts val="0"/>
              </a:spcBef>
              <a:spcAft>
                <a:spcPts val="0"/>
              </a:spcAft>
              <a:buClr>
                <a:srgbClr val="373A3C"/>
              </a:buClr>
              <a:buSzPts val="1450"/>
              <a:buChar char="●"/>
            </a:pPr>
            <a:r>
              <a:rPr lang="tr-TR" sz="1450" dirty="0">
                <a:solidFill>
                  <a:srgbClr val="373A3C"/>
                </a:solidFill>
                <a:highlight>
                  <a:schemeClr val="lt1"/>
                </a:highlight>
              </a:rPr>
              <a:t>Paketlere ayrılıyor numaralandırıyor</a:t>
            </a:r>
          </a:p>
          <a:p>
            <a:pPr marL="457200" lvl="0" indent="-320675" algn="l" rtl="0">
              <a:spcBef>
                <a:spcPts val="0"/>
              </a:spcBef>
              <a:spcAft>
                <a:spcPts val="0"/>
              </a:spcAft>
              <a:buClr>
                <a:srgbClr val="373A3C"/>
              </a:buClr>
              <a:buSzPts val="1450"/>
              <a:buChar char="●"/>
            </a:pPr>
            <a:r>
              <a:rPr lang="tr-TR" sz="1450" dirty="0">
                <a:solidFill>
                  <a:srgbClr val="373A3C"/>
                </a:solidFill>
                <a:highlight>
                  <a:schemeClr val="lt1"/>
                </a:highlight>
              </a:rPr>
              <a:t>3 de hedef IP kaynak </a:t>
            </a:r>
            <a:r>
              <a:rPr lang="tr-TR" sz="1450" dirty="0" err="1">
                <a:solidFill>
                  <a:srgbClr val="373A3C"/>
                </a:solidFill>
                <a:highlight>
                  <a:schemeClr val="lt1"/>
                </a:highlight>
              </a:rPr>
              <a:t>Ip</a:t>
            </a:r>
            <a:endParaRPr lang="tr-T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r>
              <a:rPr lang="tr-TR" sz="1450" dirty="0">
                <a:solidFill>
                  <a:srgbClr val="373A3C"/>
                </a:solidFill>
                <a:highlight>
                  <a:schemeClr val="lt1"/>
                </a:highlight>
              </a:rPr>
              <a:t>2 </a:t>
            </a:r>
            <a:r>
              <a:rPr lang="tr-TR" sz="1450" dirty="0" err="1">
                <a:solidFill>
                  <a:srgbClr val="373A3C"/>
                </a:solidFill>
                <a:highlight>
                  <a:schemeClr val="lt1"/>
                </a:highlight>
              </a:rPr>
              <a:t>mac</a:t>
            </a:r>
            <a:r>
              <a:rPr lang="tr-TR" sz="1450" dirty="0">
                <a:solidFill>
                  <a:srgbClr val="373A3C"/>
                </a:solidFill>
                <a:highlight>
                  <a:schemeClr val="lt1"/>
                </a:highlight>
              </a:rPr>
              <a:t> adresleri ekleniyor</a:t>
            </a:r>
          </a:p>
          <a:p>
            <a:pPr marL="457200" lvl="0" indent="-320675" algn="l" rtl="0">
              <a:spcBef>
                <a:spcPts val="0"/>
              </a:spcBef>
              <a:spcAft>
                <a:spcPts val="0"/>
              </a:spcAft>
              <a:buClr>
                <a:srgbClr val="373A3C"/>
              </a:buClr>
              <a:buSzPts val="1450"/>
              <a:buChar char="●"/>
            </a:pPr>
            <a:r>
              <a:rPr lang="tr-TR" sz="1450" dirty="0">
                <a:solidFill>
                  <a:srgbClr val="373A3C"/>
                </a:solidFill>
                <a:highlight>
                  <a:schemeClr val="lt1"/>
                </a:highlight>
              </a:rPr>
              <a:t>1 bit seviyesinde iletim</a:t>
            </a:r>
          </a:p>
          <a:p>
            <a:pPr marL="136525" lvl="0" indent="0" algn="l" rtl="0">
              <a:spcBef>
                <a:spcPts val="0"/>
              </a:spcBef>
              <a:spcAft>
                <a:spcPts val="0"/>
              </a:spcAft>
              <a:buClr>
                <a:srgbClr val="373A3C"/>
              </a:buClr>
              <a:buSzPts val="1450"/>
              <a:buNone/>
            </a:pPr>
            <a:endParaRPr lang="tr-TR" sz="1450" dirty="0">
              <a:solidFill>
                <a:srgbClr val="373A3C"/>
              </a:solidFill>
              <a:highlight>
                <a:schemeClr val="lt1"/>
              </a:highlight>
            </a:endParaRP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üst katmanlar - İşletim sistemi ve uygulamalar/yazılım</a:t>
            </a: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alt katmanlar - Ağ ve fiziksel ortam</a:t>
            </a:r>
          </a:p>
          <a:p>
            <a:pPr marL="457200" lvl="0" indent="-320675" algn="l" rtl="0">
              <a:spcBef>
                <a:spcPts val="0"/>
              </a:spcBef>
              <a:spcAft>
                <a:spcPts val="0"/>
              </a:spcAft>
              <a:buClr>
                <a:srgbClr val="373A3C"/>
              </a:buClr>
              <a:buSzPts val="1450"/>
              <a:buChar char="●"/>
            </a:pPr>
            <a:endParaRPr lang="tr-T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endParaRPr lang="tr-TR" sz="1450" dirty="0">
              <a:solidFill>
                <a:srgbClr val="373A3C"/>
              </a:solidFill>
              <a:highlight>
                <a:schemeClr val="lt1"/>
              </a:highlight>
            </a:endParaRPr>
          </a:p>
          <a:p>
            <a:pPr marL="136525" lvl="0" indent="0" algn="l" rtl="0">
              <a:spcBef>
                <a:spcPts val="0"/>
              </a:spcBef>
              <a:spcAft>
                <a:spcPts val="0"/>
              </a:spcAft>
              <a:buClr>
                <a:srgbClr val="373A3C"/>
              </a:buClr>
              <a:buSzPts val="1450"/>
              <a:buNone/>
            </a:pPr>
            <a:r>
              <a:rPr lang="tr-TR" sz="1450" dirty="0">
                <a:solidFill>
                  <a:srgbClr val="373A3C"/>
                </a:solidFill>
                <a:highlight>
                  <a:schemeClr val="lt1"/>
                </a:highlight>
              </a:rPr>
              <a:t>7-Uygulamaların ağ hizmetlerine erişebildiği insan-bilgisayar etkileşim katmanı</a:t>
            </a:r>
          </a:p>
          <a:p>
            <a:pPr marL="136525" lvl="0" indent="0" algn="l" rtl="0">
              <a:spcBef>
                <a:spcPts val="0"/>
              </a:spcBef>
              <a:spcAft>
                <a:spcPts val="0"/>
              </a:spcAft>
              <a:buClr>
                <a:srgbClr val="373A3C"/>
              </a:buClr>
              <a:buSzPts val="1450"/>
              <a:buNone/>
            </a:pPr>
            <a:r>
              <a:rPr lang="tr-TR" sz="1450" dirty="0">
                <a:solidFill>
                  <a:srgbClr val="373A3C"/>
                </a:solidFill>
                <a:highlight>
                  <a:schemeClr val="lt1"/>
                </a:highlight>
              </a:rPr>
              <a:t>6-Verilerin kullanılabilir bir biçimde olmasını ve veri şifrelemenin gerçekleştiği yerde olmasını sağlar</a:t>
            </a:r>
          </a:p>
          <a:p>
            <a:pPr marL="136525" lvl="0" indent="0" algn="l" rtl="0">
              <a:spcBef>
                <a:spcPts val="0"/>
              </a:spcBef>
              <a:spcAft>
                <a:spcPts val="0"/>
              </a:spcAft>
              <a:buClr>
                <a:srgbClr val="373A3C"/>
              </a:buClr>
              <a:buSzPts val="1450"/>
              <a:buNone/>
            </a:pPr>
            <a:r>
              <a:rPr lang="tr-TR" sz="1450" dirty="0">
                <a:solidFill>
                  <a:srgbClr val="373A3C"/>
                </a:solidFill>
                <a:highlight>
                  <a:schemeClr val="lt1"/>
                </a:highlight>
              </a:rPr>
              <a:t>5-Bağlantıları sürdürür ve bağlantı noktalarını ve oturumları kontrol etmekten sorumludur</a:t>
            </a:r>
          </a:p>
          <a:p>
            <a:pPr marL="136525" lvl="0" indent="0" algn="l" rtl="0">
              <a:spcBef>
                <a:spcPts val="0"/>
              </a:spcBef>
              <a:spcAft>
                <a:spcPts val="0"/>
              </a:spcAft>
              <a:buClr>
                <a:srgbClr val="373A3C"/>
              </a:buClr>
              <a:buSzPts val="1450"/>
              <a:buNone/>
            </a:pPr>
            <a:r>
              <a:rPr lang="tr-TR" sz="1450" dirty="0">
                <a:solidFill>
                  <a:srgbClr val="373A3C"/>
                </a:solidFill>
                <a:highlight>
                  <a:schemeClr val="lt1"/>
                </a:highlight>
              </a:rPr>
              <a:t>4-TCP ve UDP (</a:t>
            </a:r>
            <a:r>
              <a:rPr lang="en-US" sz="2800" b="0" i="0" dirty="0">
                <a:solidFill>
                  <a:srgbClr val="BDC1C6"/>
                </a:solidFill>
                <a:effectLst/>
                <a:latin typeface="arial" panose="020B0604020202020204" pitchFamily="34" charset="0"/>
              </a:rPr>
              <a:t>User Datagram Protocol</a:t>
            </a:r>
            <a:r>
              <a:rPr lang="tr-TR" sz="2800" b="0" i="0" dirty="0">
                <a:solidFill>
                  <a:srgbClr val="BDC1C6"/>
                </a:solidFill>
                <a:effectLst/>
                <a:latin typeface="arial" panose="020B0604020202020204" pitchFamily="34" charset="0"/>
              </a:rPr>
              <a:t>) </a:t>
            </a:r>
            <a:r>
              <a:rPr lang="tr-TR" sz="1450" dirty="0">
                <a:solidFill>
                  <a:srgbClr val="373A3C"/>
                </a:solidFill>
                <a:highlight>
                  <a:schemeClr val="lt1"/>
                </a:highlight>
              </a:rPr>
              <a:t>dahil olmak üzere iletim protokollerini kullanarak veri iletir</a:t>
            </a: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3-Verilerin hangi fiziksel yolu izleyeceğine karar verir</a:t>
            </a: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2-Ağdaki verilerin biçimini tanımlar</a:t>
            </a: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1-Ham bit akışını fiziksel ortam üzerinden iletir</a:t>
            </a:r>
          </a:p>
          <a:p>
            <a:pPr marL="136525" lvl="0" indent="0" algn="l" rtl="0">
              <a:spcBef>
                <a:spcPts val="0"/>
              </a:spcBef>
              <a:spcAft>
                <a:spcPts val="0"/>
              </a:spcAft>
              <a:buClr>
                <a:srgbClr val="373A3C"/>
              </a:buClr>
              <a:buSzPts val="1450"/>
              <a:buFontTx/>
              <a:buNone/>
            </a:pPr>
            <a:endParaRPr lang="tr-TR" sz="1450" dirty="0">
              <a:solidFill>
                <a:srgbClr val="373A3C"/>
              </a:solidFill>
              <a:highlight>
                <a:schemeClr val="lt1"/>
              </a:highlight>
            </a:endParaRP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OSI modeli, </a:t>
            </a:r>
            <a:r>
              <a:rPr lang="tr-TR" sz="1450" b="1" dirty="0">
                <a:solidFill>
                  <a:srgbClr val="373A3C"/>
                </a:solidFill>
                <a:highlight>
                  <a:schemeClr val="lt1"/>
                </a:highlight>
              </a:rPr>
              <a:t>bilgisayar ağları için evrensel bir dil </a:t>
            </a:r>
            <a:r>
              <a:rPr lang="tr-TR" sz="1450" dirty="0">
                <a:solidFill>
                  <a:srgbClr val="373A3C"/>
                </a:solidFill>
                <a:highlight>
                  <a:schemeClr val="lt1"/>
                </a:highlight>
              </a:rPr>
              <a:t>olarak görülebilir. </a:t>
            </a: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Bir </a:t>
            </a:r>
            <a:r>
              <a:rPr lang="tr-TR" sz="1450" b="1" dirty="0">
                <a:solidFill>
                  <a:srgbClr val="373A3C"/>
                </a:solidFill>
                <a:highlight>
                  <a:schemeClr val="lt1"/>
                </a:highlight>
              </a:rPr>
              <a:t>iletişim sistemini</a:t>
            </a:r>
            <a:r>
              <a:rPr lang="tr-TR" sz="1450" dirty="0">
                <a:solidFill>
                  <a:srgbClr val="373A3C"/>
                </a:solidFill>
                <a:highlight>
                  <a:schemeClr val="lt1"/>
                </a:highlight>
              </a:rPr>
              <a:t>, her biri bir sonrakinin üzerine yığılmış </a:t>
            </a:r>
            <a:r>
              <a:rPr lang="tr-TR" sz="1450" b="1" dirty="0">
                <a:solidFill>
                  <a:srgbClr val="373A3C"/>
                </a:solidFill>
                <a:highlight>
                  <a:schemeClr val="lt1"/>
                </a:highlight>
              </a:rPr>
              <a:t>yedi soyut katmana bölme </a:t>
            </a:r>
            <a:r>
              <a:rPr lang="tr-TR" sz="1450" dirty="0">
                <a:solidFill>
                  <a:srgbClr val="373A3C"/>
                </a:solidFill>
                <a:highlight>
                  <a:schemeClr val="lt1"/>
                </a:highlight>
              </a:rPr>
              <a:t>konseptine dayanır.</a:t>
            </a: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Bilgisayar donanımı ve yazılımının karmaşıklığı arttıkça, bu sistemler arasında başarılı bir şekilde iletişim kurma sorunu daha da zorlaşmaktadır.</a:t>
            </a: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Bu </a:t>
            </a:r>
            <a:r>
              <a:rPr lang="tr-TR" sz="1450" b="1" dirty="0">
                <a:solidFill>
                  <a:srgbClr val="373A3C"/>
                </a:solidFill>
                <a:highlight>
                  <a:schemeClr val="lt1"/>
                </a:highlight>
              </a:rPr>
              <a:t>zor problemlerin "alt görevlere" bölünmesi</a:t>
            </a:r>
            <a:r>
              <a:rPr lang="tr-TR" sz="1450" dirty="0">
                <a:solidFill>
                  <a:srgbClr val="373A3C"/>
                </a:solidFill>
                <a:highlight>
                  <a:schemeClr val="lt1"/>
                </a:highlight>
              </a:rPr>
              <a:t>, </a:t>
            </a:r>
            <a:r>
              <a:rPr lang="tr-TR" sz="1450" b="1" dirty="0">
                <a:solidFill>
                  <a:srgbClr val="373A3C"/>
                </a:solidFill>
                <a:highlight>
                  <a:schemeClr val="lt1"/>
                </a:highlight>
              </a:rPr>
              <a:t>bunların kolayca anlaşılmasını ve daha kolay çözülmesini sağlar</a:t>
            </a:r>
            <a:r>
              <a:rPr lang="tr-TR" sz="1450" dirty="0">
                <a:solidFill>
                  <a:srgbClr val="373A3C"/>
                </a:solidFill>
                <a:highlight>
                  <a:schemeClr val="lt1"/>
                </a:highlight>
              </a:rPr>
              <a:t>. </a:t>
            </a:r>
          </a:p>
          <a:p>
            <a:pPr marL="136525" lvl="0" indent="0" algn="l" rtl="0">
              <a:spcBef>
                <a:spcPts val="0"/>
              </a:spcBef>
              <a:spcAft>
                <a:spcPts val="0"/>
              </a:spcAft>
              <a:buClr>
                <a:srgbClr val="373A3C"/>
              </a:buClr>
              <a:buSzPts val="1450"/>
              <a:buFontTx/>
              <a:buNone/>
            </a:pPr>
            <a:r>
              <a:rPr lang="tr-TR" sz="1450" dirty="0">
                <a:solidFill>
                  <a:srgbClr val="373A3C"/>
                </a:solidFill>
                <a:highlight>
                  <a:schemeClr val="lt1"/>
                </a:highlight>
              </a:rPr>
              <a:t>Bu katmanlı yaklaşımın kullanılması, bir satıcının diğerlerini etkilemeden belirli bir katman için tasarım ve hata ayıklama üzerinde çalışabileceği anlamına gelir.</a:t>
            </a:r>
          </a:p>
          <a:p>
            <a:pPr marL="136525" lvl="0" indent="0" algn="l" rtl="0">
              <a:spcBef>
                <a:spcPts val="0"/>
              </a:spcBef>
              <a:spcAft>
                <a:spcPts val="0"/>
              </a:spcAft>
              <a:buClr>
                <a:srgbClr val="373A3C"/>
              </a:buClr>
              <a:buSzPts val="1450"/>
              <a:buFontTx/>
              <a:buNone/>
            </a:pPr>
            <a:endParaRPr lang="tr-T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endParaRPr lang="tr-T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endParaRPr lang="tr-T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r>
              <a:rPr lang="tr-TR" sz="2000" dirty="0">
                <a:latin typeface="Raleway"/>
                <a:ea typeface="Raleway"/>
                <a:cs typeface="Raleway"/>
                <a:sym typeface="Raleway"/>
              </a:rPr>
              <a:t>-Human-</a:t>
            </a:r>
            <a:r>
              <a:rPr lang="tr-TR" sz="2000" dirty="0" err="1">
                <a:latin typeface="Raleway"/>
                <a:ea typeface="Raleway"/>
                <a:cs typeface="Raleway"/>
                <a:sym typeface="Raleway"/>
              </a:rPr>
              <a:t>computer</a:t>
            </a:r>
            <a:r>
              <a:rPr lang="tr-TR" sz="2000" dirty="0">
                <a:latin typeface="Raleway"/>
                <a:ea typeface="Raleway"/>
                <a:cs typeface="Raleway"/>
                <a:sym typeface="Raleway"/>
              </a:rPr>
              <a:t> </a:t>
            </a:r>
            <a:r>
              <a:rPr lang="tr-TR" sz="2000" dirty="0" err="1">
                <a:latin typeface="Raleway"/>
                <a:ea typeface="Raleway"/>
                <a:cs typeface="Raleway"/>
                <a:sym typeface="Raleway"/>
              </a:rPr>
              <a:t>interaction</a:t>
            </a:r>
            <a:r>
              <a:rPr lang="tr-TR" sz="2000" dirty="0">
                <a:latin typeface="Raleway"/>
                <a:ea typeface="Raleway"/>
                <a:cs typeface="Raleway"/>
                <a:sym typeface="Raleway"/>
              </a:rPr>
              <a:t> </a:t>
            </a:r>
            <a:r>
              <a:rPr lang="tr-TR" sz="2000" dirty="0" err="1">
                <a:latin typeface="Raleway"/>
                <a:ea typeface="Raleway"/>
                <a:cs typeface="Raleway"/>
                <a:sym typeface="Raleway"/>
              </a:rPr>
              <a:t>layer</a:t>
            </a:r>
            <a:r>
              <a:rPr lang="tr-TR" sz="2000" dirty="0">
                <a:latin typeface="Raleway"/>
                <a:ea typeface="Raleway"/>
                <a:cs typeface="Raleway"/>
                <a:sym typeface="Raleway"/>
              </a:rPr>
              <a:t>, </a:t>
            </a:r>
            <a:r>
              <a:rPr lang="tr-TR" sz="2000" dirty="0" err="1">
                <a:latin typeface="Raleway"/>
                <a:ea typeface="Raleway"/>
                <a:cs typeface="Raleway"/>
                <a:sym typeface="Raleway"/>
              </a:rPr>
              <a:t>where</a:t>
            </a:r>
            <a:r>
              <a:rPr lang="tr-TR" sz="2000" dirty="0">
                <a:latin typeface="Raleway"/>
                <a:ea typeface="Raleway"/>
                <a:cs typeface="Raleway"/>
                <a:sym typeface="Raleway"/>
              </a:rPr>
              <a:t> </a:t>
            </a:r>
            <a:r>
              <a:rPr lang="tr-TR" sz="2000" dirty="0" err="1">
                <a:latin typeface="Raleway"/>
                <a:ea typeface="Raleway"/>
                <a:cs typeface="Raleway"/>
                <a:sym typeface="Raleway"/>
              </a:rPr>
              <a:t>applications</a:t>
            </a:r>
            <a:r>
              <a:rPr lang="tr-TR" sz="2000" dirty="0">
                <a:latin typeface="Raleway"/>
                <a:ea typeface="Raleway"/>
                <a:cs typeface="Raleway"/>
                <a:sym typeface="Raleway"/>
              </a:rPr>
              <a:t> can </a:t>
            </a:r>
            <a:r>
              <a:rPr lang="tr-TR" sz="2000" dirty="0" err="1">
                <a:latin typeface="Raleway"/>
                <a:ea typeface="Raleway"/>
                <a:cs typeface="Raleway"/>
                <a:sym typeface="Raleway"/>
              </a:rPr>
              <a:t>access</a:t>
            </a:r>
            <a:r>
              <a:rPr lang="tr-TR" sz="2000" dirty="0">
                <a:latin typeface="Raleway"/>
                <a:ea typeface="Raleway"/>
                <a:cs typeface="Raleway"/>
                <a:sym typeface="Raleway"/>
              </a:rPr>
              <a:t> </a:t>
            </a:r>
            <a:r>
              <a:rPr lang="tr-TR" sz="2000" dirty="0" err="1">
                <a:latin typeface="Raleway"/>
                <a:ea typeface="Raleway"/>
                <a:cs typeface="Raleway"/>
                <a:sym typeface="Raleway"/>
              </a:rPr>
              <a:t>the</a:t>
            </a:r>
            <a:r>
              <a:rPr lang="tr-TR" sz="2000" dirty="0">
                <a:latin typeface="Raleway"/>
                <a:ea typeface="Raleway"/>
                <a:cs typeface="Raleway"/>
                <a:sym typeface="Raleway"/>
              </a:rPr>
              <a:t> network </a:t>
            </a:r>
            <a:r>
              <a:rPr lang="tr-TR" sz="2000" dirty="0" err="1">
                <a:latin typeface="Raleway"/>
                <a:ea typeface="Raleway"/>
                <a:cs typeface="Raleway"/>
                <a:sym typeface="Raleway"/>
              </a:rPr>
              <a:t>services</a:t>
            </a:r>
            <a:endParaRPr lang="tr-TR" sz="2000" dirty="0">
              <a:latin typeface="Raleway"/>
              <a:ea typeface="Raleway"/>
              <a:cs typeface="Raleway"/>
              <a:sym typeface="Raleway"/>
            </a:endParaRPr>
          </a:p>
          <a:p>
            <a:pPr marL="457200" lvl="0" indent="-320675" algn="l" rtl="0">
              <a:spcBef>
                <a:spcPts val="0"/>
              </a:spcBef>
              <a:spcAft>
                <a:spcPts val="0"/>
              </a:spcAft>
              <a:buClr>
                <a:srgbClr val="373A3C"/>
              </a:buClr>
              <a:buSzPts val="1450"/>
              <a:buChar char="●"/>
            </a:pPr>
            <a:r>
              <a:rPr lang="tr-TR" sz="2000" dirty="0">
                <a:latin typeface="Raleway"/>
                <a:ea typeface="Raleway"/>
                <a:cs typeface="Raleway"/>
                <a:sym typeface="Raleway"/>
              </a:rPr>
              <a:t>-</a:t>
            </a:r>
            <a:r>
              <a:rPr lang="tr-TR" sz="2000" dirty="0" err="1">
                <a:latin typeface="Raleway"/>
                <a:ea typeface="Raleway"/>
                <a:cs typeface="Raleway"/>
                <a:sym typeface="Raleway"/>
              </a:rPr>
              <a:t>Ensures</a:t>
            </a:r>
            <a:r>
              <a:rPr lang="tr-TR" sz="2000" dirty="0">
                <a:latin typeface="Raleway"/>
                <a:ea typeface="Raleway"/>
                <a:cs typeface="Raleway"/>
                <a:sym typeface="Raleway"/>
              </a:rPr>
              <a:t> </a:t>
            </a:r>
            <a:r>
              <a:rPr lang="tr-TR" sz="2000" dirty="0" err="1">
                <a:latin typeface="Raleway"/>
                <a:ea typeface="Raleway"/>
                <a:cs typeface="Raleway"/>
                <a:sym typeface="Raleway"/>
              </a:rPr>
              <a:t>that</a:t>
            </a:r>
            <a:r>
              <a:rPr lang="tr-TR" sz="2000" dirty="0">
                <a:latin typeface="Raleway"/>
                <a:ea typeface="Raleway"/>
                <a:cs typeface="Raleway"/>
                <a:sym typeface="Raleway"/>
              </a:rPr>
              <a:t> data is in a </a:t>
            </a:r>
            <a:r>
              <a:rPr lang="tr-TR" sz="2000" dirty="0" err="1">
                <a:latin typeface="Raleway"/>
                <a:ea typeface="Raleway"/>
                <a:cs typeface="Raleway"/>
                <a:sym typeface="Raleway"/>
              </a:rPr>
              <a:t>usable</a:t>
            </a:r>
            <a:r>
              <a:rPr lang="tr-TR" sz="2000" dirty="0">
                <a:latin typeface="Raleway"/>
                <a:ea typeface="Raleway"/>
                <a:cs typeface="Raleway"/>
                <a:sym typeface="Raleway"/>
              </a:rPr>
              <a:t> format </a:t>
            </a:r>
            <a:r>
              <a:rPr lang="tr-TR" sz="2000" dirty="0" err="1">
                <a:latin typeface="Raleway"/>
                <a:ea typeface="Raleway"/>
                <a:cs typeface="Raleway"/>
                <a:sym typeface="Raleway"/>
              </a:rPr>
              <a:t>and</a:t>
            </a:r>
            <a:r>
              <a:rPr lang="tr-TR" sz="2000" dirty="0">
                <a:latin typeface="Raleway"/>
                <a:ea typeface="Raleway"/>
                <a:cs typeface="Raleway"/>
                <a:sym typeface="Raleway"/>
              </a:rPr>
              <a:t> is </a:t>
            </a:r>
            <a:r>
              <a:rPr lang="tr-TR" sz="2000" dirty="0" err="1">
                <a:latin typeface="Raleway"/>
                <a:ea typeface="Raleway"/>
                <a:cs typeface="Raleway"/>
                <a:sym typeface="Raleway"/>
              </a:rPr>
              <a:t>where</a:t>
            </a:r>
            <a:r>
              <a:rPr lang="tr-TR" sz="2000" dirty="0">
                <a:latin typeface="Raleway"/>
                <a:ea typeface="Raleway"/>
                <a:cs typeface="Raleway"/>
                <a:sym typeface="Raleway"/>
              </a:rPr>
              <a:t> data </a:t>
            </a:r>
            <a:r>
              <a:rPr lang="tr-TR" sz="2000" dirty="0" err="1">
                <a:latin typeface="Raleway"/>
                <a:ea typeface="Raleway"/>
                <a:cs typeface="Raleway"/>
                <a:sym typeface="Raleway"/>
              </a:rPr>
              <a:t>encryption</a:t>
            </a:r>
            <a:r>
              <a:rPr lang="tr-TR" sz="2000" dirty="0">
                <a:latin typeface="Raleway"/>
                <a:ea typeface="Raleway"/>
                <a:cs typeface="Raleway"/>
                <a:sym typeface="Raleway"/>
              </a:rPr>
              <a:t> </a:t>
            </a:r>
            <a:r>
              <a:rPr lang="tr-TR" sz="2000" dirty="0" err="1">
                <a:latin typeface="Raleway"/>
                <a:ea typeface="Raleway"/>
                <a:cs typeface="Raleway"/>
                <a:sym typeface="Raleway"/>
              </a:rPr>
              <a:t>occurs</a:t>
            </a:r>
            <a:endParaRPr lang="tr-TR" sz="2000" dirty="0">
              <a:latin typeface="Raleway"/>
              <a:ea typeface="Raleway"/>
              <a:cs typeface="Raleway"/>
              <a:sym typeface="Raleway"/>
            </a:endParaRPr>
          </a:p>
          <a:p>
            <a:pPr marL="457200" lvl="0" indent="-320675" algn="l" rtl="0">
              <a:spcBef>
                <a:spcPts val="0"/>
              </a:spcBef>
              <a:spcAft>
                <a:spcPts val="0"/>
              </a:spcAft>
              <a:buClr>
                <a:srgbClr val="373A3C"/>
              </a:buClr>
              <a:buSzPts val="1450"/>
              <a:buChar char="●"/>
            </a:pPr>
            <a:r>
              <a:rPr lang="tr-TR" sz="2000" dirty="0">
                <a:latin typeface="Raleway"/>
                <a:ea typeface="Raleway"/>
                <a:cs typeface="Raleway"/>
                <a:sym typeface="Raleway"/>
              </a:rPr>
              <a:t>-</a:t>
            </a:r>
            <a:r>
              <a:rPr lang="tr-TR" sz="2000" dirty="0" err="1">
                <a:latin typeface="Raleway"/>
                <a:ea typeface="Raleway"/>
                <a:cs typeface="Raleway"/>
                <a:sym typeface="Raleway"/>
              </a:rPr>
              <a:t>Maintains</a:t>
            </a:r>
            <a:r>
              <a:rPr lang="tr-TR" sz="2000" dirty="0">
                <a:latin typeface="Raleway"/>
                <a:ea typeface="Raleway"/>
                <a:cs typeface="Raleway"/>
                <a:sym typeface="Raleway"/>
              </a:rPr>
              <a:t> </a:t>
            </a:r>
            <a:r>
              <a:rPr lang="tr-TR" sz="2000" dirty="0" err="1">
                <a:latin typeface="Raleway"/>
                <a:ea typeface="Raleway"/>
                <a:cs typeface="Raleway"/>
                <a:sym typeface="Raleway"/>
              </a:rPr>
              <a:t>connections</a:t>
            </a:r>
            <a:r>
              <a:rPr lang="tr-TR" sz="2000" dirty="0">
                <a:latin typeface="Raleway"/>
                <a:ea typeface="Raleway"/>
                <a:cs typeface="Raleway"/>
                <a:sym typeface="Raleway"/>
              </a:rPr>
              <a:t> </a:t>
            </a:r>
            <a:r>
              <a:rPr lang="tr-TR" sz="2000" dirty="0" err="1">
                <a:latin typeface="Raleway"/>
                <a:ea typeface="Raleway"/>
                <a:cs typeface="Raleway"/>
                <a:sym typeface="Raleway"/>
              </a:rPr>
              <a:t>and</a:t>
            </a:r>
            <a:r>
              <a:rPr lang="tr-TR" sz="2000" dirty="0">
                <a:latin typeface="Raleway"/>
                <a:ea typeface="Raleway"/>
                <a:cs typeface="Raleway"/>
                <a:sym typeface="Raleway"/>
              </a:rPr>
              <a:t> is </a:t>
            </a:r>
            <a:r>
              <a:rPr lang="tr-TR" sz="2000" dirty="0" err="1">
                <a:latin typeface="Raleway"/>
                <a:ea typeface="Raleway"/>
                <a:cs typeface="Raleway"/>
                <a:sym typeface="Raleway"/>
              </a:rPr>
              <a:t>responsible</a:t>
            </a:r>
            <a:r>
              <a:rPr lang="tr-TR" sz="2000" dirty="0">
                <a:latin typeface="Raleway"/>
                <a:ea typeface="Raleway"/>
                <a:cs typeface="Raleway"/>
                <a:sym typeface="Raleway"/>
              </a:rPr>
              <a:t> </a:t>
            </a:r>
            <a:r>
              <a:rPr lang="tr-TR" sz="2000" dirty="0" err="1">
                <a:latin typeface="Raleway"/>
                <a:ea typeface="Raleway"/>
                <a:cs typeface="Raleway"/>
                <a:sym typeface="Raleway"/>
              </a:rPr>
              <a:t>for</a:t>
            </a:r>
            <a:r>
              <a:rPr lang="tr-TR" sz="2000" dirty="0">
                <a:latin typeface="Raleway"/>
                <a:ea typeface="Raleway"/>
                <a:cs typeface="Raleway"/>
                <a:sym typeface="Raleway"/>
              </a:rPr>
              <a:t> </a:t>
            </a:r>
            <a:r>
              <a:rPr lang="tr-TR" sz="2000" dirty="0" err="1">
                <a:latin typeface="Raleway"/>
                <a:ea typeface="Raleway"/>
                <a:cs typeface="Raleway"/>
                <a:sym typeface="Raleway"/>
              </a:rPr>
              <a:t>controlling</a:t>
            </a:r>
            <a:r>
              <a:rPr lang="tr-TR" sz="2000" dirty="0">
                <a:latin typeface="Raleway"/>
                <a:ea typeface="Raleway"/>
                <a:cs typeface="Raleway"/>
                <a:sym typeface="Raleway"/>
              </a:rPr>
              <a:t> </a:t>
            </a:r>
            <a:r>
              <a:rPr lang="tr-TR" sz="2000" dirty="0" err="1">
                <a:latin typeface="Raleway"/>
                <a:ea typeface="Raleway"/>
                <a:cs typeface="Raleway"/>
                <a:sym typeface="Raleway"/>
              </a:rPr>
              <a:t>ports</a:t>
            </a:r>
            <a:r>
              <a:rPr lang="tr-TR" sz="2000" dirty="0">
                <a:latin typeface="Raleway"/>
                <a:ea typeface="Raleway"/>
                <a:cs typeface="Raleway"/>
                <a:sym typeface="Raleway"/>
              </a:rPr>
              <a:t> </a:t>
            </a:r>
            <a:r>
              <a:rPr lang="tr-TR" sz="2000" dirty="0" err="1">
                <a:latin typeface="Raleway"/>
                <a:ea typeface="Raleway"/>
                <a:cs typeface="Raleway"/>
                <a:sym typeface="Raleway"/>
              </a:rPr>
              <a:t>and</a:t>
            </a:r>
            <a:r>
              <a:rPr lang="tr-TR" sz="2000" dirty="0">
                <a:latin typeface="Raleway"/>
                <a:ea typeface="Raleway"/>
                <a:cs typeface="Raleway"/>
                <a:sym typeface="Raleway"/>
              </a:rPr>
              <a:t> </a:t>
            </a:r>
            <a:r>
              <a:rPr lang="tr-TR" sz="2000" dirty="0" err="1">
                <a:latin typeface="Raleway"/>
                <a:ea typeface="Raleway"/>
                <a:cs typeface="Raleway"/>
                <a:sym typeface="Raleway"/>
              </a:rPr>
              <a:t>sessions</a:t>
            </a:r>
            <a:endParaRPr lang="tr-TR" sz="2000" dirty="0">
              <a:latin typeface="Raleway"/>
              <a:ea typeface="Raleway"/>
              <a:cs typeface="Raleway"/>
              <a:sym typeface="Raleway"/>
            </a:endParaRPr>
          </a:p>
          <a:p>
            <a:pPr marL="457200" lvl="0" indent="-320675" algn="l" rtl="0">
              <a:spcBef>
                <a:spcPts val="0"/>
              </a:spcBef>
              <a:spcAft>
                <a:spcPts val="0"/>
              </a:spcAft>
              <a:buClr>
                <a:srgbClr val="373A3C"/>
              </a:buClr>
              <a:buSzPts val="1450"/>
              <a:buChar char="●"/>
            </a:pPr>
            <a:r>
              <a:rPr lang="tr-TR" sz="2000" dirty="0">
                <a:latin typeface="Raleway"/>
                <a:ea typeface="Raleway"/>
                <a:cs typeface="Raleway"/>
                <a:sym typeface="Raleway"/>
              </a:rPr>
              <a:t>-</a:t>
            </a:r>
            <a:r>
              <a:rPr lang="tr-TR" sz="2000" dirty="0" err="1">
                <a:latin typeface="Raleway"/>
                <a:ea typeface="Raleway"/>
                <a:cs typeface="Raleway"/>
                <a:sym typeface="Raleway"/>
              </a:rPr>
              <a:t>Transmits</a:t>
            </a:r>
            <a:r>
              <a:rPr lang="tr-TR" sz="2000" dirty="0">
                <a:latin typeface="Raleway"/>
                <a:ea typeface="Raleway"/>
                <a:cs typeface="Raleway"/>
                <a:sym typeface="Raleway"/>
              </a:rPr>
              <a:t> data </a:t>
            </a:r>
            <a:r>
              <a:rPr lang="tr-TR" sz="2000" dirty="0" err="1">
                <a:latin typeface="Raleway"/>
                <a:ea typeface="Raleway"/>
                <a:cs typeface="Raleway"/>
                <a:sym typeface="Raleway"/>
              </a:rPr>
              <a:t>using</a:t>
            </a:r>
            <a:r>
              <a:rPr lang="tr-TR" sz="2000" dirty="0">
                <a:latin typeface="Raleway"/>
                <a:ea typeface="Raleway"/>
                <a:cs typeface="Raleway"/>
                <a:sym typeface="Raleway"/>
              </a:rPr>
              <a:t> </a:t>
            </a:r>
            <a:r>
              <a:rPr lang="tr-TR" sz="2000" dirty="0" err="1">
                <a:latin typeface="Raleway"/>
                <a:ea typeface="Raleway"/>
                <a:cs typeface="Raleway"/>
                <a:sym typeface="Raleway"/>
              </a:rPr>
              <a:t>transmission</a:t>
            </a:r>
            <a:r>
              <a:rPr lang="tr-TR" sz="2000" dirty="0">
                <a:latin typeface="Raleway"/>
                <a:ea typeface="Raleway"/>
                <a:cs typeface="Raleway"/>
                <a:sym typeface="Raleway"/>
              </a:rPr>
              <a:t> </a:t>
            </a:r>
            <a:r>
              <a:rPr lang="tr-TR" sz="2000" dirty="0" err="1">
                <a:latin typeface="Raleway"/>
                <a:ea typeface="Raleway"/>
                <a:cs typeface="Raleway"/>
                <a:sym typeface="Raleway"/>
              </a:rPr>
              <a:t>protocols</a:t>
            </a:r>
            <a:r>
              <a:rPr lang="tr-TR" sz="2000" dirty="0">
                <a:latin typeface="Raleway"/>
                <a:ea typeface="Raleway"/>
                <a:cs typeface="Raleway"/>
                <a:sym typeface="Raleway"/>
              </a:rPr>
              <a:t> </a:t>
            </a:r>
            <a:r>
              <a:rPr lang="tr-TR" sz="2000" dirty="0" err="1">
                <a:latin typeface="Raleway"/>
                <a:ea typeface="Raleway"/>
                <a:cs typeface="Raleway"/>
                <a:sym typeface="Raleway"/>
              </a:rPr>
              <a:t>including</a:t>
            </a:r>
            <a:r>
              <a:rPr lang="tr-TR" sz="2000" dirty="0">
                <a:latin typeface="Raleway"/>
                <a:ea typeface="Raleway"/>
                <a:cs typeface="Raleway"/>
                <a:sym typeface="Raleway"/>
              </a:rPr>
              <a:t> TCP </a:t>
            </a:r>
            <a:r>
              <a:rPr lang="tr-TR" sz="2000" dirty="0" err="1">
                <a:latin typeface="Raleway"/>
                <a:ea typeface="Raleway"/>
                <a:cs typeface="Raleway"/>
                <a:sym typeface="Raleway"/>
              </a:rPr>
              <a:t>and</a:t>
            </a:r>
            <a:r>
              <a:rPr lang="tr-TR" sz="2000" dirty="0">
                <a:latin typeface="Raleway"/>
                <a:ea typeface="Raleway"/>
                <a:cs typeface="Raleway"/>
                <a:sym typeface="Raleway"/>
              </a:rPr>
              <a:t> UDP</a:t>
            </a:r>
          </a:p>
          <a:p>
            <a:pPr marL="457200" marR="0" lvl="0" indent="-320675" algn="l" defTabSz="914400" rtl="0" eaLnBrk="1" fontAlgn="auto" latinLnBrk="0" hangingPunct="1">
              <a:lnSpc>
                <a:spcPct val="100000"/>
              </a:lnSpc>
              <a:spcBef>
                <a:spcPts val="0"/>
              </a:spcBef>
              <a:spcAft>
                <a:spcPts val="0"/>
              </a:spcAft>
              <a:buClr>
                <a:srgbClr val="373A3C"/>
              </a:buClr>
              <a:buSzPts val="1450"/>
              <a:buFont typeface="Arial"/>
              <a:buChar char="●"/>
              <a:tabLst/>
              <a:defRPr/>
            </a:pPr>
            <a:r>
              <a:rPr lang="en-US" sz="2000" dirty="0">
                <a:latin typeface="Raleway"/>
                <a:ea typeface="Raleway"/>
                <a:cs typeface="Raleway"/>
                <a:sym typeface="Raleway"/>
              </a:rPr>
              <a:t>- Decides which physical path the data will take</a:t>
            </a:r>
            <a:endParaRPr lang="en-US" sz="2800" dirty="0">
              <a:latin typeface="Raleway"/>
              <a:ea typeface="Raleway"/>
              <a:cs typeface="Raleway"/>
              <a:sym typeface="Raleway"/>
            </a:endParaRPr>
          </a:p>
          <a:p>
            <a:pPr marL="457200" marR="0" lvl="0" indent="-320675" algn="l" defTabSz="914400" rtl="0" eaLnBrk="1" fontAlgn="auto" latinLnBrk="0" hangingPunct="1">
              <a:lnSpc>
                <a:spcPct val="100000"/>
              </a:lnSpc>
              <a:spcBef>
                <a:spcPts val="0"/>
              </a:spcBef>
              <a:spcAft>
                <a:spcPts val="0"/>
              </a:spcAft>
              <a:buClr>
                <a:srgbClr val="373A3C"/>
              </a:buClr>
              <a:buSzPts val="1450"/>
              <a:buFont typeface="Arial"/>
              <a:buChar char="●"/>
              <a:tabLst/>
              <a:defRPr/>
            </a:pPr>
            <a:r>
              <a:rPr lang="en-US" sz="2000" dirty="0">
                <a:latin typeface="Raleway"/>
                <a:ea typeface="Raleway"/>
                <a:cs typeface="Raleway"/>
                <a:sym typeface="Raleway"/>
              </a:rPr>
              <a:t>- Defines the format of the data on the network</a:t>
            </a:r>
            <a:endParaRPr lang="tr-TR" sz="2000" dirty="0">
              <a:latin typeface="Raleway"/>
              <a:ea typeface="Raleway"/>
              <a:cs typeface="Raleway"/>
              <a:sym typeface="Raleway"/>
            </a:endParaRPr>
          </a:p>
          <a:p>
            <a:pPr marL="457200" marR="0" lvl="0" indent="-320675" algn="l" defTabSz="914400" rtl="0" eaLnBrk="1" fontAlgn="auto" latinLnBrk="0" hangingPunct="1">
              <a:lnSpc>
                <a:spcPct val="100000"/>
              </a:lnSpc>
              <a:spcBef>
                <a:spcPts val="0"/>
              </a:spcBef>
              <a:spcAft>
                <a:spcPts val="0"/>
              </a:spcAft>
              <a:buClr>
                <a:srgbClr val="373A3C"/>
              </a:buClr>
              <a:buSzPts val="1450"/>
              <a:buFont typeface="Arial"/>
              <a:buChar char="●"/>
              <a:tabLst/>
              <a:defRPr/>
            </a:pPr>
            <a:r>
              <a:rPr lang="en-US" sz="3600" dirty="0">
                <a:latin typeface="Raleway"/>
                <a:ea typeface="Raleway"/>
                <a:cs typeface="Raleway"/>
                <a:sym typeface="Raleway"/>
              </a:rPr>
              <a:t>- Transmits raw bit stream over the physical medium</a:t>
            </a:r>
            <a:endParaRPr lang="en-US" sz="4400" dirty="0">
              <a:latin typeface="Raleway"/>
              <a:ea typeface="Raleway"/>
              <a:cs typeface="Raleway"/>
              <a:sym typeface="Raleway"/>
            </a:endParaRPr>
          </a:p>
          <a:p>
            <a:pPr marL="457200" marR="0" lvl="0" indent="-320675" algn="l" defTabSz="914400" rtl="0" eaLnBrk="1" fontAlgn="auto" latinLnBrk="0" hangingPunct="1">
              <a:lnSpc>
                <a:spcPct val="100000"/>
              </a:lnSpc>
              <a:spcBef>
                <a:spcPts val="0"/>
              </a:spcBef>
              <a:spcAft>
                <a:spcPts val="0"/>
              </a:spcAft>
              <a:buClr>
                <a:srgbClr val="373A3C"/>
              </a:buClr>
              <a:buSzPts val="1450"/>
              <a:buFont typeface="Arial"/>
              <a:buChar char="●"/>
              <a:tabLst/>
              <a:defRPr/>
            </a:pPr>
            <a:endParaRPr lang="en-US" sz="2800" dirty="0">
              <a:latin typeface="Raleway"/>
              <a:ea typeface="Raleway"/>
              <a:cs typeface="Raleway"/>
              <a:sym typeface="Raleway"/>
            </a:endParaRPr>
          </a:p>
          <a:p>
            <a:pPr marL="457200" lvl="0" indent="-320675" algn="l" rtl="0">
              <a:spcBef>
                <a:spcPts val="0"/>
              </a:spcBef>
              <a:spcAft>
                <a:spcPts val="0"/>
              </a:spcAft>
              <a:buClr>
                <a:srgbClr val="373A3C"/>
              </a:buClr>
              <a:buSzPts val="1450"/>
              <a:buChar char="●"/>
            </a:pPr>
            <a:endParaRPr lang="tr-T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endParaRPr lang="tr-T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endParaRPr lang="tr-T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r>
              <a:rPr lang="tr-TR" sz="1450" dirty="0" err="1">
                <a:solidFill>
                  <a:srgbClr val="373A3C"/>
                </a:solidFill>
                <a:highlight>
                  <a:schemeClr val="lt1"/>
                </a:highlight>
              </a:rPr>
              <a:t>The</a:t>
            </a:r>
            <a:r>
              <a:rPr lang="tr-TR" sz="1450" dirty="0">
                <a:solidFill>
                  <a:srgbClr val="373A3C"/>
                </a:solidFill>
                <a:highlight>
                  <a:schemeClr val="lt1"/>
                </a:highlight>
              </a:rPr>
              <a:t> OSI model can be </a:t>
            </a:r>
            <a:r>
              <a:rPr lang="tr-TR" sz="1450" dirty="0" err="1">
                <a:solidFill>
                  <a:srgbClr val="373A3C"/>
                </a:solidFill>
                <a:highlight>
                  <a:schemeClr val="lt1"/>
                </a:highlight>
              </a:rPr>
              <a:t>seen</a:t>
            </a:r>
            <a:r>
              <a:rPr lang="tr-TR" sz="1450" dirty="0">
                <a:solidFill>
                  <a:srgbClr val="373A3C"/>
                </a:solidFill>
                <a:highlight>
                  <a:schemeClr val="lt1"/>
                </a:highlight>
              </a:rPr>
              <a:t> as a </a:t>
            </a:r>
            <a:r>
              <a:rPr lang="tr-TR" sz="1450" dirty="0" err="1">
                <a:solidFill>
                  <a:srgbClr val="373A3C"/>
                </a:solidFill>
                <a:highlight>
                  <a:schemeClr val="lt1"/>
                </a:highlight>
              </a:rPr>
              <a:t>universal</a:t>
            </a:r>
            <a:r>
              <a:rPr lang="tr-TR" sz="1450" dirty="0">
                <a:solidFill>
                  <a:srgbClr val="373A3C"/>
                </a:solidFill>
                <a:highlight>
                  <a:schemeClr val="lt1"/>
                </a:highlight>
              </a:rPr>
              <a:t> </a:t>
            </a:r>
            <a:r>
              <a:rPr lang="tr-TR" sz="1450" dirty="0" err="1">
                <a:solidFill>
                  <a:srgbClr val="373A3C"/>
                </a:solidFill>
                <a:highlight>
                  <a:schemeClr val="lt1"/>
                </a:highlight>
              </a:rPr>
              <a:t>language</a:t>
            </a:r>
            <a:r>
              <a:rPr lang="tr-TR" sz="1450" dirty="0">
                <a:solidFill>
                  <a:srgbClr val="373A3C"/>
                </a:solidFill>
                <a:highlight>
                  <a:schemeClr val="lt1"/>
                </a:highlight>
              </a:rPr>
              <a:t>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computer</a:t>
            </a:r>
            <a:r>
              <a:rPr lang="tr-TR" sz="1450" dirty="0">
                <a:solidFill>
                  <a:srgbClr val="373A3C"/>
                </a:solidFill>
                <a:highlight>
                  <a:schemeClr val="lt1"/>
                </a:highlight>
              </a:rPr>
              <a:t> </a:t>
            </a:r>
            <a:r>
              <a:rPr lang="tr-TR" sz="1450" dirty="0" err="1">
                <a:solidFill>
                  <a:srgbClr val="373A3C"/>
                </a:solidFill>
                <a:highlight>
                  <a:schemeClr val="lt1"/>
                </a:highlight>
              </a:rPr>
              <a:t>networking</a:t>
            </a:r>
            <a:r>
              <a:rPr lang="tr-TR" sz="1450" dirty="0">
                <a:solidFill>
                  <a:srgbClr val="373A3C"/>
                </a:solidFill>
                <a:highlight>
                  <a:schemeClr val="lt1"/>
                </a:highlight>
              </a:rPr>
              <a:t>. </a:t>
            </a:r>
            <a:r>
              <a:rPr lang="tr-TR" sz="1450" dirty="0" err="1">
                <a:solidFill>
                  <a:srgbClr val="373A3C"/>
                </a:solidFill>
                <a:highlight>
                  <a:schemeClr val="lt1"/>
                </a:highlight>
              </a:rPr>
              <a:t>It’s</a:t>
            </a:r>
            <a:r>
              <a:rPr lang="tr-TR" sz="1450" dirty="0">
                <a:solidFill>
                  <a:srgbClr val="373A3C"/>
                </a:solidFill>
                <a:highlight>
                  <a:schemeClr val="lt1"/>
                </a:highlight>
              </a:rPr>
              <a:t> </a:t>
            </a:r>
            <a:r>
              <a:rPr lang="tr-TR" sz="1450" dirty="0" err="1">
                <a:solidFill>
                  <a:srgbClr val="373A3C"/>
                </a:solidFill>
                <a:highlight>
                  <a:schemeClr val="lt1"/>
                </a:highlight>
              </a:rPr>
              <a:t>based</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concept</a:t>
            </a:r>
            <a:r>
              <a:rPr lang="tr-TR" sz="1450" dirty="0">
                <a:solidFill>
                  <a:srgbClr val="373A3C"/>
                </a:solidFill>
                <a:highlight>
                  <a:schemeClr val="lt1"/>
                </a:highlight>
              </a:rPr>
              <a:t> of </a:t>
            </a:r>
            <a:r>
              <a:rPr lang="tr-TR" sz="1450" dirty="0" err="1">
                <a:solidFill>
                  <a:srgbClr val="373A3C"/>
                </a:solidFill>
                <a:highlight>
                  <a:schemeClr val="lt1"/>
                </a:highlight>
              </a:rPr>
              <a:t>splitting</a:t>
            </a:r>
            <a:r>
              <a:rPr lang="tr-TR" sz="1450" dirty="0">
                <a:solidFill>
                  <a:srgbClr val="373A3C"/>
                </a:solidFill>
                <a:highlight>
                  <a:schemeClr val="lt1"/>
                </a:highlight>
              </a:rPr>
              <a:t> </a:t>
            </a:r>
            <a:r>
              <a:rPr lang="tr-TR" sz="1450" dirty="0" err="1">
                <a:solidFill>
                  <a:srgbClr val="373A3C"/>
                </a:solidFill>
                <a:highlight>
                  <a:schemeClr val="lt1"/>
                </a:highlight>
              </a:rPr>
              <a:t>up</a:t>
            </a:r>
            <a:r>
              <a:rPr lang="tr-TR" sz="1450" dirty="0">
                <a:solidFill>
                  <a:srgbClr val="373A3C"/>
                </a:solidFill>
                <a:highlight>
                  <a:schemeClr val="lt1"/>
                </a:highlight>
              </a:rPr>
              <a:t> a </a:t>
            </a:r>
            <a:r>
              <a:rPr lang="tr-TR" sz="1450" dirty="0" err="1">
                <a:solidFill>
                  <a:srgbClr val="373A3C"/>
                </a:solidFill>
                <a:highlight>
                  <a:schemeClr val="lt1"/>
                </a:highlight>
              </a:rPr>
              <a:t>communication</a:t>
            </a:r>
            <a:r>
              <a:rPr lang="tr-TR" sz="1450" dirty="0">
                <a:solidFill>
                  <a:srgbClr val="373A3C"/>
                </a:solidFill>
                <a:highlight>
                  <a:schemeClr val="lt1"/>
                </a:highlight>
              </a:rPr>
              <a:t> </a:t>
            </a:r>
            <a:r>
              <a:rPr lang="tr-TR" sz="1450" dirty="0" err="1">
                <a:solidFill>
                  <a:srgbClr val="373A3C"/>
                </a:solidFill>
                <a:highlight>
                  <a:schemeClr val="lt1"/>
                </a:highlight>
              </a:rPr>
              <a:t>system</a:t>
            </a:r>
            <a:r>
              <a:rPr lang="tr-TR" sz="1450" dirty="0">
                <a:solidFill>
                  <a:srgbClr val="373A3C"/>
                </a:solidFill>
                <a:highlight>
                  <a:schemeClr val="lt1"/>
                </a:highlight>
              </a:rPr>
              <a:t> </a:t>
            </a:r>
            <a:r>
              <a:rPr lang="tr-TR" sz="1450" dirty="0" err="1">
                <a:solidFill>
                  <a:srgbClr val="373A3C"/>
                </a:solidFill>
                <a:highlight>
                  <a:schemeClr val="lt1"/>
                </a:highlight>
              </a:rPr>
              <a:t>into</a:t>
            </a:r>
            <a:r>
              <a:rPr lang="tr-TR" sz="1450" dirty="0">
                <a:solidFill>
                  <a:srgbClr val="373A3C"/>
                </a:solidFill>
                <a:highlight>
                  <a:schemeClr val="lt1"/>
                </a:highlight>
              </a:rPr>
              <a:t> seven </a:t>
            </a:r>
            <a:r>
              <a:rPr lang="tr-TR" sz="1450" dirty="0" err="1">
                <a:solidFill>
                  <a:srgbClr val="373A3C"/>
                </a:solidFill>
                <a:highlight>
                  <a:schemeClr val="lt1"/>
                </a:highlight>
              </a:rPr>
              <a:t>abstract</a:t>
            </a:r>
            <a:r>
              <a:rPr lang="tr-TR" sz="1450" dirty="0">
                <a:solidFill>
                  <a:srgbClr val="373A3C"/>
                </a:solidFill>
                <a:highlight>
                  <a:schemeClr val="lt1"/>
                </a:highlight>
              </a:rPr>
              <a:t> </a:t>
            </a:r>
            <a:r>
              <a:rPr lang="tr-TR" sz="1450" dirty="0" err="1">
                <a:solidFill>
                  <a:srgbClr val="373A3C"/>
                </a:solidFill>
                <a:highlight>
                  <a:schemeClr val="lt1"/>
                </a:highlight>
              </a:rPr>
              <a:t>layers</a:t>
            </a:r>
            <a:r>
              <a:rPr lang="tr-TR" sz="1450" dirty="0">
                <a:solidFill>
                  <a:srgbClr val="373A3C"/>
                </a:solidFill>
                <a:highlight>
                  <a:schemeClr val="lt1"/>
                </a:highlight>
              </a:rPr>
              <a:t>, </a:t>
            </a:r>
            <a:r>
              <a:rPr lang="tr-TR" sz="1450" dirty="0" err="1">
                <a:solidFill>
                  <a:srgbClr val="373A3C"/>
                </a:solidFill>
                <a:highlight>
                  <a:schemeClr val="lt1"/>
                </a:highlight>
              </a:rPr>
              <a:t>each</a:t>
            </a:r>
            <a:r>
              <a:rPr lang="tr-TR" sz="1450" dirty="0">
                <a:solidFill>
                  <a:srgbClr val="373A3C"/>
                </a:solidFill>
                <a:highlight>
                  <a:schemeClr val="lt1"/>
                </a:highlight>
              </a:rPr>
              <a:t> </a:t>
            </a:r>
            <a:r>
              <a:rPr lang="tr-TR" sz="1450" dirty="0" err="1">
                <a:solidFill>
                  <a:srgbClr val="373A3C"/>
                </a:solidFill>
                <a:highlight>
                  <a:schemeClr val="lt1"/>
                </a:highlight>
              </a:rPr>
              <a:t>one</a:t>
            </a:r>
            <a:r>
              <a:rPr lang="tr-TR" sz="1450" dirty="0">
                <a:solidFill>
                  <a:srgbClr val="373A3C"/>
                </a:solidFill>
                <a:highlight>
                  <a:schemeClr val="lt1"/>
                </a:highlight>
              </a:rPr>
              <a:t> </a:t>
            </a:r>
            <a:r>
              <a:rPr lang="tr-TR" sz="1450" dirty="0" err="1">
                <a:solidFill>
                  <a:srgbClr val="373A3C"/>
                </a:solidFill>
                <a:highlight>
                  <a:schemeClr val="lt1"/>
                </a:highlight>
              </a:rPr>
              <a:t>stacked</a:t>
            </a:r>
            <a:r>
              <a:rPr lang="tr-TR" sz="1450" dirty="0">
                <a:solidFill>
                  <a:srgbClr val="373A3C"/>
                </a:solidFill>
                <a:highlight>
                  <a:schemeClr val="lt1"/>
                </a:highlight>
              </a:rPr>
              <a:t> </a:t>
            </a:r>
            <a:r>
              <a:rPr lang="tr-TR" sz="1450" dirty="0" err="1">
                <a:solidFill>
                  <a:srgbClr val="373A3C"/>
                </a:solidFill>
                <a:highlight>
                  <a:schemeClr val="lt1"/>
                </a:highlight>
              </a:rPr>
              <a:t>upon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last</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spcBef>
                <a:spcPts val="0"/>
              </a:spcBef>
              <a:spcAft>
                <a:spcPts val="0"/>
              </a:spcAft>
              <a:buNone/>
            </a:pPr>
            <a:endParaRP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r>
              <a:rPr lang="tr-TR" sz="1450" dirty="0">
                <a:solidFill>
                  <a:srgbClr val="373A3C"/>
                </a:solidFill>
                <a:highlight>
                  <a:schemeClr val="lt1"/>
                </a:highlight>
              </a:rPr>
              <a:t>As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complexity</a:t>
            </a:r>
            <a:r>
              <a:rPr lang="tr-TR" sz="1450" dirty="0">
                <a:solidFill>
                  <a:srgbClr val="373A3C"/>
                </a:solidFill>
                <a:highlight>
                  <a:schemeClr val="lt1"/>
                </a:highlight>
              </a:rPr>
              <a:t> of </a:t>
            </a:r>
            <a:r>
              <a:rPr lang="tr-TR" sz="1450" dirty="0" err="1">
                <a:solidFill>
                  <a:srgbClr val="373A3C"/>
                </a:solidFill>
                <a:highlight>
                  <a:schemeClr val="lt1"/>
                </a:highlight>
              </a:rPr>
              <a:t>computer</a:t>
            </a:r>
            <a:r>
              <a:rPr lang="tr-TR" sz="1450" dirty="0">
                <a:solidFill>
                  <a:srgbClr val="373A3C"/>
                </a:solidFill>
                <a:highlight>
                  <a:schemeClr val="lt1"/>
                </a:highlight>
              </a:rPr>
              <a:t> hardware </a:t>
            </a:r>
            <a:r>
              <a:rPr lang="tr-TR" sz="1450" dirty="0" err="1">
                <a:solidFill>
                  <a:srgbClr val="373A3C"/>
                </a:solidFill>
                <a:highlight>
                  <a:schemeClr val="lt1"/>
                </a:highlight>
              </a:rPr>
              <a:t>and</a:t>
            </a:r>
            <a:r>
              <a:rPr lang="tr-TR" sz="1450" dirty="0">
                <a:solidFill>
                  <a:srgbClr val="373A3C"/>
                </a:solidFill>
                <a:highlight>
                  <a:schemeClr val="lt1"/>
                </a:highlight>
              </a:rPr>
              <a:t> software </a:t>
            </a:r>
            <a:r>
              <a:rPr lang="tr-TR" sz="1450" dirty="0" err="1">
                <a:solidFill>
                  <a:srgbClr val="373A3C"/>
                </a:solidFill>
                <a:highlight>
                  <a:schemeClr val="lt1"/>
                </a:highlight>
              </a:rPr>
              <a:t>increases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problem of </a:t>
            </a:r>
            <a:r>
              <a:rPr lang="tr-TR" sz="1450" dirty="0" err="1">
                <a:solidFill>
                  <a:srgbClr val="373A3C"/>
                </a:solidFill>
                <a:highlight>
                  <a:schemeClr val="lt1"/>
                </a:highlight>
              </a:rPr>
              <a:t>successfully</a:t>
            </a:r>
            <a:r>
              <a:rPr lang="tr-TR" sz="1450" dirty="0">
                <a:solidFill>
                  <a:srgbClr val="373A3C"/>
                </a:solidFill>
                <a:highlight>
                  <a:schemeClr val="lt1"/>
                </a:highlight>
              </a:rPr>
              <a:t> </a:t>
            </a:r>
            <a:r>
              <a:rPr lang="tr-TR" sz="1450" dirty="0" err="1">
                <a:solidFill>
                  <a:srgbClr val="373A3C"/>
                </a:solidFill>
                <a:highlight>
                  <a:schemeClr val="lt1"/>
                </a:highlight>
              </a:rPr>
              <a:t>communicating</a:t>
            </a:r>
            <a:r>
              <a:rPr lang="tr-TR" sz="1450" dirty="0">
                <a:solidFill>
                  <a:srgbClr val="373A3C"/>
                </a:solidFill>
                <a:highlight>
                  <a:schemeClr val="lt1"/>
                </a:highlight>
              </a:rPr>
              <a:t> </a:t>
            </a:r>
            <a:r>
              <a:rPr lang="tr-TR" sz="1450" dirty="0" err="1">
                <a:solidFill>
                  <a:srgbClr val="373A3C"/>
                </a:solidFill>
                <a:highlight>
                  <a:schemeClr val="lt1"/>
                </a:highlight>
              </a:rPr>
              <a:t>between</a:t>
            </a:r>
            <a:r>
              <a:rPr lang="tr-TR" sz="1450" dirty="0">
                <a:solidFill>
                  <a:srgbClr val="373A3C"/>
                </a:solidFill>
                <a:highlight>
                  <a:schemeClr val="lt1"/>
                </a:highlight>
              </a:rPr>
              <a:t> </a:t>
            </a:r>
            <a:r>
              <a:rPr lang="tr-TR" sz="1450" dirty="0" err="1">
                <a:solidFill>
                  <a:srgbClr val="373A3C"/>
                </a:solidFill>
                <a:highlight>
                  <a:schemeClr val="lt1"/>
                </a:highlight>
              </a:rPr>
              <a:t>these</a:t>
            </a:r>
            <a:r>
              <a:rPr lang="tr-TR" sz="1450" dirty="0">
                <a:solidFill>
                  <a:srgbClr val="373A3C"/>
                </a:solidFill>
                <a:highlight>
                  <a:schemeClr val="lt1"/>
                </a:highlight>
              </a:rPr>
              <a:t> </a:t>
            </a:r>
            <a:r>
              <a:rPr lang="tr-TR" sz="1450" dirty="0" err="1">
                <a:solidFill>
                  <a:srgbClr val="373A3C"/>
                </a:solidFill>
                <a:highlight>
                  <a:schemeClr val="lt1"/>
                </a:highlight>
              </a:rPr>
              <a:t>systems</a:t>
            </a:r>
            <a:r>
              <a:rPr lang="tr-TR" sz="1450" dirty="0">
                <a:solidFill>
                  <a:srgbClr val="373A3C"/>
                </a:solidFill>
                <a:highlight>
                  <a:schemeClr val="lt1"/>
                </a:highlight>
              </a:rPr>
              <a:t> </a:t>
            </a:r>
            <a:r>
              <a:rPr lang="tr-TR" sz="1450" dirty="0" err="1">
                <a:solidFill>
                  <a:srgbClr val="373A3C"/>
                </a:solidFill>
                <a:highlight>
                  <a:schemeClr val="lt1"/>
                </a:highlight>
              </a:rPr>
              <a:t>becomes</a:t>
            </a:r>
            <a:r>
              <a:rPr lang="tr-TR" sz="1450" dirty="0">
                <a:solidFill>
                  <a:srgbClr val="373A3C"/>
                </a:solidFill>
                <a:highlight>
                  <a:schemeClr val="lt1"/>
                </a:highlight>
              </a:rPr>
              <a:t> </a:t>
            </a:r>
            <a:r>
              <a:rPr lang="tr-TR" sz="1450" dirty="0" err="1">
                <a:solidFill>
                  <a:srgbClr val="373A3C"/>
                </a:solidFill>
                <a:highlight>
                  <a:schemeClr val="lt1"/>
                </a:highlight>
              </a:rPr>
              <a:t>more</a:t>
            </a:r>
            <a:r>
              <a:rPr lang="tr-TR" sz="1450" dirty="0">
                <a:solidFill>
                  <a:srgbClr val="373A3C"/>
                </a:solidFill>
                <a:highlight>
                  <a:schemeClr val="lt1"/>
                </a:highlight>
              </a:rPr>
              <a:t> </a:t>
            </a:r>
            <a:r>
              <a:rPr lang="tr-TR" sz="1450" dirty="0" err="1">
                <a:solidFill>
                  <a:srgbClr val="373A3C"/>
                </a:solidFill>
                <a:highlight>
                  <a:schemeClr val="lt1"/>
                </a:highlight>
              </a:rPr>
              <a:t>difficult</a:t>
            </a:r>
            <a:r>
              <a:rPr lang="tr-TR" sz="1450" dirty="0">
                <a:solidFill>
                  <a:srgbClr val="373A3C"/>
                </a:solidFill>
                <a:highlight>
                  <a:schemeClr val="lt1"/>
                </a:highlight>
              </a:rPr>
              <a:t>. </a:t>
            </a:r>
            <a:r>
              <a:rPr lang="tr-TR" sz="1450" dirty="0" err="1">
                <a:solidFill>
                  <a:srgbClr val="373A3C"/>
                </a:solidFill>
                <a:highlight>
                  <a:schemeClr val="lt1"/>
                </a:highlight>
              </a:rPr>
              <a:t>Dividing</a:t>
            </a:r>
            <a:r>
              <a:rPr lang="tr-TR" sz="1450" dirty="0">
                <a:solidFill>
                  <a:srgbClr val="373A3C"/>
                </a:solidFill>
                <a:highlight>
                  <a:schemeClr val="lt1"/>
                </a:highlight>
              </a:rPr>
              <a:t> </a:t>
            </a:r>
            <a:r>
              <a:rPr lang="tr-TR" sz="1450" dirty="0" err="1">
                <a:solidFill>
                  <a:srgbClr val="373A3C"/>
                </a:solidFill>
                <a:highlight>
                  <a:schemeClr val="lt1"/>
                </a:highlight>
              </a:rPr>
              <a:t>these</a:t>
            </a:r>
            <a:r>
              <a:rPr lang="tr-TR" sz="1450" dirty="0">
                <a:solidFill>
                  <a:srgbClr val="373A3C"/>
                </a:solidFill>
                <a:highlight>
                  <a:schemeClr val="lt1"/>
                </a:highlight>
              </a:rPr>
              <a:t> </a:t>
            </a:r>
            <a:r>
              <a:rPr lang="tr-TR" sz="1450" dirty="0" err="1">
                <a:solidFill>
                  <a:srgbClr val="373A3C"/>
                </a:solidFill>
                <a:highlight>
                  <a:schemeClr val="lt1"/>
                </a:highlight>
              </a:rPr>
              <a:t>difficult</a:t>
            </a:r>
            <a:r>
              <a:rPr lang="tr-TR" sz="1450" dirty="0">
                <a:solidFill>
                  <a:srgbClr val="373A3C"/>
                </a:solidFill>
                <a:highlight>
                  <a:schemeClr val="lt1"/>
                </a:highlight>
              </a:rPr>
              <a:t> </a:t>
            </a:r>
            <a:r>
              <a:rPr lang="tr-TR" sz="1450" dirty="0" err="1">
                <a:solidFill>
                  <a:srgbClr val="373A3C"/>
                </a:solidFill>
                <a:highlight>
                  <a:schemeClr val="lt1"/>
                </a:highlight>
              </a:rPr>
              <a:t>problems</a:t>
            </a:r>
            <a:r>
              <a:rPr lang="tr-TR" sz="1450" dirty="0">
                <a:solidFill>
                  <a:srgbClr val="373A3C"/>
                </a:solidFill>
                <a:highlight>
                  <a:schemeClr val="lt1"/>
                </a:highlight>
              </a:rPr>
              <a:t> </a:t>
            </a:r>
            <a:r>
              <a:rPr lang="tr-TR" sz="1450" dirty="0" err="1">
                <a:solidFill>
                  <a:srgbClr val="373A3C"/>
                </a:solidFill>
                <a:highlight>
                  <a:schemeClr val="lt1"/>
                </a:highlight>
              </a:rPr>
              <a:t>into</a:t>
            </a:r>
            <a:r>
              <a:rPr lang="tr-TR" sz="1450" dirty="0">
                <a:solidFill>
                  <a:srgbClr val="373A3C"/>
                </a:solidFill>
                <a:highlight>
                  <a:schemeClr val="lt1"/>
                </a:highlight>
              </a:rPr>
              <a:t> "</a:t>
            </a:r>
            <a:r>
              <a:rPr lang="tr-TR" sz="1450" dirty="0" err="1">
                <a:solidFill>
                  <a:srgbClr val="373A3C"/>
                </a:solidFill>
                <a:highlight>
                  <a:schemeClr val="lt1"/>
                </a:highlight>
              </a:rPr>
              <a:t>sub-tasks</a:t>
            </a:r>
            <a:r>
              <a:rPr lang="tr-TR" sz="1450" dirty="0">
                <a:solidFill>
                  <a:srgbClr val="373A3C"/>
                </a:solidFill>
                <a:highlight>
                  <a:schemeClr val="lt1"/>
                </a:highlight>
              </a:rPr>
              <a:t>" </a:t>
            </a:r>
            <a:r>
              <a:rPr lang="tr-TR" sz="1450" dirty="0" err="1">
                <a:solidFill>
                  <a:srgbClr val="373A3C"/>
                </a:solidFill>
                <a:highlight>
                  <a:schemeClr val="lt1"/>
                </a:highlight>
              </a:rPr>
              <a:t>allows</a:t>
            </a:r>
            <a:r>
              <a:rPr lang="tr-TR" sz="1450" dirty="0">
                <a:solidFill>
                  <a:srgbClr val="373A3C"/>
                </a:solidFill>
                <a:highlight>
                  <a:schemeClr val="lt1"/>
                </a:highlight>
              </a:rPr>
              <a:t> </a:t>
            </a:r>
            <a:r>
              <a:rPr lang="tr-TR" sz="1450" dirty="0" err="1">
                <a:solidFill>
                  <a:srgbClr val="373A3C"/>
                </a:solidFill>
                <a:highlight>
                  <a:schemeClr val="lt1"/>
                </a:highlight>
              </a:rPr>
              <a:t>them</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be </a:t>
            </a:r>
            <a:r>
              <a:rPr lang="tr-TR" sz="1450" dirty="0" err="1">
                <a:solidFill>
                  <a:srgbClr val="373A3C"/>
                </a:solidFill>
                <a:highlight>
                  <a:schemeClr val="lt1"/>
                </a:highlight>
              </a:rPr>
              <a:t>readily</a:t>
            </a:r>
            <a:r>
              <a:rPr lang="tr-TR" sz="1450" dirty="0">
                <a:solidFill>
                  <a:srgbClr val="373A3C"/>
                </a:solidFill>
                <a:highlight>
                  <a:schemeClr val="lt1"/>
                </a:highlight>
              </a:rPr>
              <a:t> </a:t>
            </a:r>
            <a:r>
              <a:rPr lang="tr-TR" sz="1450" dirty="0" err="1">
                <a:solidFill>
                  <a:srgbClr val="373A3C"/>
                </a:solidFill>
                <a:highlight>
                  <a:schemeClr val="lt1"/>
                </a:highlight>
              </a:rPr>
              <a:t>understood</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solved</a:t>
            </a:r>
            <a:r>
              <a:rPr lang="tr-TR" sz="1450" dirty="0">
                <a:solidFill>
                  <a:srgbClr val="373A3C"/>
                </a:solidFill>
                <a:highlight>
                  <a:schemeClr val="lt1"/>
                </a:highlight>
              </a:rPr>
              <a:t> </a:t>
            </a:r>
            <a:r>
              <a:rPr lang="tr-TR" sz="1450" dirty="0" err="1">
                <a:solidFill>
                  <a:srgbClr val="373A3C"/>
                </a:solidFill>
                <a:highlight>
                  <a:schemeClr val="lt1"/>
                </a:highlight>
              </a:rPr>
              <a:t>more</a:t>
            </a:r>
            <a:r>
              <a:rPr lang="tr-TR" sz="1450" dirty="0">
                <a:solidFill>
                  <a:srgbClr val="373A3C"/>
                </a:solidFill>
                <a:highlight>
                  <a:schemeClr val="lt1"/>
                </a:highlight>
              </a:rPr>
              <a:t> </a:t>
            </a:r>
            <a:r>
              <a:rPr lang="tr-TR" sz="1450" dirty="0" err="1">
                <a:solidFill>
                  <a:srgbClr val="373A3C"/>
                </a:solidFill>
                <a:highlight>
                  <a:schemeClr val="lt1"/>
                </a:highlight>
              </a:rPr>
              <a:t>easily</a:t>
            </a:r>
            <a:r>
              <a:rPr lang="tr-TR" sz="1450" dirty="0">
                <a:solidFill>
                  <a:srgbClr val="373A3C"/>
                </a:solidFill>
                <a:highlight>
                  <a:schemeClr val="lt1"/>
                </a:highlight>
              </a:rPr>
              <a:t>. Using </a:t>
            </a:r>
            <a:r>
              <a:rPr lang="tr-TR" sz="1450" dirty="0" err="1">
                <a:solidFill>
                  <a:srgbClr val="373A3C"/>
                </a:solidFill>
                <a:highlight>
                  <a:schemeClr val="lt1"/>
                </a:highlight>
              </a:rPr>
              <a:t>this</a:t>
            </a:r>
            <a:r>
              <a:rPr lang="tr-TR" sz="1450" dirty="0">
                <a:solidFill>
                  <a:srgbClr val="373A3C"/>
                </a:solidFill>
                <a:highlight>
                  <a:schemeClr val="lt1"/>
                </a:highlight>
              </a:rPr>
              <a:t> </a:t>
            </a:r>
            <a:r>
              <a:rPr lang="tr-TR" sz="1450" dirty="0" err="1">
                <a:solidFill>
                  <a:srgbClr val="373A3C"/>
                </a:solidFill>
                <a:highlight>
                  <a:schemeClr val="lt1"/>
                </a:highlight>
              </a:rPr>
              <a:t>layered</a:t>
            </a:r>
            <a:r>
              <a:rPr lang="tr-TR" sz="1450" dirty="0">
                <a:solidFill>
                  <a:srgbClr val="373A3C"/>
                </a:solidFill>
                <a:highlight>
                  <a:schemeClr val="lt1"/>
                </a:highlight>
              </a:rPr>
              <a:t> </a:t>
            </a:r>
            <a:r>
              <a:rPr lang="tr-TR" sz="1450" dirty="0" err="1">
                <a:solidFill>
                  <a:srgbClr val="373A3C"/>
                </a:solidFill>
                <a:highlight>
                  <a:schemeClr val="lt1"/>
                </a:highlight>
              </a:rPr>
              <a:t>approach</a:t>
            </a:r>
            <a:r>
              <a:rPr lang="tr-TR" sz="1450" dirty="0">
                <a:solidFill>
                  <a:srgbClr val="373A3C"/>
                </a:solidFill>
                <a:highlight>
                  <a:schemeClr val="lt1"/>
                </a:highlight>
              </a:rPr>
              <a:t> </a:t>
            </a:r>
            <a:r>
              <a:rPr lang="tr-TR" sz="1450" dirty="0" err="1">
                <a:solidFill>
                  <a:srgbClr val="373A3C"/>
                </a:solidFill>
                <a:highlight>
                  <a:schemeClr val="lt1"/>
                </a:highlight>
              </a:rPr>
              <a:t>means</a:t>
            </a:r>
            <a:r>
              <a:rPr lang="tr-TR" sz="1450" dirty="0">
                <a:solidFill>
                  <a:srgbClr val="373A3C"/>
                </a:solidFill>
                <a:highlight>
                  <a:schemeClr val="lt1"/>
                </a:highlight>
              </a:rPr>
              <a:t> </a:t>
            </a:r>
            <a:r>
              <a:rPr lang="tr-TR" sz="1450" dirty="0" err="1">
                <a:solidFill>
                  <a:srgbClr val="373A3C"/>
                </a:solidFill>
                <a:highlight>
                  <a:schemeClr val="lt1"/>
                </a:highlight>
              </a:rPr>
              <a:t>that</a:t>
            </a:r>
            <a:r>
              <a:rPr lang="tr-TR" sz="1450" dirty="0">
                <a:solidFill>
                  <a:srgbClr val="373A3C"/>
                </a:solidFill>
                <a:highlight>
                  <a:schemeClr val="lt1"/>
                </a:highlight>
              </a:rPr>
              <a:t> a </a:t>
            </a:r>
            <a:r>
              <a:rPr lang="tr-TR" sz="1450" dirty="0" err="1">
                <a:solidFill>
                  <a:srgbClr val="373A3C"/>
                </a:solidFill>
                <a:highlight>
                  <a:schemeClr val="lt1"/>
                </a:highlight>
              </a:rPr>
              <a:t>vendor</a:t>
            </a:r>
            <a:r>
              <a:rPr lang="tr-TR" sz="1450" dirty="0">
                <a:solidFill>
                  <a:srgbClr val="373A3C"/>
                </a:solidFill>
                <a:highlight>
                  <a:schemeClr val="lt1"/>
                </a:highlight>
              </a:rPr>
              <a:t> can </a:t>
            </a:r>
            <a:r>
              <a:rPr lang="tr-TR" sz="1450" dirty="0" err="1">
                <a:solidFill>
                  <a:srgbClr val="373A3C"/>
                </a:solidFill>
                <a:highlight>
                  <a:schemeClr val="lt1"/>
                </a:highlight>
              </a:rPr>
              <a:t>work</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design</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debugging</a:t>
            </a:r>
            <a:r>
              <a:rPr lang="tr-TR" sz="1450" dirty="0">
                <a:solidFill>
                  <a:srgbClr val="373A3C"/>
                </a:solidFill>
                <a:highlight>
                  <a:schemeClr val="lt1"/>
                </a:highlight>
              </a:rPr>
              <a:t> </a:t>
            </a:r>
            <a:r>
              <a:rPr lang="tr-TR" sz="1450" dirty="0" err="1">
                <a:solidFill>
                  <a:srgbClr val="373A3C"/>
                </a:solidFill>
                <a:highlight>
                  <a:schemeClr val="lt1"/>
                </a:highlight>
              </a:rPr>
              <a:t>for</a:t>
            </a:r>
            <a:r>
              <a:rPr lang="tr-TR" sz="1450" dirty="0">
                <a:solidFill>
                  <a:srgbClr val="373A3C"/>
                </a:solidFill>
                <a:highlight>
                  <a:schemeClr val="lt1"/>
                </a:highlight>
              </a:rPr>
              <a:t> a </a:t>
            </a:r>
            <a:r>
              <a:rPr lang="tr-TR" sz="1450" dirty="0" err="1">
                <a:solidFill>
                  <a:srgbClr val="373A3C"/>
                </a:solidFill>
                <a:highlight>
                  <a:schemeClr val="lt1"/>
                </a:highlight>
              </a:rPr>
              <a:t>particular</a:t>
            </a:r>
            <a:r>
              <a:rPr lang="tr-TR" sz="1450" dirty="0">
                <a:solidFill>
                  <a:srgbClr val="373A3C"/>
                </a:solidFill>
                <a:highlight>
                  <a:schemeClr val="lt1"/>
                </a:highlight>
              </a:rPr>
              <a:t> </a:t>
            </a:r>
            <a:r>
              <a:rPr lang="tr-TR" sz="1450" dirty="0" err="1">
                <a:solidFill>
                  <a:srgbClr val="373A3C"/>
                </a:solidFill>
                <a:highlight>
                  <a:schemeClr val="lt1"/>
                </a:highlight>
              </a:rPr>
              <a:t>layer</a:t>
            </a:r>
            <a:r>
              <a:rPr lang="tr-TR" sz="1450" dirty="0">
                <a:solidFill>
                  <a:srgbClr val="373A3C"/>
                </a:solidFill>
                <a:highlight>
                  <a:schemeClr val="lt1"/>
                </a:highlight>
              </a:rPr>
              <a:t> </a:t>
            </a:r>
            <a:r>
              <a:rPr lang="tr-TR" sz="1450" dirty="0" err="1">
                <a:solidFill>
                  <a:srgbClr val="373A3C"/>
                </a:solidFill>
                <a:highlight>
                  <a:schemeClr val="lt1"/>
                </a:highlight>
              </a:rPr>
              <a:t>without</a:t>
            </a:r>
            <a:r>
              <a:rPr lang="tr-TR" sz="1450" dirty="0">
                <a:solidFill>
                  <a:srgbClr val="373A3C"/>
                </a:solidFill>
                <a:highlight>
                  <a:schemeClr val="lt1"/>
                </a:highlight>
              </a:rPr>
              <a:t> </a:t>
            </a:r>
            <a:r>
              <a:rPr lang="tr-TR" sz="1450" dirty="0" err="1">
                <a:solidFill>
                  <a:srgbClr val="373A3C"/>
                </a:solidFill>
                <a:highlight>
                  <a:schemeClr val="lt1"/>
                </a:highlight>
              </a:rPr>
              <a:t>affecting</a:t>
            </a:r>
            <a:r>
              <a:rPr lang="tr-TR" sz="1450" dirty="0">
                <a:solidFill>
                  <a:srgbClr val="373A3C"/>
                </a:solidFill>
                <a:highlight>
                  <a:schemeClr val="lt1"/>
                </a:highlight>
              </a:rPr>
              <a:t> </a:t>
            </a:r>
            <a:r>
              <a:rPr lang="tr-TR" sz="1450" dirty="0" err="1">
                <a:solidFill>
                  <a:srgbClr val="373A3C"/>
                </a:solidFill>
                <a:highlight>
                  <a:schemeClr val="lt1"/>
                </a:highlight>
              </a:rPr>
              <a:t>any</a:t>
            </a:r>
            <a:r>
              <a:rPr lang="tr-TR" sz="1450" dirty="0">
                <a:solidFill>
                  <a:srgbClr val="373A3C"/>
                </a:solidFill>
                <a:highlight>
                  <a:schemeClr val="lt1"/>
                </a:highlight>
              </a:rPr>
              <a:t> of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others</a:t>
            </a:r>
            <a:r>
              <a:rPr lang="tr-TR" sz="1450" dirty="0">
                <a:solidFill>
                  <a:srgbClr val="373A3C"/>
                </a:solidFill>
                <a:highlight>
                  <a:schemeClr val="lt1"/>
                </a:highlight>
              </a:rPr>
              <a:t>.</a:t>
            </a:r>
            <a:endParaRPr sz="1450" dirty="0">
              <a:solidFill>
                <a:srgbClr val="373A3C"/>
              </a:solidFill>
              <a:highlight>
                <a:schemeClr val="lt1"/>
              </a:highlight>
            </a:endParaRPr>
          </a:p>
          <a:p>
            <a:pPr marL="457200" lvl="0" indent="0" algn="l" rtl="0">
              <a:spcBef>
                <a:spcPts val="0"/>
              </a:spcBef>
              <a:spcAft>
                <a:spcPts val="0"/>
              </a:spcAft>
              <a:buNone/>
            </a:pPr>
            <a:endParaRP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r>
              <a:rPr lang="tr-TR" sz="1450" dirty="0" err="1">
                <a:solidFill>
                  <a:srgbClr val="373A3C"/>
                </a:solidFill>
                <a:highlight>
                  <a:schemeClr val="lt1"/>
                </a:highlight>
              </a:rPr>
              <a:t>upper</a:t>
            </a:r>
            <a:r>
              <a:rPr lang="tr-TR" sz="1450" dirty="0">
                <a:solidFill>
                  <a:srgbClr val="373A3C"/>
                </a:solidFill>
                <a:highlight>
                  <a:schemeClr val="lt1"/>
                </a:highlight>
              </a:rPr>
              <a:t> </a:t>
            </a:r>
            <a:r>
              <a:rPr lang="tr-TR" sz="1450" dirty="0" err="1">
                <a:solidFill>
                  <a:srgbClr val="373A3C"/>
                </a:solidFill>
                <a:highlight>
                  <a:schemeClr val="lt1"/>
                </a:highlight>
              </a:rPr>
              <a:t>layers</a:t>
            </a:r>
            <a:r>
              <a:rPr lang="tr-TR" sz="1450" dirty="0">
                <a:solidFill>
                  <a:srgbClr val="373A3C"/>
                </a:solidFill>
                <a:highlight>
                  <a:schemeClr val="lt1"/>
                </a:highlight>
              </a:rPr>
              <a:t> - Operating </a:t>
            </a:r>
            <a:r>
              <a:rPr lang="tr-TR" sz="1450" dirty="0" err="1">
                <a:solidFill>
                  <a:srgbClr val="373A3C"/>
                </a:solidFill>
                <a:highlight>
                  <a:schemeClr val="lt1"/>
                </a:highlight>
              </a:rPr>
              <a:t>system</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applications</a:t>
            </a:r>
            <a:r>
              <a:rPr lang="tr-TR" sz="1450" dirty="0">
                <a:solidFill>
                  <a:srgbClr val="373A3C"/>
                </a:solidFill>
                <a:highlight>
                  <a:schemeClr val="lt1"/>
                </a:highlight>
              </a:rPr>
              <a:t>/software</a:t>
            </a:r>
            <a:endParaRPr sz="1450" dirty="0">
              <a:solidFill>
                <a:srgbClr val="373A3C"/>
              </a:solidFill>
              <a:highlight>
                <a:schemeClr val="lt1"/>
              </a:highlight>
            </a:endParaRPr>
          </a:p>
          <a:p>
            <a:pPr marL="457200" lvl="0" indent="-320675" algn="l" rtl="0">
              <a:spcBef>
                <a:spcPts val="0"/>
              </a:spcBef>
              <a:spcAft>
                <a:spcPts val="0"/>
              </a:spcAft>
              <a:buClr>
                <a:srgbClr val="373A3C"/>
              </a:buClr>
              <a:buSzPts val="1450"/>
              <a:buChar char="●"/>
            </a:pPr>
            <a:r>
              <a:rPr lang="tr-TR" sz="1450" dirty="0" err="1">
                <a:solidFill>
                  <a:srgbClr val="373A3C"/>
                </a:solidFill>
                <a:highlight>
                  <a:schemeClr val="lt1"/>
                </a:highlight>
              </a:rPr>
              <a:t>lower</a:t>
            </a:r>
            <a:r>
              <a:rPr lang="tr-TR" sz="1450" dirty="0">
                <a:solidFill>
                  <a:srgbClr val="373A3C"/>
                </a:solidFill>
                <a:highlight>
                  <a:schemeClr val="lt1"/>
                </a:highlight>
              </a:rPr>
              <a:t> </a:t>
            </a:r>
            <a:r>
              <a:rPr lang="tr-TR" sz="1450" dirty="0" err="1">
                <a:solidFill>
                  <a:srgbClr val="373A3C"/>
                </a:solidFill>
                <a:highlight>
                  <a:schemeClr val="lt1"/>
                </a:highlight>
              </a:rPr>
              <a:t>layers</a:t>
            </a:r>
            <a:r>
              <a:rPr lang="tr-TR" sz="1450" dirty="0">
                <a:solidFill>
                  <a:srgbClr val="373A3C"/>
                </a:solidFill>
                <a:highlight>
                  <a:schemeClr val="lt1"/>
                </a:highlight>
              </a:rPr>
              <a:t> - Network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media</a:t>
            </a:r>
            <a:endParaRPr sz="1450" dirty="0">
              <a:solidFill>
                <a:srgbClr val="373A3C"/>
              </a:solidFill>
              <a:highlight>
                <a:schemeClr val="lt1"/>
              </a:highlight>
            </a:endParaRPr>
          </a:p>
          <a:p>
            <a:pPr marL="457200" lvl="0" indent="0" algn="l" rtl="0">
              <a:spcBef>
                <a:spcPts val="0"/>
              </a:spcBef>
              <a:spcAft>
                <a:spcPts val="0"/>
              </a:spcAft>
              <a:buNone/>
            </a:pPr>
            <a:endParaRPr sz="1450" dirty="0">
              <a:solidFill>
                <a:srgbClr val="373A3C"/>
              </a:solidFill>
              <a:highlight>
                <a:srgbClr val="FFFFFF"/>
              </a:highlight>
            </a:endParaRPr>
          </a:p>
          <a:p>
            <a:pPr marL="457200" lvl="0" indent="0" algn="l" rtl="0">
              <a:spcBef>
                <a:spcPts val="0"/>
              </a:spcBef>
              <a:spcAft>
                <a:spcPts val="0"/>
              </a:spcAft>
              <a:buNone/>
            </a:pPr>
            <a:endParaRPr sz="1450" dirty="0">
              <a:solidFill>
                <a:srgbClr val="373A3C"/>
              </a:solidFill>
              <a:highlight>
                <a:srgbClr val="FFFFFF"/>
              </a:highlight>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8" name="Google Shape;36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7f6337ea2b_3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g7f6337ea2b_3_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400" dirty="0"/>
              <a:t>Her uygulama  7. katmanda</a:t>
            </a:r>
          </a:p>
          <a:p>
            <a:pPr marL="0" lvl="0" indent="0" algn="l" rtl="0">
              <a:lnSpc>
                <a:spcPct val="100000"/>
              </a:lnSpc>
              <a:spcBef>
                <a:spcPts val="0"/>
              </a:spcBef>
              <a:spcAft>
                <a:spcPts val="0"/>
              </a:spcAft>
              <a:buSzPts val="1400"/>
              <a:buNone/>
            </a:pPr>
            <a:r>
              <a:rPr lang="tr-TR" sz="1400" dirty="0"/>
              <a:t>İstek paketi oluştur</a:t>
            </a:r>
          </a:p>
          <a:p>
            <a:pPr marL="0" lvl="0" indent="0" algn="l" rtl="0">
              <a:lnSpc>
                <a:spcPct val="100000"/>
              </a:lnSpc>
              <a:spcBef>
                <a:spcPts val="0"/>
              </a:spcBef>
              <a:spcAft>
                <a:spcPts val="0"/>
              </a:spcAft>
              <a:buSzPts val="1400"/>
              <a:buNone/>
            </a:pPr>
            <a:endParaRPr lang="tr-TR" sz="1400" dirty="0"/>
          </a:p>
          <a:p>
            <a:pPr marL="0" lvl="0" indent="0" algn="l" rtl="0">
              <a:lnSpc>
                <a:spcPct val="100000"/>
              </a:lnSpc>
              <a:spcBef>
                <a:spcPts val="0"/>
              </a:spcBef>
              <a:spcAft>
                <a:spcPts val="0"/>
              </a:spcAft>
              <a:buSzPts val="1400"/>
              <a:buNone/>
            </a:pPr>
            <a:r>
              <a:rPr lang="tr-TR" sz="1400" b="1" dirty="0"/>
              <a:t>Kullanıcıdan gelen verilerle doğrudan etkileşime girer</a:t>
            </a:r>
          </a:p>
          <a:p>
            <a:pPr marL="0" lvl="0" indent="0" algn="l" rtl="0">
              <a:lnSpc>
                <a:spcPct val="100000"/>
              </a:lnSpc>
              <a:spcBef>
                <a:spcPts val="0"/>
              </a:spcBef>
              <a:spcAft>
                <a:spcPts val="0"/>
              </a:spcAft>
              <a:buSzPts val="1400"/>
              <a:buNone/>
            </a:pPr>
            <a:r>
              <a:rPr lang="tr-TR" sz="1400" dirty="0"/>
              <a:t>Yazılım uygulamaları (web tarayıcıları, e-posta istemcileri, vb.) iletişimi başlatmak için uygulama katmanına güvenir.</a:t>
            </a:r>
          </a:p>
          <a:p>
            <a:pPr marL="0" lvl="0" indent="0" algn="l" rtl="0">
              <a:lnSpc>
                <a:spcPct val="100000"/>
              </a:lnSpc>
              <a:spcBef>
                <a:spcPts val="0"/>
              </a:spcBef>
              <a:spcAft>
                <a:spcPts val="0"/>
              </a:spcAft>
              <a:buSzPts val="1400"/>
              <a:buNone/>
            </a:pPr>
            <a:r>
              <a:rPr lang="tr-TR" sz="1400" dirty="0"/>
              <a:t>Bu, kullanıcıdan gelen verilerle doğrudan etkileşime giren tek katmandır. </a:t>
            </a:r>
          </a:p>
          <a:p>
            <a:pPr marL="0" lvl="0" indent="0" algn="l" rtl="0">
              <a:lnSpc>
                <a:spcPct val="100000"/>
              </a:lnSpc>
              <a:spcBef>
                <a:spcPts val="0"/>
              </a:spcBef>
              <a:spcAft>
                <a:spcPts val="0"/>
              </a:spcAft>
              <a:buSzPts val="1400"/>
              <a:buNone/>
            </a:pPr>
            <a:r>
              <a:rPr lang="tr-TR" sz="1400" dirty="0"/>
              <a:t>Web tarayıcıları ve e-posta istemcileri gibi yazılım uygulamaları, iletişimi başlatmak için uygulama katmanına güvenir. </a:t>
            </a:r>
          </a:p>
          <a:p>
            <a:pPr marL="0" lvl="0" indent="0" algn="l" rtl="0">
              <a:lnSpc>
                <a:spcPct val="100000"/>
              </a:lnSpc>
              <a:spcBef>
                <a:spcPts val="0"/>
              </a:spcBef>
              <a:spcAft>
                <a:spcPts val="0"/>
              </a:spcAft>
              <a:buSzPts val="1400"/>
              <a:buNone/>
            </a:pPr>
            <a:r>
              <a:rPr lang="tr-TR" sz="1400" dirty="0"/>
              <a:t>Ancak, istemci yazılım uygulamalarının uygulama katmanının bir parçası olmadığı açıkça belirtilmelidir; bunun yerine uygulama katmanı, yazılımın kullanıcıya anlamlı veriler sunmak için kullandığı protokollerden ve veri işlemeden sorumludur. </a:t>
            </a:r>
          </a:p>
          <a:p>
            <a:pPr marL="0" lvl="0" indent="0" algn="l" rtl="0">
              <a:lnSpc>
                <a:spcPct val="100000"/>
              </a:lnSpc>
              <a:spcBef>
                <a:spcPts val="0"/>
              </a:spcBef>
              <a:spcAft>
                <a:spcPts val="0"/>
              </a:spcAft>
              <a:buSzPts val="1400"/>
              <a:buNone/>
            </a:pPr>
            <a:r>
              <a:rPr lang="tr-TR" sz="1400" dirty="0"/>
              <a:t>Uygulama katmanı protokolleri, </a:t>
            </a:r>
            <a:r>
              <a:rPr lang="tr-TR" sz="1400" dirty="0" err="1"/>
              <a:t>HTTP'nin</a:t>
            </a:r>
            <a:r>
              <a:rPr lang="tr-TR" sz="1400" dirty="0"/>
              <a:t> yanı sıra SMTP'yi de içerir (Basit Posta Aktarım Protokolü, e-posta iletişimini sağlayan protokollerden biridir).</a:t>
            </a:r>
          </a:p>
          <a:p>
            <a:pPr marL="0" lvl="0" indent="0" algn="l" rtl="0">
              <a:lnSpc>
                <a:spcPct val="100000"/>
              </a:lnSpc>
              <a:spcBef>
                <a:spcPts val="0"/>
              </a:spcBef>
              <a:spcAft>
                <a:spcPts val="0"/>
              </a:spcAft>
              <a:buSzPts val="1400"/>
              <a:buNone/>
            </a:pPr>
            <a:endParaRPr lang="tr-TR" sz="1400" dirty="0"/>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Directly interacts with data from the user</a:t>
            </a:r>
            <a:endParaRPr lang="en-US" sz="1100" dirty="0">
              <a:latin typeface="Raleway"/>
              <a:ea typeface="Raleway"/>
              <a:cs typeface="Raleway"/>
              <a:sym typeface="Raleway"/>
            </a:endParaRPr>
          </a:p>
          <a:p>
            <a:pPr marL="0" lvl="0" indent="0" algn="l" rtl="0">
              <a:spcBef>
                <a:spcPts val="0"/>
              </a:spcBef>
              <a:spcAft>
                <a:spcPts val="0"/>
              </a:spcAft>
              <a:buNone/>
            </a:pPr>
            <a:endParaRPr lang="en-US"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Software applications (web browsers, email clients, etc.) rely on the application layer to initiate communications</a:t>
            </a:r>
          </a:p>
          <a:p>
            <a:pPr marL="0" lvl="0" indent="0" algn="l" rtl="0">
              <a:lnSpc>
                <a:spcPct val="100000"/>
              </a:lnSpc>
              <a:spcBef>
                <a:spcPts val="0"/>
              </a:spcBef>
              <a:spcAft>
                <a:spcPts val="0"/>
              </a:spcAft>
              <a:buSzPts val="1400"/>
              <a:buNone/>
            </a:pPr>
            <a:endParaRPr lang="tr-TR" sz="1400" dirty="0"/>
          </a:p>
          <a:p>
            <a:pPr marL="0" lvl="0" indent="0" algn="l" rtl="0">
              <a:lnSpc>
                <a:spcPct val="100000"/>
              </a:lnSpc>
              <a:spcBef>
                <a:spcPts val="0"/>
              </a:spcBef>
              <a:spcAft>
                <a:spcPts val="0"/>
              </a:spcAft>
              <a:buSzPts val="1400"/>
              <a:buNone/>
            </a:pPr>
            <a:r>
              <a:rPr lang="tr-TR" sz="1400" dirty="0" err="1"/>
              <a:t>This</a:t>
            </a:r>
            <a:r>
              <a:rPr lang="tr-TR" sz="1400" dirty="0"/>
              <a:t> is </a:t>
            </a:r>
            <a:r>
              <a:rPr lang="tr-TR" sz="1400" dirty="0" err="1"/>
              <a:t>the</a:t>
            </a:r>
            <a:r>
              <a:rPr lang="tr-TR" sz="1400" dirty="0"/>
              <a:t> </a:t>
            </a:r>
            <a:r>
              <a:rPr lang="tr-TR" sz="1400" dirty="0" err="1"/>
              <a:t>only</a:t>
            </a:r>
            <a:r>
              <a:rPr lang="tr-TR" sz="1400" dirty="0"/>
              <a:t> </a:t>
            </a:r>
            <a:r>
              <a:rPr lang="tr-TR" sz="1400" dirty="0" err="1"/>
              <a:t>layer</a:t>
            </a:r>
            <a:r>
              <a:rPr lang="tr-TR" sz="1400" dirty="0"/>
              <a:t> </a:t>
            </a:r>
            <a:r>
              <a:rPr lang="tr-TR" sz="1400" dirty="0" err="1"/>
              <a:t>that</a:t>
            </a:r>
            <a:r>
              <a:rPr lang="tr-TR" sz="1400" dirty="0"/>
              <a:t> </a:t>
            </a:r>
            <a:r>
              <a:rPr lang="tr-TR" sz="1400" dirty="0" err="1"/>
              <a:t>directly</a:t>
            </a:r>
            <a:r>
              <a:rPr lang="tr-TR" sz="1400" dirty="0"/>
              <a:t> </a:t>
            </a:r>
            <a:r>
              <a:rPr lang="tr-TR" sz="1400" dirty="0" err="1"/>
              <a:t>interacts</a:t>
            </a:r>
            <a:r>
              <a:rPr lang="tr-TR" sz="1400" dirty="0"/>
              <a:t> </a:t>
            </a:r>
            <a:r>
              <a:rPr lang="tr-TR" sz="1400" dirty="0" err="1"/>
              <a:t>with</a:t>
            </a:r>
            <a:r>
              <a:rPr lang="tr-TR" sz="1400" dirty="0"/>
              <a:t> data </a:t>
            </a:r>
            <a:r>
              <a:rPr lang="tr-TR" sz="1400" dirty="0" err="1"/>
              <a:t>from</a:t>
            </a:r>
            <a:r>
              <a:rPr lang="tr-TR" sz="1400" dirty="0"/>
              <a:t> </a:t>
            </a:r>
            <a:r>
              <a:rPr lang="tr-TR" sz="1400" dirty="0" err="1"/>
              <a:t>the</a:t>
            </a:r>
            <a:r>
              <a:rPr lang="tr-TR" sz="1400" dirty="0"/>
              <a:t> </a:t>
            </a:r>
            <a:r>
              <a:rPr lang="tr-TR" sz="1400" dirty="0" err="1"/>
              <a:t>user</a:t>
            </a:r>
            <a:r>
              <a:rPr lang="tr-TR" sz="1400" dirty="0"/>
              <a:t>. Software </a:t>
            </a:r>
            <a:r>
              <a:rPr lang="tr-TR" sz="1400" dirty="0" err="1"/>
              <a:t>applications</a:t>
            </a:r>
            <a:r>
              <a:rPr lang="tr-TR" sz="1400" dirty="0"/>
              <a:t> </a:t>
            </a:r>
            <a:r>
              <a:rPr lang="tr-TR" sz="1400" dirty="0" err="1"/>
              <a:t>like</a:t>
            </a:r>
            <a:r>
              <a:rPr lang="tr-TR" sz="1400" dirty="0"/>
              <a:t> web </a:t>
            </a:r>
            <a:r>
              <a:rPr lang="tr-TR" sz="1400" dirty="0" err="1"/>
              <a:t>browsers</a:t>
            </a:r>
            <a:r>
              <a:rPr lang="tr-TR" sz="1400" dirty="0"/>
              <a:t> </a:t>
            </a:r>
            <a:r>
              <a:rPr lang="tr-TR" sz="1400" dirty="0" err="1"/>
              <a:t>and</a:t>
            </a:r>
            <a:r>
              <a:rPr lang="tr-TR" sz="1400" dirty="0"/>
              <a:t> </a:t>
            </a:r>
            <a:r>
              <a:rPr lang="tr-TR" sz="1400" dirty="0" err="1"/>
              <a:t>email</a:t>
            </a:r>
            <a:r>
              <a:rPr lang="tr-TR" sz="1400" dirty="0"/>
              <a:t> </a:t>
            </a:r>
            <a:r>
              <a:rPr lang="tr-TR" sz="1400" dirty="0" err="1"/>
              <a:t>clients</a:t>
            </a:r>
            <a:r>
              <a:rPr lang="tr-TR" sz="1400" dirty="0"/>
              <a:t> </a:t>
            </a:r>
            <a:r>
              <a:rPr lang="tr-TR" sz="1400" dirty="0" err="1"/>
              <a:t>rely</a:t>
            </a:r>
            <a:r>
              <a:rPr lang="tr-TR" sz="1400" dirty="0"/>
              <a:t> on </a:t>
            </a:r>
            <a:r>
              <a:rPr lang="tr-TR" sz="1400" dirty="0" err="1"/>
              <a:t>the</a:t>
            </a:r>
            <a:r>
              <a:rPr lang="tr-TR" sz="1400" dirty="0"/>
              <a:t> </a:t>
            </a:r>
            <a:r>
              <a:rPr lang="tr-TR" sz="1400" dirty="0" err="1"/>
              <a:t>application</a:t>
            </a:r>
            <a:r>
              <a:rPr lang="tr-TR" sz="1400" dirty="0"/>
              <a:t> </a:t>
            </a:r>
            <a:r>
              <a:rPr lang="tr-TR" sz="1400" dirty="0" err="1"/>
              <a:t>layer</a:t>
            </a:r>
            <a:r>
              <a:rPr lang="tr-TR" sz="1400" dirty="0"/>
              <a:t> </a:t>
            </a:r>
            <a:r>
              <a:rPr lang="tr-TR" sz="1400" dirty="0" err="1"/>
              <a:t>to</a:t>
            </a:r>
            <a:r>
              <a:rPr lang="tr-TR" sz="1400" dirty="0"/>
              <a:t> </a:t>
            </a:r>
            <a:r>
              <a:rPr lang="tr-TR" sz="1400" dirty="0" err="1"/>
              <a:t>initiate</a:t>
            </a:r>
            <a:r>
              <a:rPr lang="tr-TR" sz="1400" dirty="0"/>
              <a:t> </a:t>
            </a:r>
            <a:r>
              <a:rPr lang="tr-TR" sz="1400" dirty="0" err="1"/>
              <a:t>communications</a:t>
            </a:r>
            <a:r>
              <a:rPr lang="tr-TR" sz="1400" dirty="0"/>
              <a:t>. But it </a:t>
            </a:r>
            <a:r>
              <a:rPr lang="tr-TR" sz="1400" dirty="0" err="1"/>
              <a:t>should</a:t>
            </a:r>
            <a:r>
              <a:rPr lang="tr-TR" sz="1400" dirty="0"/>
              <a:t> be </a:t>
            </a:r>
            <a:r>
              <a:rPr lang="tr-TR" sz="1400" dirty="0" err="1"/>
              <a:t>made</a:t>
            </a:r>
            <a:r>
              <a:rPr lang="tr-TR" sz="1400" dirty="0"/>
              <a:t> </a:t>
            </a:r>
            <a:r>
              <a:rPr lang="tr-TR" sz="1400" dirty="0" err="1"/>
              <a:t>clear</a:t>
            </a:r>
            <a:r>
              <a:rPr lang="tr-TR" sz="1400" dirty="0"/>
              <a:t> </a:t>
            </a:r>
            <a:r>
              <a:rPr lang="tr-TR" sz="1400" dirty="0" err="1"/>
              <a:t>that</a:t>
            </a:r>
            <a:r>
              <a:rPr lang="tr-TR" sz="1400" dirty="0"/>
              <a:t> </a:t>
            </a:r>
            <a:r>
              <a:rPr lang="tr-TR" sz="1400" dirty="0" err="1"/>
              <a:t>client</a:t>
            </a:r>
            <a:r>
              <a:rPr lang="tr-TR" sz="1400" dirty="0"/>
              <a:t> software </a:t>
            </a:r>
            <a:r>
              <a:rPr lang="tr-TR" sz="1400" dirty="0" err="1"/>
              <a:t>applications</a:t>
            </a:r>
            <a:r>
              <a:rPr lang="tr-TR" sz="1400" dirty="0"/>
              <a:t> </a:t>
            </a:r>
            <a:r>
              <a:rPr lang="tr-TR" sz="1400" dirty="0" err="1"/>
              <a:t>are</a:t>
            </a:r>
            <a:r>
              <a:rPr lang="tr-TR" sz="1400" dirty="0"/>
              <a:t> not </a:t>
            </a:r>
            <a:r>
              <a:rPr lang="tr-TR" sz="1400" dirty="0" err="1"/>
              <a:t>part</a:t>
            </a:r>
            <a:r>
              <a:rPr lang="tr-TR" sz="1400" dirty="0"/>
              <a:t> of </a:t>
            </a:r>
            <a:r>
              <a:rPr lang="tr-TR" sz="1400" dirty="0" err="1"/>
              <a:t>the</a:t>
            </a:r>
            <a:r>
              <a:rPr lang="tr-TR" sz="1400" dirty="0"/>
              <a:t> </a:t>
            </a:r>
            <a:r>
              <a:rPr lang="tr-TR" sz="1400" dirty="0" err="1"/>
              <a:t>application</a:t>
            </a:r>
            <a:r>
              <a:rPr lang="tr-TR" sz="1400" dirty="0"/>
              <a:t> </a:t>
            </a:r>
            <a:r>
              <a:rPr lang="tr-TR" sz="1400" dirty="0" err="1"/>
              <a:t>layer</a:t>
            </a:r>
            <a:r>
              <a:rPr lang="tr-TR" sz="1400" dirty="0"/>
              <a:t>; </a:t>
            </a:r>
            <a:r>
              <a:rPr lang="tr-TR" sz="1400" dirty="0" err="1"/>
              <a:t>rather</a:t>
            </a:r>
            <a:r>
              <a:rPr lang="tr-TR" sz="1400" dirty="0"/>
              <a:t> </a:t>
            </a:r>
            <a:r>
              <a:rPr lang="tr-TR" sz="1400" dirty="0" err="1"/>
              <a:t>the</a:t>
            </a:r>
            <a:r>
              <a:rPr lang="tr-TR" sz="1400" dirty="0"/>
              <a:t> </a:t>
            </a:r>
            <a:r>
              <a:rPr lang="tr-TR" sz="1400" dirty="0" err="1"/>
              <a:t>application</a:t>
            </a:r>
            <a:r>
              <a:rPr lang="tr-TR" sz="1400" dirty="0"/>
              <a:t> </a:t>
            </a:r>
            <a:r>
              <a:rPr lang="tr-TR" sz="1400" dirty="0" err="1"/>
              <a:t>layer</a:t>
            </a:r>
            <a:r>
              <a:rPr lang="tr-TR" sz="1400" dirty="0"/>
              <a:t> is </a:t>
            </a:r>
            <a:r>
              <a:rPr lang="tr-TR" sz="1400" dirty="0" err="1"/>
              <a:t>responsible</a:t>
            </a:r>
            <a:r>
              <a:rPr lang="tr-TR" sz="1400" dirty="0"/>
              <a:t> </a:t>
            </a:r>
            <a:r>
              <a:rPr lang="tr-TR" sz="1400" dirty="0" err="1"/>
              <a:t>for</a:t>
            </a:r>
            <a:r>
              <a:rPr lang="tr-TR" sz="1400" dirty="0"/>
              <a:t> </a:t>
            </a:r>
            <a:r>
              <a:rPr lang="tr-TR" sz="1400" dirty="0" err="1"/>
              <a:t>the</a:t>
            </a:r>
            <a:r>
              <a:rPr lang="tr-TR" sz="1400" dirty="0"/>
              <a:t> </a:t>
            </a:r>
            <a:r>
              <a:rPr lang="tr-TR" sz="1400" dirty="0" err="1"/>
              <a:t>protocols</a:t>
            </a:r>
            <a:r>
              <a:rPr lang="tr-TR" sz="1400" dirty="0"/>
              <a:t> </a:t>
            </a:r>
            <a:r>
              <a:rPr lang="tr-TR" sz="1400" dirty="0" err="1"/>
              <a:t>and</a:t>
            </a:r>
            <a:r>
              <a:rPr lang="tr-TR" sz="1400" dirty="0"/>
              <a:t> data </a:t>
            </a:r>
            <a:r>
              <a:rPr lang="tr-TR" sz="1400" dirty="0" err="1"/>
              <a:t>manipulation</a:t>
            </a:r>
            <a:r>
              <a:rPr lang="tr-TR" sz="1400" dirty="0"/>
              <a:t> </a:t>
            </a:r>
            <a:r>
              <a:rPr lang="tr-TR" sz="1400" dirty="0" err="1"/>
              <a:t>that</a:t>
            </a:r>
            <a:r>
              <a:rPr lang="tr-TR" sz="1400" dirty="0"/>
              <a:t> </a:t>
            </a:r>
            <a:r>
              <a:rPr lang="tr-TR" sz="1400" dirty="0" err="1"/>
              <a:t>the</a:t>
            </a:r>
            <a:r>
              <a:rPr lang="tr-TR" sz="1400" dirty="0"/>
              <a:t> software </a:t>
            </a:r>
            <a:r>
              <a:rPr lang="tr-TR" sz="1400" dirty="0" err="1"/>
              <a:t>relies</a:t>
            </a:r>
            <a:r>
              <a:rPr lang="tr-TR" sz="1400" dirty="0"/>
              <a:t> on </a:t>
            </a:r>
            <a:r>
              <a:rPr lang="tr-TR" sz="1400" dirty="0" err="1"/>
              <a:t>to</a:t>
            </a:r>
            <a:r>
              <a:rPr lang="tr-TR" sz="1400" dirty="0"/>
              <a:t> </a:t>
            </a:r>
            <a:r>
              <a:rPr lang="tr-TR" sz="1400" dirty="0" err="1"/>
              <a:t>present</a:t>
            </a:r>
            <a:r>
              <a:rPr lang="tr-TR" sz="1400" dirty="0"/>
              <a:t> </a:t>
            </a:r>
            <a:r>
              <a:rPr lang="tr-TR" sz="1400" dirty="0" err="1"/>
              <a:t>meaningful</a:t>
            </a:r>
            <a:r>
              <a:rPr lang="tr-TR" sz="1400" dirty="0"/>
              <a:t> data </a:t>
            </a:r>
            <a:r>
              <a:rPr lang="tr-TR" sz="1400" dirty="0" err="1"/>
              <a:t>to</a:t>
            </a:r>
            <a:r>
              <a:rPr lang="tr-TR" sz="1400" dirty="0"/>
              <a:t> </a:t>
            </a:r>
            <a:r>
              <a:rPr lang="tr-TR" sz="1400" dirty="0" err="1"/>
              <a:t>the</a:t>
            </a:r>
            <a:r>
              <a:rPr lang="tr-TR" sz="1400" dirty="0"/>
              <a:t> </a:t>
            </a:r>
            <a:r>
              <a:rPr lang="tr-TR" sz="1400" dirty="0" err="1"/>
              <a:t>user</a:t>
            </a:r>
            <a:r>
              <a:rPr lang="tr-TR" sz="1400" dirty="0"/>
              <a:t>. Application </a:t>
            </a:r>
            <a:r>
              <a:rPr lang="tr-TR" sz="1400" dirty="0" err="1"/>
              <a:t>layer</a:t>
            </a:r>
            <a:r>
              <a:rPr lang="tr-TR" sz="1400" dirty="0"/>
              <a:t> </a:t>
            </a:r>
            <a:r>
              <a:rPr lang="tr-TR" sz="1400" dirty="0" err="1"/>
              <a:t>protocols</a:t>
            </a:r>
            <a:r>
              <a:rPr lang="tr-TR" sz="1400" dirty="0"/>
              <a:t> </a:t>
            </a:r>
            <a:r>
              <a:rPr lang="tr-TR" sz="1400" dirty="0" err="1"/>
              <a:t>include</a:t>
            </a:r>
            <a:r>
              <a:rPr lang="tr-TR" sz="1400" dirty="0"/>
              <a:t> HTTP as </a:t>
            </a:r>
            <a:r>
              <a:rPr lang="tr-TR" sz="1400" dirty="0" err="1"/>
              <a:t>well</a:t>
            </a:r>
            <a:r>
              <a:rPr lang="tr-TR" sz="1400" dirty="0"/>
              <a:t> as SMTP (Simple Mail Transfer Protocol is </a:t>
            </a:r>
            <a:r>
              <a:rPr lang="tr-TR" sz="1400" dirty="0" err="1"/>
              <a:t>one</a:t>
            </a:r>
            <a:r>
              <a:rPr lang="tr-TR" sz="1400" dirty="0"/>
              <a:t> of </a:t>
            </a:r>
            <a:r>
              <a:rPr lang="tr-TR" sz="1400" dirty="0" err="1"/>
              <a:t>the</a:t>
            </a:r>
            <a:r>
              <a:rPr lang="tr-TR" sz="1400" dirty="0"/>
              <a:t> </a:t>
            </a:r>
            <a:r>
              <a:rPr lang="tr-TR" sz="1400" dirty="0" err="1"/>
              <a:t>protocols</a:t>
            </a:r>
            <a:r>
              <a:rPr lang="tr-TR" sz="1400" dirty="0"/>
              <a:t> </a:t>
            </a:r>
            <a:r>
              <a:rPr lang="tr-TR" sz="1400" dirty="0" err="1"/>
              <a:t>that</a:t>
            </a:r>
            <a:r>
              <a:rPr lang="tr-TR" sz="1400" dirty="0"/>
              <a:t> </a:t>
            </a:r>
            <a:r>
              <a:rPr lang="tr-TR" sz="1400" dirty="0" err="1"/>
              <a:t>enables</a:t>
            </a:r>
            <a:r>
              <a:rPr lang="tr-TR" sz="1400" dirty="0"/>
              <a:t> </a:t>
            </a:r>
            <a:r>
              <a:rPr lang="tr-TR" sz="1400" dirty="0" err="1"/>
              <a:t>email</a:t>
            </a:r>
            <a:r>
              <a:rPr lang="tr-TR" sz="1400" dirty="0"/>
              <a:t> </a:t>
            </a:r>
            <a:r>
              <a:rPr lang="tr-TR" sz="1400" dirty="0" err="1"/>
              <a:t>communications</a:t>
            </a:r>
            <a:r>
              <a:rPr lang="tr-TR" sz="1400" dirty="0"/>
              <a:t>).</a:t>
            </a:r>
            <a:endParaRPr sz="1400"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7f6337ea2b_3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3" name="Google Shape;383;g7f6337ea2b_3_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Verilerin hazırlanmasından </a:t>
            </a:r>
            <a:r>
              <a:rPr lang="tr-TR" sz="1400" dirty="0">
                <a:latin typeface="Raleway"/>
                <a:ea typeface="Raleway"/>
                <a:cs typeface="Raleway"/>
                <a:sym typeface="Raleway"/>
              </a:rPr>
              <a:t>birincil derecede sorumlu</a:t>
            </a:r>
          </a:p>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Verileri çevirir, şifreler ve sıkıştırır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Bu katman, öncelikle verilerin </a:t>
            </a:r>
            <a:r>
              <a:rPr lang="tr-TR" sz="1400" b="1" dirty="0">
                <a:latin typeface="Raleway"/>
                <a:ea typeface="Raleway"/>
                <a:cs typeface="Raleway"/>
                <a:sym typeface="Raleway"/>
              </a:rPr>
              <a:t>uygulama katmanı tarafından kullanılabilmesi için hazırlanmasından sorumludur</a:t>
            </a:r>
            <a:r>
              <a:rPr lang="tr-TR" sz="1400" dirty="0">
                <a:latin typeface="Raleway"/>
                <a:ea typeface="Raleway"/>
                <a:cs typeface="Raleway"/>
                <a:sym typeface="Raleway"/>
              </a:rPr>
              <a:t>; başka bir deyişle, katman 6, verileri uygulamaların tüketmesi için sunulabilir hale getirir.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Sunum katmanı, verilerin çevrilmesinden, şifrelenmesinden ve sıkıştırılmasından sorumludur.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İki cihaz farklı kodlama yöntemleri kullanarak iletişim kurar, bu nedenle katman 6, gelen verileri alıcı cihazın uygulama katmanının anlayabileceği bir sözdizimine çevirmekten sorumludur.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Cihazlar şifreli bir bağlantı üzerinden iletişim kuruyorsa, katman 6, uygulama katmanına şifrelenmemiş, okunabilir veriler sunabilmesi için gönderici tarafındaki şifrelemeyi eklemek ve alıcı tarafındaki şifrelemenin kodunu çözmekten sorumludur.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Son olarak sunum katmanı, uygulama katmanından aldığı </a:t>
            </a:r>
            <a:r>
              <a:rPr lang="tr-TR" sz="1400" b="1" dirty="0">
                <a:latin typeface="Raleway"/>
                <a:ea typeface="Raleway"/>
                <a:cs typeface="Raleway"/>
                <a:sym typeface="Raleway"/>
              </a:rPr>
              <a:t>verileri 5. katmana iletmeden önce sıkıştırmaktan da sorumludur</a:t>
            </a:r>
            <a:r>
              <a:rPr lang="tr-TR" sz="1400" dirty="0">
                <a:latin typeface="Raleway"/>
                <a:ea typeface="Raleway"/>
                <a:cs typeface="Raleway"/>
                <a:sym typeface="Raleway"/>
              </a:rPr>
              <a:t>.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Bu, aktarılacak </a:t>
            </a:r>
            <a:r>
              <a:rPr lang="tr-TR" sz="1400" b="1" dirty="0">
                <a:latin typeface="Raleway"/>
                <a:ea typeface="Raleway"/>
                <a:cs typeface="Raleway"/>
                <a:sym typeface="Raleway"/>
              </a:rPr>
              <a:t>veri miktarını en aza indirerek iletişimin hızını ve verimliliğini artırmaya yardımcı </a:t>
            </a:r>
            <a:r>
              <a:rPr lang="tr-TR" sz="1400" dirty="0">
                <a:latin typeface="Raleway"/>
                <a:ea typeface="Raleway"/>
                <a:cs typeface="Raleway"/>
                <a:sym typeface="Raleway"/>
              </a:rPr>
              <a:t>olur.</a:t>
            </a:r>
          </a:p>
          <a:p>
            <a:pPr marL="76200" lvl="0" indent="0" algn="l" rtl="0">
              <a:spcBef>
                <a:spcPts val="0"/>
              </a:spcBef>
              <a:spcAft>
                <a:spcPts val="0"/>
              </a:spcAft>
              <a:buSzPts val="2400"/>
              <a:buFont typeface="Raleway"/>
              <a:buNone/>
            </a:pPr>
            <a:endParaRPr lang="tr-TR"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Primarily responsible for preparing data </a:t>
            </a:r>
            <a:endParaRPr lang="en-US" sz="1100" dirty="0">
              <a:latin typeface="Raleway"/>
              <a:ea typeface="Raleway"/>
              <a:cs typeface="Raleway"/>
              <a:sym typeface="Raleway"/>
            </a:endParaRPr>
          </a:p>
          <a:p>
            <a:pPr marL="0" lvl="0" indent="0" algn="l" rtl="0">
              <a:spcBef>
                <a:spcPts val="0"/>
              </a:spcBef>
              <a:spcAft>
                <a:spcPts val="0"/>
              </a:spcAft>
              <a:buNone/>
            </a:pPr>
            <a:endParaRPr lang="en-US"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Translates, encrypts, and compresses data</a:t>
            </a:r>
          </a:p>
          <a:p>
            <a:pPr marL="0" lvl="0" indent="0" algn="l" rtl="0">
              <a:lnSpc>
                <a:spcPct val="100000"/>
              </a:lnSpc>
              <a:spcBef>
                <a:spcPts val="0"/>
              </a:spcBef>
              <a:spcAft>
                <a:spcPts val="0"/>
              </a:spcAft>
              <a:buNone/>
            </a:pPr>
            <a:endParaRPr lang="tr-TR" sz="1400" dirty="0"/>
          </a:p>
          <a:p>
            <a:pPr marL="0" lvl="0" indent="0" algn="l" rtl="0">
              <a:lnSpc>
                <a:spcPct val="100000"/>
              </a:lnSpc>
              <a:spcBef>
                <a:spcPts val="0"/>
              </a:spcBef>
              <a:spcAft>
                <a:spcPts val="0"/>
              </a:spcAft>
              <a:buNone/>
            </a:pPr>
            <a:r>
              <a:rPr lang="tr-TR" sz="1400" dirty="0" err="1"/>
              <a:t>This</a:t>
            </a:r>
            <a:r>
              <a:rPr lang="tr-TR" sz="1400" dirty="0"/>
              <a:t> </a:t>
            </a:r>
            <a:r>
              <a:rPr lang="tr-TR" sz="1400" dirty="0" err="1"/>
              <a:t>layer</a:t>
            </a:r>
            <a:r>
              <a:rPr lang="tr-TR" sz="1400" dirty="0"/>
              <a:t> is </a:t>
            </a:r>
            <a:r>
              <a:rPr lang="tr-TR" sz="1400" dirty="0" err="1"/>
              <a:t>primarily</a:t>
            </a:r>
            <a:r>
              <a:rPr lang="tr-TR" sz="1400" dirty="0"/>
              <a:t> </a:t>
            </a:r>
            <a:r>
              <a:rPr lang="tr-TR" sz="1400" dirty="0" err="1"/>
              <a:t>responsible</a:t>
            </a:r>
            <a:r>
              <a:rPr lang="tr-TR" sz="1400" dirty="0"/>
              <a:t> </a:t>
            </a:r>
            <a:r>
              <a:rPr lang="tr-TR" sz="1400" dirty="0" err="1"/>
              <a:t>for</a:t>
            </a:r>
            <a:r>
              <a:rPr lang="tr-TR" sz="1400" dirty="0"/>
              <a:t> </a:t>
            </a:r>
            <a:r>
              <a:rPr lang="tr-TR" sz="1400" dirty="0" err="1"/>
              <a:t>preparing</a:t>
            </a:r>
            <a:r>
              <a:rPr lang="tr-TR" sz="1400" dirty="0"/>
              <a:t> data </a:t>
            </a:r>
            <a:r>
              <a:rPr lang="tr-TR" sz="1400" dirty="0" err="1"/>
              <a:t>so</a:t>
            </a:r>
            <a:r>
              <a:rPr lang="tr-TR" sz="1400" dirty="0"/>
              <a:t> </a:t>
            </a:r>
            <a:r>
              <a:rPr lang="tr-TR" sz="1400" dirty="0" err="1"/>
              <a:t>that</a:t>
            </a:r>
            <a:r>
              <a:rPr lang="tr-TR" sz="1400" dirty="0"/>
              <a:t> it can be </a:t>
            </a:r>
            <a:r>
              <a:rPr lang="tr-TR" sz="1400" dirty="0" err="1"/>
              <a:t>used</a:t>
            </a:r>
            <a:r>
              <a:rPr lang="tr-TR" sz="1400" dirty="0"/>
              <a:t> </a:t>
            </a:r>
            <a:r>
              <a:rPr lang="tr-TR" sz="1400" dirty="0" err="1"/>
              <a:t>by</a:t>
            </a:r>
            <a:r>
              <a:rPr lang="tr-TR" sz="1400" dirty="0"/>
              <a:t> </a:t>
            </a:r>
            <a:r>
              <a:rPr lang="tr-TR" sz="1400" dirty="0" err="1"/>
              <a:t>the</a:t>
            </a:r>
            <a:r>
              <a:rPr lang="tr-TR" sz="1400" dirty="0"/>
              <a:t> </a:t>
            </a:r>
            <a:r>
              <a:rPr lang="tr-TR" sz="1400" dirty="0" err="1"/>
              <a:t>application</a:t>
            </a:r>
            <a:r>
              <a:rPr lang="tr-TR" sz="1400" dirty="0"/>
              <a:t> </a:t>
            </a:r>
            <a:r>
              <a:rPr lang="tr-TR" sz="1400" dirty="0" err="1"/>
              <a:t>layer</a:t>
            </a:r>
            <a:r>
              <a:rPr lang="tr-TR" sz="1400" dirty="0"/>
              <a:t>; in </a:t>
            </a:r>
            <a:r>
              <a:rPr lang="tr-TR" sz="1400" dirty="0" err="1"/>
              <a:t>other</a:t>
            </a:r>
            <a:r>
              <a:rPr lang="tr-TR" sz="1400" dirty="0"/>
              <a:t> </a:t>
            </a:r>
            <a:r>
              <a:rPr lang="tr-TR" sz="1400" dirty="0" err="1"/>
              <a:t>words</a:t>
            </a:r>
            <a:r>
              <a:rPr lang="tr-TR" sz="1400" dirty="0"/>
              <a:t>, </a:t>
            </a:r>
            <a:r>
              <a:rPr lang="tr-TR" sz="1400" dirty="0" err="1"/>
              <a:t>layer</a:t>
            </a:r>
            <a:r>
              <a:rPr lang="tr-TR" sz="1400" dirty="0"/>
              <a:t> 6 </a:t>
            </a:r>
            <a:r>
              <a:rPr lang="tr-TR" sz="1400" dirty="0" err="1"/>
              <a:t>makes</a:t>
            </a:r>
            <a:r>
              <a:rPr lang="tr-TR" sz="1400" dirty="0"/>
              <a:t> </a:t>
            </a:r>
            <a:r>
              <a:rPr lang="tr-TR" sz="1400" dirty="0" err="1"/>
              <a:t>the</a:t>
            </a:r>
            <a:r>
              <a:rPr lang="tr-TR" sz="1400" dirty="0"/>
              <a:t> data </a:t>
            </a:r>
            <a:r>
              <a:rPr lang="tr-TR" sz="1400" dirty="0" err="1"/>
              <a:t>presentable</a:t>
            </a:r>
            <a:r>
              <a:rPr lang="tr-TR" sz="1400" dirty="0"/>
              <a:t> </a:t>
            </a:r>
            <a:r>
              <a:rPr lang="tr-TR" sz="1400" dirty="0" err="1"/>
              <a:t>for</a:t>
            </a:r>
            <a:r>
              <a:rPr lang="tr-TR" sz="1400" dirty="0"/>
              <a:t> </a:t>
            </a:r>
            <a:r>
              <a:rPr lang="tr-TR" sz="1400" dirty="0" err="1"/>
              <a:t>applications</a:t>
            </a:r>
            <a:r>
              <a:rPr lang="tr-TR" sz="1400" dirty="0"/>
              <a:t> </a:t>
            </a:r>
            <a:r>
              <a:rPr lang="tr-TR" sz="1400" dirty="0" err="1"/>
              <a:t>to</a:t>
            </a:r>
            <a:r>
              <a:rPr lang="tr-TR" sz="1400" dirty="0"/>
              <a:t> </a:t>
            </a:r>
            <a:r>
              <a:rPr lang="tr-TR" sz="1400" dirty="0" err="1"/>
              <a:t>consume</a:t>
            </a:r>
            <a:r>
              <a:rPr lang="tr-TR" sz="1400" dirty="0"/>
              <a:t>. </a:t>
            </a:r>
            <a:r>
              <a:rPr lang="tr-TR" sz="1400" dirty="0" err="1"/>
              <a:t>The</a:t>
            </a:r>
            <a:r>
              <a:rPr lang="tr-TR" sz="1400" dirty="0"/>
              <a:t> </a:t>
            </a:r>
            <a:r>
              <a:rPr lang="tr-TR" sz="1400" dirty="0" err="1"/>
              <a:t>presentation</a:t>
            </a:r>
            <a:r>
              <a:rPr lang="tr-TR" sz="1400" dirty="0"/>
              <a:t> </a:t>
            </a:r>
            <a:r>
              <a:rPr lang="tr-TR" sz="1400" dirty="0" err="1"/>
              <a:t>layer</a:t>
            </a:r>
            <a:r>
              <a:rPr lang="tr-TR" sz="1400" dirty="0"/>
              <a:t> is </a:t>
            </a:r>
            <a:r>
              <a:rPr lang="tr-TR" sz="1400" dirty="0" err="1"/>
              <a:t>responsible</a:t>
            </a:r>
            <a:r>
              <a:rPr lang="tr-TR" sz="1400" dirty="0"/>
              <a:t> </a:t>
            </a:r>
            <a:r>
              <a:rPr lang="tr-TR" sz="1400" dirty="0" err="1"/>
              <a:t>for</a:t>
            </a:r>
            <a:r>
              <a:rPr lang="tr-TR" sz="1400" dirty="0"/>
              <a:t> </a:t>
            </a:r>
            <a:r>
              <a:rPr lang="tr-TR" sz="1400" dirty="0" err="1"/>
              <a:t>translation</a:t>
            </a:r>
            <a:r>
              <a:rPr lang="tr-TR" sz="1400" dirty="0"/>
              <a:t>, </a:t>
            </a:r>
            <a:r>
              <a:rPr lang="tr-TR" sz="1400" dirty="0" err="1"/>
              <a:t>encryption</a:t>
            </a:r>
            <a:r>
              <a:rPr lang="tr-TR" sz="1400" dirty="0"/>
              <a:t>, </a:t>
            </a:r>
            <a:r>
              <a:rPr lang="tr-TR" sz="1400" dirty="0" err="1"/>
              <a:t>and</a:t>
            </a:r>
            <a:r>
              <a:rPr lang="tr-TR" sz="1400" dirty="0"/>
              <a:t> </a:t>
            </a:r>
            <a:r>
              <a:rPr lang="tr-TR" sz="1400" dirty="0" err="1"/>
              <a:t>compression</a:t>
            </a:r>
            <a:r>
              <a:rPr lang="tr-TR" sz="1400" dirty="0"/>
              <a:t> of data.</a:t>
            </a: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None/>
            </a:pPr>
            <a:r>
              <a:rPr lang="tr-TR" sz="1400" dirty="0"/>
              <a:t>Two </a:t>
            </a:r>
            <a:r>
              <a:rPr lang="tr-TR" sz="1400" dirty="0" err="1"/>
              <a:t>devices</a:t>
            </a:r>
            <a:r>
              <a:rPr lang="tr-TR" sz="1400" dirty="0"/>
              <a:t> </a:t>
            </a:r>
            <a:r>
              <a:rPr lang="tr-TR" sz="1400" dirty="0" err="1"/>
              <a:t>communicate</a:t>
            </a:r>
            <a:r>
              <a:rPr lang="tr-TR" sz="1400" dirty="0"/>
              <a:t> </a:t>
            </a:r>
            <a:r>
              <a:rPr lang="tr-TR" sz="1400" dirty="0" err="1"/>
              <a:t>using</a:t>
            </a:r>
            <a:r>
              <a:rPr lang="tr-TR" sz="1400" dirty="0"/>
              <a:t> </a:t>
            </a:r>
            <a:r>
              <a:rPr lang="tr-TR" sz="1400" dirty="0" err="1"/>
              <a:t>may</a:t>
            </a:r>
            <a:r>
              <a:rPr lang="tr-TR" sz="1400" dirty="0"/>
              <a:t> be </a:t>
            </a:r>
            <a:r>
              <a:rPr lang="tr-TR" sz="1400" dirty="0" err="1"/>
              <a:t>different</a:t>
            </a:r>
            <a:r>
              <a:rPr lang="tr-TR" sz="1400" dirty="0"/>
              <a:t> </a:t>
            </a:r>
            <a:r>
              <a:rPr lang="tr-TR" sz="1400" dirty="0" err="1"/>
              <a:t>encoding</a:t>
            </a:r>
            <a:r>
              <a:rPr lang="tr-TR" sz="1400" dirty="0"/>
              <a:t> </a:t>
            </a:r>
            <a:r>
              <a:rPr lang="tr-TR" sz="1400" dirty="0" err="1"/>
              <a:t>methods</a:t>
            </a:r>
            <a:r>
              <a:rPr lang="tr-TR" sz="1400" dirty="0"/>
              <a:t>, </a:t>
            </a:r>
            <a:r>
              <a:rPr lang="tr-TR" sz="1400" dirty="0" err="1"/>
              <a:t>so</a:t>
            </a:r>
            <a:r>
              <a:rPr lang="tr-TR" sz="1400" dirty="0"/>
              <a:t> </a:t>
            </a:r>
            <a:r>
              <a:rPr lang="tr-TR" sz="1400" dirty="0" err="1"/>
              <a:t>layer</a:t>
            </a:r>
            <a:r>
              <a:rPr lang="tr-TR" sz="1400" dirty="0"/>
              <a:t> 6 is </a:t>
            </a:r>
            <a:r>
              <a:rPr lang="tr-TR" sz="1400" dirty="0" err="1"/>
              <a:t>responsible</a:t>
            </a:r>
            <a:r>
              <a:rPr lang="tr-TR" sz="1400" dirty="0"/>
              <a:t> </a:t>
            </a:r>
            <a:r>
              <a:rPr lang="tr-TR" sz="1400" dirty="0" err="1"/>
              <a:t>for</a:t>
            </a:r>
            <a:r>
              <a:rPr lang="tr-TR" sz="1400" dirty="0"/>
              <a:t> </a:t>
            </a:r>
            <a:r>
              <a:rPr lang="tr-TR" sz="1400" dirty="0" err="1"/>
              <a:t>translating</a:t>
            </a:r>
            <a:r>
              <a:rPr lang="tr-TR" sz="1400" dirty="0"/>
              <a:t> </a:t>
            </a:r>
            <a:r>
              <a:rPr lang="tr-TR" sz="1400" dirty="0" err="1"/>
              <a:t>incoming</a:t>
            </a:r>
            <a:r>
              <a:rPr lang="tr-TR" sz="1400" dirty="0"/>
              <a:t> data </a:t>
            </a:r>
            <a:r>
              <a:rPr lang="tr-TR" sz="1400" dirty="0" err="1"/>
              <a:t>into</a:t>
            </a:r>
            <a:r>
              <a:rPr lang="tr-TR" sz="1400" dirty="0"/>
              <a:t> a </a:t>
            </a:r>
            <a:r>
              <a:rPr lang="tr-TR" sz="1400" dirty="0" err="1"/>
              <a:t>syntax</a:t>
            </a:r>
            <a:r>
              <a:rPr lang="tr-TR" sz="1400" dirty="0"/>
              <a:t> </a:t>
            </a:r>
            <a:r>
              <a:rPr lang="tr-TR" sz="1400" dirty="0" err="1"/>
              <a:t>that</a:t>
            </a:r>
            <a:r>
              <a:rPr lang="tr-TR" sz="1400" dirty="0"/>
              <a:t> </a:t>
            </a:r>
            <a:r>
              <a:rPr lang="tr-TR" sz="1400" dirty="0" err="1"/>
              <a:t>the</a:t>
            </a:r>
            <a:r>
              <a:rPr lang="tr-TR" sz="1400" dirty="0"/>
              <a:t> </a:t>
            </a:r>
            <a:r>
              <a:rPr lang="tr-TR" sz="1400" dirty="0" err="1"/>
              <a:t>application</a:t>
            </a:r>
            <a:r>
              <a:rPr lang="tr-TR" sz="1400" dirty="0"/>
              <a:t> </a:t>
            </a:r>
            <a:r>
              <a:rPr lang="tr-TR" sz="1400" dirty="0" err="1"/>
              <a:t>layer</a:t>
            </a:r>
            <a:r>
              <a:rPr lang="tr-TR" sz="1400" dirty="0"/>
              <a:t> of </a:t>
            </a:r>
            <a:r>
              <a:rPr lang="tr-TR" sz="1400" dirty="0" err="1"/>
              <a:t>the</a:t>
            </a:r>
            <a:r>
              <a:rPr lang="tr-TR" sz="1400" dirty="0"/>
              <a:t> </a:t>
            </a:r>
            <a:r>
              <a:rPr lang="tr-TR" sz="1400" dirty="0" err="1"/>
              <a:t>receiving</a:t>
            </a:r>
            <a:r>
              <a:rPr lang="tr-TR" sz="1400" dirty="0"/>
              <a:t> </a:t>
            </a:r>
            <a:r>
              <a:rPr lang="tr-TR" sz="1400" dirty="0" err="1"/>
              <a:t>device</a:t>
            </a:r>
            <a:r>
              <a:rPr lang="tr-TR" sz="1400" dirty="0"/>
              <a:t> can </a:t>
            </a:r>
            <a:r>
              <a:rPr lang="tr-TR" sz="1400" dirty="0" err="1"/>
              <a:t>understand</a:t>
            </a:r>
            <a:r>
              <a:rPr lang="tr-TR" sz="1400" dirty="0"/>
              <a:t>.</a:t>
            </a: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None/>
            </a:pPr>
            <a:r>
              <a:rPr lang="tr-TR" sz="1400" dirty="0" err="1"/>
              <a:t>If</a:t>
            </a:r>
            <a:r>
              <a:rPr lang="tr-TR" sz="1400" dirty="0"/>
              <a:t> </a:t>
            </a:r>
            <a:r>
              <a:rPr lang="tr-TR" sz="1400" dirty="0" err="1"/>
              <a:t>the</a:t>
            </a:r>
            <a:r>
              <a:rPr lang="tr-TR" sz="1400" dirty="0"/>
              <a:t> </a:t>
            </a:r>
            <a:r>
              <a:rPr lang="tr-TR" sz="1400" dirty="0" err="1"/>
              <a:t>devices</a:t>
            </a:r>
            <a:r>
              <a:rPr lang="tr-TR" sz="1400" dirty="0"/>
              <a:t> </a:t>
            </a:r>
            <a:r>
              <a:rPr lang="tr-TR" sz="1400" dirty="0" err="1"/>
              <a:t>are</a:t>
            </a:r>
            <a:r>
              <a:rPr lang="tr-TR" sz="1400" dirty="0"/>
              <a:t> </a:t>
            </a:r>
            <a:r>
              <a:rPr lang="tr-TR" sz="1400" dirty="0" err="1"/>
              <a:t>communicating</a:t>
            </a:r>
            <a:r>
              <a:rPr lang="tr-TR" sz="1400" dirty="0"/>
              <a:t> </a:t>
            </a:r>
            <a:r>
              <a:rPr lang="tr-TR" sz="1400" dirty="0" err="1"/>
              <a:t>over</a:t>
            </a:r>
            <a:r>
              <a:rPr lang="tr-TR" sz="1400" dirty="0"/>
              <a:t> an </a:t>
            </a:r>
            <a:r>
              <a:rPr lang="tr-TR" sz="1400" dirty="0" err="1"/>
              <a:t>encrypted</a:t>
            </a:r>
            <a:r>
              <a:rPr lang="tr-TR" sz="1400" dirty="0"/>
              <a:t> </a:t>
            </a:r>
            <a:r>
              <a:rPr lang="tr-TR" sz="1400" dirty="0" err="1"/>
              <a:t>connection</a:t>
            </a:r>
            <a:r>
              <a:rPr lang="tr-TR" sz="1400" dirty="0"/>
              <a:t>, </a:t>
            </a:r>
            <a:r>
              <a:rPr lang="tr-TR" sz="1400" dirty="0" err="1"/>
              <a:t>layer</a:t>
            </a:r>
            <a:r>
              <a:rPr lang="tr-TR" sz="1400" dirty="0"/>
              <a:t> 6 is </a:t>
            </a:r>
            <a:r>
              <a:rPr lang="tr-TR" sz="1400" dirty="0" err="1"/>
              <a:t>responsible</a:t>
            </a:r>
            <a:r>
              <a:rPr lang="tr-TR" sz="1400" dirty="0"/>
              <a:t> </a:t>
            </a:r>
            <a:r>
              <a:rPr lang="tr-TR" sz="1400" dirty="0" err="1"/>
              <a:t>for</a:t>
            </a:r>
            <a:r>
              <a:rPr lang="tr-TR" sz="1400" dirty="0"/>
              <a:t> </a:t>
            </a:r>
            <a:r>
              <a:rPr lang="tr-TR" sz="1400" dirty="0" err="1"/>
              <a:t>adding</a:t>
            </a:r>
            <a:r>
              <a:rPr lang="tr-TR" sz="1400" dirty="0"/>
              <a:t> </a:t>
            </a:r>
            <a:r>
              <a:rPr lang="tr-TR" sz="1400" dirty="0" err="1"/>
              <a:t>the</a:t>
            </a:r>
            <a:r>
              <a:rPr lang="tr-TR" sz="1400" dirty="0"/>
              <a:t> </a:t>
            </a:r>
            <a:r>
              <a:rPr lang="tr-TR" sz="1400" dirty="0" err="1"/>
              <a:t>encryption</a:t>
            </a:r>
            <a:r>
              <a:rPr lang="tr-TR" sz="1400" dirty="0"/>
              <a:t> on </a:t>
            </a:r>
            <a:r>
              <a:rPr lang="tr-TR" sz="1400" dirty="0" err="1"/>
              <a:t>the</a:t>
            </a:r>
            <a:r>
              <a:rPr lang="tr-TR" sz="1400" dirty="0"/>
              <a:t> </a:t>
            </a:r>
            <a:r>
              <a:rPr lang="tr-TR" sz="1400" dirty="0" err="1"/>
              <a:t>sender’s</a:t>
            </a:r>
            <a:r>
              <a:rPr lang="tr-TR" sz="1400" dirty="0"/>
              <a:t> </a:t>
            </a:r>
            <a:r>
              <a:rPr lang="tr-TR" sz="1400" dirty="0" err="1"/>
              <a:t>end</a:t>
            </a:r>
            <a:r>
              <a:rPr lang="tr-TR" sz="1400" dirty="0"/>
              <a:t> as </a:t>
            </a:r>
            <a:r>
              <a:rPr lang="tr-TR" sz="1400" dirty="0" err="1"/>
              <a:t>well</a:t>
            </a:r>
            <a:r>
              <a:rPr lang="tr-TR" sz="1400" dirty="0"/>
              <a:t> as </a:t>
            </a:r>
            <a:r>
              <a:rPr lang="tr-TR" sz="1400" dirty="0" err="1"/>
              <a:t>decoding</a:t>
            </a:r>
            <a:r>
              <a:rPr lang="tr-TR" sz="1400" dirty="0"/>
              <a:t> </a:t>
            </a:r>
            <a:r>
              <a:rPr lang="tr-TR" sz="1400" dirty="0" err="1"/>
              <a:t>the</a:t>
            </a:r>
            <a:r>
              <a:rPr lang="tr-TR" sz="1400" dirty="0"/>
              <a:t> </a:t>
            </a:r>
            <a:r>
              <a:rPr lang="tr-TR" sz="1400" dirty="0" err="1"/>
              <a:t>encryption</a:t>
            </a:r>
            <a:r>
              <a:rPr lang="tr-TR" sz="1400" dirty="0"/>
              <a:t> on </a:t>
            </a:r>
            <a:r>
              <a:rPr lang="tr-TR" sz="1400" dirty="0" err="1"/>
              <a:t>the</a:t>
            </a:r>
            <a:r>
              <a:rPr lang="tr-TR" sz="1400" dirty="0"/>
              <a:t> </a:t>
            </a:r>
            <a:r>
              <a:rPr lang="tr-TR" sz="1400" dirty="0" err="1"/>
              <a:t>receiver's</a:t>
            </a:r>
            <a:r>
              <a:rPr lang="tr-TR" sz="1400" dirty="0"/>
              <a:t> </a:t>
            </a:r>
            <a:r>
              <a:rPr lang="tr-TR" sz="1400" dirty="0" err="1"/>
              <a:t>end</a:t>
            </a:r>
            <a:r>
              <a:rPr lang="tr-TR" sz="1400" dirty="0"/>
              <a:t> </a:t>
            </a:r>
            <a:r>
              <a:rPr lang="tr-TR" sz="1400" dirty="0" err="1"/>
              <a:t>so</a:t>
            </a:r>
            <a:r>
              <a:rPr lang="tr-TR" sz="1400" dirty="0"/>
              <a:t> </a:t>
            </a:r>
            <a:r>
              <a:rPr lang="tr-TR" sz="1400" dirty="0" err="1"/>
              <a:t>that</a:t>
            </a:r>
            <a:r>
              <a:rPr lang="tr-TR" sz="1400" dirty="0"/>
              <a:t> it can </a:t>
            </a:r>
            <a:r>
              <a:rPr lang="tr-TR" sz="1400" dirty="0" err="1"/>
              <a:t>present</a:t>
            </a:r>
            <a:r>
              <a:rPr lang="tr-TR" sz="1400" dirty="0"/>
              <a:t> </a:t>
            </a:r>
            <a:r>
              <a:rPr lang="tr-TR" sz="1400" dirty="0" err="1"/>
              <a:t>the</a:t>
            </a:r>
            <a:r>
              <a:rPr lang="tr-TR" sz="1400" dirty="0"/>
              <a:t> </a:t>
            </a:r>
            <a:r>
              <a:rPr lang="tr-TR" sz="1400" dirty="0" err="1"/>
              <a:t>application</a:t>
            </a:r>
            <a:r>
              <a:rPr lang="tr-TR" sz="1400" dirty="0"/>
              <a:t> </a:t>
            </a:r>
            <a:r>
              <a:rPr lang="tr-TR" sz="1400" dirty="0" err="1"/>
              <a:t>layer</a:t>
            </a:r>
            <a:r>
              <a:rPr lang="tr-TR" sz="1400" dirty="0"/>
              <a:t> </a:t>
            </a:r>
            <a:r>
              <a:rPr lang="tr-TR" sz="1400" dirty="0" err="1"/>
              <a:t>with</a:t>
            </a:r>
            <a:r>
              <a:rPr lang="tr-TR" sz="1400" dirty="0"/>
              <a:t> </a:t>
            </a:r>
            <a:r>
              <a:rPr lang="tr-TR" sz="1400" dirty="0" err="1"/>
              <a:t>unencrypted</a:t>
            </a:r>
            <a:r>
              <a:rPr lang="tr-TR" sz="1400" dirty="0"/>
              <a:t>, </a:t>
            </a:r>
            <a:r>
              <a:rPr lang="tr-TR" sz="1400" dirty="0" err="1"/>
              <a:t>readable</a:t>
            </a:r>
            <a:r>
              <a:rPr lang="tr-TR" sz="1400" dirty="0"/>
              <a:t> data.</a:t>
            </a: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None/>
            </a:pPr>
            <a:r>
              <a:rPr lang="tr-TR" sz="1400" dirty="0" err="1"/>
              <a:t>Finally</a:t>
            </a:r>
            <a:r>
              <a:rPr lang="tr-TR" sz="1400" dirty="0"/>
              <a:t> </a:t>
            </a:r>
            <a:r>
              <a:rPr lang="tr-TR" sz="1400" dirty="0" err="1"/>
              <a:t>the</a:t>
            </a:r>
            <a:r>
              <a:rPr lang="tr-TR" sz="1400" dirty="0"/>
              <a:t> </a:t>
            </a:r>
            <a:r>
              <a:rPr lang="tr-TR" sz="1400" dirty="0" err="1"/>
              <a:t>presentation</a:t>
            </a:r>
            <a:r>
              <a:rPr lang="tr-TR" sz="1400" dirty="0"/>
              <a:t> </a:t>
            </a:r>
            <a:r>
              <a:rPr lang="tr-TR" sz="1400" dirty="0" err="1"/>
              <a:t>layer</a:t>
            </a:r>
            <a:r>
              <a:rPr lang="tr-TR" sz="1400" dirty="0"/>
              <a:t> is </a:t>
            </a:r>
            <a:r>
              <a:rPr lang="tr-TR" sz="1400" dirty="0" err="1"/>
              <a:t>also</a:t>
            </a:r>
            <a:r>
              <a:rPr lang="tr-TR" sz="1400" dirty="0"/>
              <a:t> </a:t>
            </a:r>
            <a:r>
              <a:rPr lang="tr-TR" sz="1400" dirty="0" err="1"/>
              <a:t>responsible</a:t>
            </a:r>
            <a:r>
              <a:rPr lang="tr-TR" sz="1400" dirty="0"/>
              <a:t> </a:t>
            </a:r>
            <a:r>
              <a:rPr lang="tr-TR" sz="1400" dirty="0" err="1"/>
              <a:t>for</a:t>
            </a:r>
            <a:r>
              <a:rPr lang="tr-TR" sz="1400" dirty="0"/>
              <a:t> </a:t>
            </a:r>
            <a:r>
              <a:rPr lang="tr-TR" sz="1400" dirty="0" err="1"/>
              <a:t>compressing</a:t>
            </a:r>
            <a:r>
              <a:rPr lang="tr-TR" sz="1400" dirty="0"/>
              <a:t> data it </a:t>
            </a:r>
            <a:r>
              <a:rPr lang="tr-TR" sz="1400" dirty="0" err="1"/>
              <a:t>receives</a:t>
            </a:r>
            <a:r>
              <a:rPr lang="tr-TR" sz="1400" dirty="0"/>
              <a:t> </a:t>
            </a:r>
            <a:r>
              <a:rPr lang="tr-TR" sz="1400" dirty="0" err="1"/>
              <a:t>from</a:t>
            </a:r>
            <a:r>
              <a:rPr lang="tr-TR" sz="1400" dirty="0"/>
              <a:t> </a:t>
            </a:r>
            <a:r>
              <a:rPr lang="tr-TR" sz="1400" dirty="0" err="1"/>
              <a:t>the</a:t>
            </a:r>
            <a:r>
              <a:rPr lang="tr-TR" sz="1400" dirty="0"/>
              <a:t> </a:t>
            </a:r>
            <a:r>
              <a:rPr lang="tr-TR" sz="1400" dirty="0" err="1"/>
              <a:t>application</a:t>
            </a:r>
            <a:r>
              <a:rPr lang="tr-TR" sz="1400" dirty="0"/>
              <a:t> </a:t>
            </a:r>
            <a:r>
              <a:rPr lang="tr-TR" sz="1400" dirty="0" err="1"/>
              <a:t>layer</a:t>
            </a:r>
            <a:r>
              <a:rPr lang="tr-TR" sz="1400" dirty="0"/>
              <a:t> </a:t>
            </a:r>
            <a:r>
              <a:rPr lang="tr-TR" sz="1400" dirty="0" err="1"/>
              <a:t>before</a:t>
            </a:r>
            <a:r>
              <a:rPr lang="tr-TR" sz="1400" dirty="0"/>
              <a:t> </a:t>
            </a:r>
            <a:r>
              <a:rPr lang="tr-TR" sz="1400" dirty="0" err="1"/>
              <a:t>delivering</a:t>
            </a:r>
            <a:r>
              <a:rPr lang="tr-TR" sz="1400" dirty="0"/>
              <a:t> it </a:t>
            </a:r>
            <a:r>
              <a:rPr lang="tr-TR" sz="1400" dirty="0" err="1"/>
              <a:t>to</a:t>
            </a:r>
            <a:r>
              <a:rPr lang="tr-TR" sz="1400" dirty="0"/>
              <a:t> </a:t>
            </a:r>
            <a:r>
              <a:rPr lang="tr-TR" sz="1400" dirty="0" err="1"/>
              <a:t>layer</a:t>
            </a:r>
            <a:r>
              <a:rPr lang="tr-TR" sz="1400" dirty="0"/>
              <a:t> 5. </a:t>
            </a:r>
            <a:r>
              <a:rPr lang="tr-TR" sz="1400" dirty="0" err="1"/>
              <a:t>This</a:t>
            </a:r>
            <a:r>
              <a:rPr lang="tr-TR" sz="1400" dirty="0"/>
              <a:t> </a:t>
            </a:r>
            <a:r>
              <a:rPr lang="tr-TR" sz="1400" dirty="0" err="1"/>
              <a:t>helps</a:t>
            </a:r>
            <a:r>
              <a:rPr lang="tr-TR" sz="1400" dirty="0"/>
              <a:t> </a:t>
            </a:r>
            <a:r>
              <a:rPr lang="tr-TR" sz="1400" dirty="0" err="1"/>
              <a:t>improve</a:t>
            </a:r>
            <a:r>
              <a:rPr lang="tr-TR" sz="1400" dirty="0"/>
              <a:t> </a:t>
            </a:r>
            <a:r>
              <a:rPr lang="tr-TR" sz="1400" dirty="0" err="1"/>
              <a:t>the</a:t>
            </a:r>
            <a:r>
              <a:rPr lang="tr-TR" sz="1400" dirty="0"/>
              <a:t> </a:t>
            </a:r>
            <a:r>
              <a:rPr lang="tr-TR" sz="1400" dirty="0" err="1"/>
              <a:t>speed</a:t>
            </a:r>
            <a:r>
              <a:rPr lang="tr-TR" sz="1400" dirty="0"/>
              <a:t> </a:t>
            </a:r>
            <a:r>
              <a:rPr lang="tr-TR" sz="1400" dirty="0" err="1"/>
              <a:t>and</a:t>
            </a:r>
            <a:r>
              <a:rPr lang="tr-TR" sz="1400" dirty="0"/>
              <a:t> </a:t>
            </a:r>
            <a:r>
              <a:rPr lang="tr-TR" sz="1400" dirty="0" err="1"/>
              <a:t>efficiency</a:t>
            </a:r>
            <a:r>
              <a:rPr lang="tr-TR" sz="1400" dirty="0"/>
              <a:t> of </a:t>
            </a:r>
            <a:r>
              <a:rPr lang="tr-TR" sz="1400" dirty="0" err="1"/>
              <a:t>communication</a:t>
            </a:r>
            <a:r>
              <a:rPr lang="tr-TR" sz="1400" dirty="0"/>
              <a:t> </a:t>
            </a:r>
            <a:r>
              <a:rPr lang="tr-TR" sz="1400" dirty="0" err="1"/>
              <a:t>by</a:t>
            </a:r>
            <a:r>
              <a:rPr lang="tr-TR" sz="1400" dirty="0"/>
              <a:t> </a:t>
            </a:r>
            <a:r>
              <a:rPr lang="tr-TR" sz="1400" dirty="0" err="1"/>
              <a:t>minimizing</a:t>
            </a:r>
            <a:r>
              <a:rPr lang="tr-TR" sz="1400" dirty="0"/>
              <a:t> </a:t>
            </a:r>
            <a:r>
              <a:rPr lang="tr-TR" sz="1400" dirty="0" err="1"/>
              <a:t>the</a:t>
            </a:r>
            <a:r>
              <a:rPr lang="tr-TR" sz="1400" dirty="0"/>
              <a:t> </a:t>
            </a:r>
            <a:r>
              <a:rPr lang="tr-TR" sz="1400" dirty="0" err="1"/>
              <a:t>amount</a:t>
            </a:r>
            <a:r>
              <a:rPr lang="tr-TR" sz="1400" dirty="0"/>
              <a:t> of data </a:t>
            </a:r>
            <a:r>
              <a:rPr lang="tr-TR" sz="1400" dirty="0" err="1"/>
              <a:t>that</a:t>
            </a:r>
            <a:r>
              <a:rPr lang="tr-TR" sz="1400" dirty="0"/>
              <a:t> </a:t>
            </a:r>
            <a:r>
              <a:rPr lang="tr-TR" sz="1400" dirty="0" err="1"/>
              <a:t>will</a:t>
            </a:r>
            <a:r>
              <a:rPr lang="tr-TR" sz="1400" dirty="0"/>
              <a:t> be </a:t>
            </a:r>
            <a:r>
              <a:rPr lang="tr-TR" sz="1400" dirty="0" err="1"/>
              <a:t>transferred</a:t>
            </a:r>
            <a:r>
              <a:rPr lang="tr-TR" sz="1400" dirty="0"/>
              <a:t>.</a:t>
            </a: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SzPts val="1400"/>
              <a:buNone/>
            </a:pPr>
            <a:endParaRPr sz="1400"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7f6337ea2b_3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1" name="Google Shape;391;g7f6337ea2b_3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İki cihaz arasındaki iletişimin açılması ve kapatılmasından sorumlu</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İletişimin açılıp kapanması arasındaki süreye oturum denir.</a:t>
            </a:r>
          </a:p>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Veri aktarımını senkronize eder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Bu, iki cihaz arasındaki iletişimi açıp kapatmaktan sorumlu olan katmandır.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İletişimin </a:t>
            </a:r>
            <a:r>
              <a:rPr lang="tr-TR" sz="1400" b="1" dirty="0">
                <a:latin typeface="Raleway"/>
                <a:ea typeface="Raleway"/>
                <a:cs typeface="Raleway"/>
                <a:sym typeface="Raleway"/>
              </a:rPr>
              <a:t>açılıp kapanması arasındaki süreye oturum </a:t>
            </a:r>
            <a:r>
              <a:rPr lang="tr-TR" sz="1400" dirty="0">
                <a:latin typeface="Raleway"/>
                <a:ea typeface="Raleway"/>
                <a:cs typeface="Raleway"/>
                <a:sym typeface="Raleway"/>
              </a:rPr>
              <a:t>denir.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Oturum katmanı, değiş tokuş edilen tüm verileri aktarmak için oturumun yeterince uzun süre açık kalmasını sağlar ve ardından </a:t>
            </a:r>
          </a:p>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kaynakların boşa harcanmasını önlemek için oturumu hemen kapatır</a:t>
            </a:r>
            <a:r>
              <a:rPr lang="tr-TR" sz="1400" dirty="0">
                <a:latin typeface="Raleway"/>
                <a:ea typeface="Raleway"/>
                <a:cs typeface="Raleway"/>
                <a:sym typeface="Raleway"/>
              </a:rPr>
              <a:t>.</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Oturum katmanı ayrıca veri aktarımını kontrol noktalarıyla senkronize eder.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Örneğin, 100 megabaytlık bir dosya aktarılıyorsa, oturum katmanı her 5 megabaytta bir kontrol noktası ayarlayabilir.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52 megabayt aktarıldıktan sonra bağlantı kesilmesi veya çökme olması durumunda, oturum son kontrol noktasından devam ettirilebilir, yani yalnızca 50 megabayt daha verinin aktarılması gerekir.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Kontrol noktaları olmadan, tüm transfer sıfırdan başlamak zorunda kalacaktı.</a:t>
            </a:r>
          </a:p>
          <a:p>
            <a:pPr marL="457200" lvl="0" indent="-381000" algn="l" rtl="0">
              <a:spcBef>
                <a:spcPts val="0"/>
              </a:spcBef>
              <a:spcAft>
                <a:spcPts val="0"/>
              </a:spcAft>
              <a:buSzPts val="2400"/>
              <a:buFont typeface="Raleway"/>
              <a:buChar char="●"/>
            </a:pPr>
            <a:endParaRPr lang="tr-TR"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endParaRPr lang="tr-TR"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Responsible for opening and closing communication between the two devices</a:t>
            </a:r>
            <a:endParaRPr lang="en-US" sz="1100" dirty="0">
              <a:latin typeface="Raleway"/>
              <a:ea typeface="Raleway"/>
              <a:cs typeface="Raleway"/>
              <a:sym typeface="Raleway"/>
            </a:endParaRPr>
          </a:p>
          <a:p>
            <a:pPr marL="0" lvl="0" indent="0" algn="l" rtl="0">
              <a:spcBef>
                <a:spcPts val="0"/>
              </a:spcBef>
              <a:spcAft>
                <a:spcPts val="0"/>
              </a:spcAft>
              <a:buNone/>
            </a:pPr>
            <a:endParaRPr lang="en-US"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The time between when the communication is opened and closed is known as the </a:t>
            </a:r>
            <a:r>
              <a:rPr lang="en-US" sz="1400" u="sng" dirty="0">
                <a:latin typeface="Raleway"/>
                <a:ea typeface="Raleway"/>
                <a:cs typeface="Raleway"/>
                <a:sym typeface="Raleway"/>
              </a:rPr>
              <a:t>session</a:t>
            </a:r>
          </a:p>
          <a:p>
            <a:pPr marL="0" lvl="0" indent="0" algn="l" rtl="0">
              <a:spcBef>
                <a:spcPts val="0"/>
              </a:spcBef>
              <a:spcAft>
                <a:spcPts val="0"/>
              </a:spcAft>
              <a:buNone/>
            </a:pPr>
            <a:endParaRPr lang="en-US" sz="1400" u="sng"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Synchronizes data transfer</a:t>
            </a:r>
          </a:p>
          <a:p>
            <a:pPr marL="0" lvl="0" indent="0" algn="l" rtl="0">
              <a:lnSpc>
                <a:spcPct val="100000"/>
              </a:lnSpc>
              <a:spcBef>
                <a:spcPts val="0"/>
              </a:spcBef>
              <a:spcAft>
                <a:spcPts val="0"/>
              </a:spcAft>
              <a:buNone/>
            </a:pPr>
            <a:endParaRPr lang="tr-TR" sz="1400" dirty="0"/>
          </a:p>
          <a:p>
            <a:pPr marL="0" lvl="0" indent="0" algn="l" rtl="0">
              <a:lnSpc>
                <a:spcPct val="100000"/>
              </a:lnSpc>
              <a:spcBef>
                <a:spcPts val="0"/>
              </a:spcBef>
              <a:spcAft>
                <a:spcPts val="0"/>
              </a:spcAft>
              <a:buNone/>
            </a:pPr>
            <a:r>
              <a:rPr lang="tr-TR" sz="1400" dirty="0" err="1"/>
              <a:t>This</a:t>
            </a:r>
            <a:r>
              <a:rPr lang="tr-TR" sz="1400" dirty="0"/>
              <a:t> is </a:t>
            </a:r>
            <a:r>
              <a:rPr lang="tr-TR" sz="1400" dirty="0" err="1"/>
              <a:t>the</a:t>
            </a:r>
            <a:r>
              <a:rPr lang="tr-TR" sz="1400" dirty="0"/>
              <a:t> </a:t>
            </a:r>
            <a:r>
              <a:rPr lang="tr-TR" sz="1400" dirty="0" err="1"/>
              <a:t>layer</a:t>
            </a:r>
            <a:r>
              <a:rPr lang="tr-TR" sz="1400" dirty="0"/>
              <a:t> </a:t>
            </a:r>
            <a:r>
              <a:rPr lang="tr-TR" sz="1400" dirty="0" err="1"/>
              <a:t>responsible</a:t>
            </a:r>
            <a:r>
              <a:rPr lang="tr-TR" sz="1400" dirty="0"/>
              <a:t> </a:t>
            </a:r>
            <a:r>
              <a:rPr lang="tr-TR" sz="1400" dirty="0" err="1"/>
              <a:t>for</a:t>
            </a:r>
            <a:r>
              <a:rPr lang="tr-TR" sz="1400" dirty="0"/>
              <a:t> </a:t>
            </a:r>
            <a:r>
              <a:rPr lang="tr-TR" sz="1400" dirty="0" err="1"/>
              <a:t>opening</a:t>
            </a:r>
            <a:r>
              <a:rPr lang="tr-TR" sz="1400" dirty="0"/>
              <a:t> </a:t>
            </a:r>
            <a:r>
              <a:rPr lang="tr-TR" sz="1400" dirty="0" err="1"/>
              <a:t>and</a:t>
            </a:r>
            <a:r>
              <a:rPr lang="tr-TR" sz="1400" dirty="0"/>
              <a:t> </a:t>
            </a:r>
            <a:r>
              <a:rPr lang="tr-TR" sz="1400" dirty="0" err="1"/>
              <a:t>closing</a:t>
            </a:r>
            <a:r>
              <a:rPr lang="tr-TR" sz="1400" dirty="0"/>
              <a:t> </a:t>
            </a:r>
            <a:r>
              <a:rPr lang="tr-TR" sz="1400" dirty="0" err="1"/>
              <a:t>communication</a:t>
            </a:r>
            <a:r>
              <a:rPr lang="tr-TR" sz="1400" dirty="0"/>
              <a:t> </a:t>
            </a:r>
            <a:r>
              <a:rPr lang="tr-TR" sz="1400" dirty="0" err="1"/>
              <a:t>between</a:t>
            </a:r>
            <a:r>
              <a:rPr lang="tr-TR" sz="1400" dirty="0"/>
              <a:t> </a:t>
            </a:r>
            <a:r>
              <a:rPr lang="tr-TR" sz="1400" dirty="0" err="1"/>
              <a:t>the</a:t>
            </a:r>
            <a:r>
              <a:rPr lang="tr-TR" sz="1400" dirty="0"/>
              <a:t> two </a:t>
            </a:r>
            <a:r>
              <a:rPr lang="tr-TR" sz="1400" dirty="0" err="1"/>
              <a:t>devices</a:t>
            </a:r>
            <a:r>
              <a:rPr lang="tr-TR" sz="1400" dirty="0"/>
              <a:t>. </a:t>
            </a:r>
            <a:r>
              <a:rPr lang="tr-TR" sz="1400" dirty="0" err="1"/>
              <a:t>The</a:t>
            </a:r>
            <a:r>
              <a:rPr lang="tr-TR" sz="1400" dirty="0"/>
              <a:t> time </a:t>
            </a:r>
            <a:r>
              <a:rPr lang="tr-TR" sz="1400" dirty="0" err="1"/>
              <a:t>between</a:t>
            </a:r>
            <a:r>
              <a:rPr lang="tr-TR" sz="1400" dirty="0"/>
              <a:t> </a:t>
            </a:r>
            <a:r>
              <a:rPr lang="tr-TR" sz="1400" dirty="0" err="1"/>
              <a:t>when</a:t>
            </a:r>
            <a:r>
              <a:rPr lang="tr-TR" sz="1400" dirty="0"/>
              <a:t> </a:t>
            </a:r>
            <a:r>
              <a:rPr lang="tr-TR" sz="1400" dirty="0" err="1"/>
              <a:t>the</a:t>
            </a:r>
            <a:r>
              <a:rPr lang="tr-TR" sz="1400" dirty="0"/>
              <a:t> </a:t>
            </a:r>
            <a:r>
              <a:rPr lang="tr-TR" sz="1400" dirty="0" err="1"/>
              <a:t>communication</a:t>
            </a:r>
            <a:r>
              <a:rPr lang="tr-TR" sz="1400" dirty="0"/>
              <a:t> is </a:t>
            </a:r>
            <a:r>
              <a:rPr lang="tr-TR" sz="1400" dirty="0" err="1"/>
              <a:t>opened</a:t>
            </a:r>
            <a:r>
              <a:rPr lang="tr-TR" sz="1400" dirty="0"/>
              <a:t> </a:t>
            </a:r>
            <a:r>
              <a:rPr lang="tr-TR" sz="1400" dirty="0" err="1"/>
              <a:t>and</a:t>
            </a:r>
            <a:r>
              <a:rPr lang="tr-TR" sz="1400" dirty="0"/>
              <a:t> </a:t>
            </a:r>
            <a:r>
              <a:rPr lang="tr-TR" sz="1400" dirty="0" err="1"/>
              <a:t>closed</a:t>
            </a:r>
            <a:r>
              <a:rPr lang="tr-TR" sz="1400" dirty="0"/>
              <a:t> is </a:t>
            </a:r>
            <a:r>
              <a:rPr lang="tr-TR" sz="1400" dirty="0" err="1"/>
              <a:t>known</a:t>
            </a:r>
            <a:r>
              <a:rPr lang="tr-TR" sz="1400" dirty="0"/>
              <a:t> as </a:t>
            </a:r>
            <a:r>
              <a:rPr lang="tr-TR" sz="1400" dirty="0" err="1"/>
              <a:t>the</a:t>
            </a:r>
            <a:r>
              <a:rPr lang="tr-TR" sz="1400" dirty="0"/>
              <a:t> </a:t>
            </a:r>
            <a:r>
              <a:rPr lang="tr-TR" sz="1400" dirty="0" err="1"/>
              <a:t>session</a:t>
            </a:r>
            <a:r>
              <a:rPr lang="tr-TR" sz="1400" dirty="0"/>
              <a:t>. </a:t>
            </a:r>
            <a:r>
              <a:rPr lang="tr-TR" sz="1400" dirty="0" err="1"/>
              <a:t>The</a:t>
            </a:r>
            <a:r>
              <a:rPr lang="tr-TR" sz="1400" dirty="0"/>
              <a:t> </a:t>
            </a:r>
            <a:r>
              <a:rPr lang="tr-TR" sz="1400" dirty="0" err="1"/>
              <a:t>session</a:t>
            </a:r>
            <a:r>
              <a:rPr lang="tr-TR" sz="1400" dirty="0"/>
              <a:t> </a:t>
            </a:r>
            <a:r>
              <a:rPr lang="tr-TR" sz="1400" dirty="0" err="1"/>
              <a:t>layer</a:t>
            </a:r>
            <a:r>
              <a:rPr lang="tr-TR" sz="1400" dirty="0"/>
              <a:t> </a:t>
            </a:r>
            <a:r>
              <a:rPr lang="tr-TR" sz="1400" dirty="0" err="1"/>
              <a:t>ensures</a:t>
            </a:r>
            <a:r>
              <a:rPr lang="tr-TR" sz="1400" dirty="0"/>
              <a:t> </a:t>
            </a:r>
            <a:r>
              <a:rPr lang="tr-TR" sz="1400" dirty="0" err="1"/>
              <a:t>that</a:t>
            </a:r>
            <a:r>
              <a:rPr lang="tr-TR" sz="1400" dirty="0"/>
              <a:t> </a:t>
            </a:r>
            <a:r>
              <a:rPr lang="tr-TR" sz="1400" dirty="0" err="1"/>
              <a:t>the</a:t>
            </a:r>
            <a:r>
              <a:rPr lang="tr-TR" sz="1400" dirty="0"/>
              <a:t> </a:t>
            </a:r>
            <a:r>
              <a:rPr lang="tr-TR" sz="1400" dirty="0" err="1"/>
              <a:t>session</a:t>
            </a:r>
            <a:r>
              <a:rPr lang="tr-TR" sz="1400" dirty="0"/>
              <a:t> </a:t>
            </a:r>
            <a:r>
              <a:rPr lang="tr-TR" sz="1400" dirty="0" err="1"/>
              <a:t>stays</a:t>
            </a:r>
            <a:r>
              <a:rPr lang="tr-TR" sz="1400" dirty="0"/>
              <a:t> </a:t>
            </a:r>
            <a:r>
              <a:rPr lang="tr-TR" sz="1400" dirty="0" err="1"/>
              <a:t>open</a:t>
            </a:r>
            <a:r>
              <a:rPr lang="tr-TR" sz="1400" dirty="0"/>
              <a:t> </a:t>
            </a:r>
            <a:r>
              <a:rPr lang="tr-TR" sz="1400" dirty="0" err="1"/>
              <a:t>long</a:t>
            </a:r>
            <a:r>
              <a:rPr lang="tr-TR" sz="1400" dirty="0"/>
              <a:t> </a:t>
            </a:r>
            <a:r>
              <a:rPr lang="tr-TR" sz="1400" dirty="0" err="1"/>
              <a:t>enough</a:t>
            </a:r>
            <a:r>
              <a:rPr lang="tr-TR" sz="1400" dirty="0"/>
              <a:t> </a:t>
            </a:r>
            <a:r>
              <a:rPr lang="tr-TR" sz="1400" dirty="0" err="1"/>
              <a:t>to</a:t>
            </a:r>
            <a:r>
              <a:rPr lang="tr-TR" sz="1400" dirty="0"/>
              <a:t> transfer </a:t>
            </a:r>
            <a:r>
              <a:rPr lang="tr-TR" sz="1400" dirty="0" err="1"/>
              <a:t>all</a:t>
            </a:r>
            <a:r>
              <a:rPr lang="tr-TR" sz="1400" dirty="0"/>
              <a:t> </a:t>
            </a:r>
            <a:r>
              <a:rPr lang="tr-TR" sz="1400" dirty="0" err="1"/>
              <a:t>the</a:t>
            </a:r>
            <a:r>
              <a:rPr lang="tr-TR" sz="1400" dirty="0"/>
              <a:t> data </a:t>
            </a:r>
            <a:r>
              <a:rPr lang="tr-TR" sz="1400" dirty="0" err="1"/>
              <a:t>being</a:t>
            </a:r>
            <a:r>
              <a:rPr lang="tr-TR" sz="1400" dirty="0"/>
              <a:t> </a:t>
            </a:r>
            <a:r>
              <a:rPr lang="tr-TR" sz="1400" dirty="0" err="1"/>
              <a:t>exchanged</a:t>
            </a:r>
            <a:r>
              <a:rPr lang="tr-TR" sz="1400" dirty="0"/>
              <a:t>, </a:t>
            </a:r>
            <a:r>
              <a:rPr lang="tr-TR" sz="1400" dirty="0" err="1"/>
              <a:t>and</a:t>
            </a:r>
            <a:r>
              <a:rPr lang="tr-TR" sz="1400" dirty="0"/>
              <a:t> </a:t>
            </a:r>
            <a:r>
              <a:rPr lang="tr-TR" sz="1400" dirty="0" err="1"/>
              <a:t>then</a:t>
            </a:r>
            <a:r>
              <a:rPr lang="tr-TR" sz="1400" dirty="0"/>
              <a:t> </a:t>
            </a:r>
            <a:r>
              <a:rPr lang="tr-TR" sz="1400" dirty="0" err="1"/>
              <a:t>promptly</a:t>
            </a:r>
            <a:r>
              <a:rPr lang="tr-TR" sz="1400" dirty="0"/>
              <a:t> </a:t>
            </a:r>
            <a:r>
              <a:rPr lang="tr-TR" sz="1400" dirty="0" err="1"/>
              <a:t>closes</a:t>
            </a:r>
            <a:r>
              <a:rPr lang="tr-TR" sz="1400" dirty="0"/>
              <a:t> </a:t>
            </a:r>
            <a:r>
              <a:rPr lang="tr-TR" sz="1400" dirty="0" err="1"/>
              <a:t>the</a:t>
            </a:r>
            <a:r>
              <a:rPr lang="tr-TR" sz="1400" dirty="0"/>
              <a:t> </a:t>
            </a:r>
            <a:r>
              <a:rPr lang="tr-TR" sz="1400" dirty="0" err="1"/>
              <a:t>session</a:t>
            </a:r>
            <a:r>
              <a:rPr lang="tr-TR" sz="1400" dirty="0"/>
              <a:t> in </a:t>
            </a:r>
            <a:r>
              <a:rPr lang="tr-TR" sz="1400" dirty="0" err="1"/>
              <a:t>order</a:t>
            </a:r>
            <a:r>
              <a:rPr lang="tr-TR" sz="1400" dirty="0"/>
              <a:t> </a:t>
            </a:r>
            <a:r>
              <a:rPr lang="tr-TR" sz="1400" dirty="0" err="1"/>
              <a:t>to</a:t>
            </a:r>
            <a:r>
              <a:rPr lang="tr-TR" sz="1400" dirty="0"/>
              <a:t> </a:t>
            </a:r>
            <a:r>
              <a:rPr lang="tr-TR" sz="1400" dirty="0" err="1"/>
              <a:t>avoid</a:t>
            </a:r>
            <a:r>
              <a:rPr lang="tr-TR" sz="1400" dirty="0"/>
              <a:t> </a:t>
            </a:r>
            <a:r>
              <a:rPr lang="tr-TR" sz="1400" dirty="0" err="1"/>
              <a:t>wasting</a:t>
            </a:r>
            <a:r>
              <a:rPr lang="tr-TR" sz="1400" dirty="0"/>
              <a:t> </a:t>
            </a:r>
            <a:r>
              <a:rPr lang="tr-TR" sz="1400" dirty="0" err="1"/>
              <a:t>resources</a:t>
            </a:r>
            <a:r>
              <a:rPr lang="tr-TR" sz="1400" dirty="0"/>
              <a:t>.</a:t>
            </a: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None/>
            </a:pPr>
            <a:r>
              <a:rPr lang="tr-TR" sz="1400" dirty="0" err="1"/>
              <a:t>The</a:t>
            </a:r>
            <a:r>
              <a:rPr lang="tr-TR" sz="1400" dirty="0"/>
              <a:t> </a:t>
            </a:r>
            <a:r>
              <a:rPr lang="tr-TR" sz="1400" dirty="0" err="1"/>
              <a:t>session</a:t>
            </a:r>
            <a:r>
              <a:rPr lang="tr-TR" sz="1400" dirty="0"/>
              <a:t> </a:t>
            </a:r>
            <a:r>
              <a:rPr lang="tr-TR" sz="1400" dirty="0" err="1"/>
              <a:t>layer</a:t>
            </a:r>
            <a:r>
              <a:rPr lang="tr-TR" sz="1400" dirty="0"/>
              <a:t> </a:t>
            </a:r>
            <a:r>
              <a:rPr lang="tr-TR" sz="1400" dirty="0" err="1"/>
              <a:t>also</a:t>
            </a:r>
            <a:r>
              <a:rPr lang="tr-TR" sz="1400" dirty="0"/>
              <a:t> </a:t>
            </a:r>
            <a:r>
              <a:rPr lang="tr-TR" sz="1400" dirty="0" err="1"/>
              <a:t>synchronizes</a:t>
            </a:r>
            <a:r>
              <a:rPr lang="tr-TR" sz="1400" dirty="0"/>
              <a:t> data transfer </a:t>
            </a:r>
            <a:r>
              <a:rPr lang="tr-TR" sz="1400" dirty="0" err="1"/>
              <a:t>with</a:t>
            </a:r>
            <a:r>
              <a:rPr lang="tr-TR" sz="1400" dirty="0"/>
              <a:t> </a:t>
            </a:r>
            <a:r>
              <a:rPr lang="tr-TR" sz="1400" dirty="0" err="1"/>
              <a:t>checkpoints</a:t>
            </a:r>
            <a:r>
              <a:rPr lang="tr-TR" sz="1400" dirty="0"/>
              <a:t>. </a:t>
            </a:r>
            <a:r>
              <a:rPr lang="tr-TR" sz="1400" dirty="0" err="1"/>
              <a:t>For</a:t>
            </a:r>
            <a:r>
              <a:rPr lang="tr-TR" sz="1400" dirty="0"/>
              <a:t> </a:t>
            </a:r>
            <a:r>
              <a:rPr lang="tr-TR" sz="1400" dirty="0" err="1"/>
              <a:t>example</a:t>
            </a:r>
            <a:r>
              <a:rPr lang="tr-TR" sz="1400" dirty="0"/>
              <a:t>, </a:t>
            </a:r>
            <a:r>
              <a:rPr lang="tr-TR" sz="1400" dirty="0" err="1"/>
              <a:t>if</a:t>
            </a:r>
            <a:r>
              <a:rPr lang="tr-TR" sz="1400" dirty="0"/>
              <a:t> a 100 </a:t>
            </a:r>
            <a:r>
              <a:rPr lang="tr-TR" sz="1400" dirty="0" err="1"/>
              <a:t>megabyte</a:t>
            </a:r>
            <a:r>
              <a:rPr lang="tr-TR" sz="1400" dirty="0"/>
              <a:t> file is </a:t>
            </a:r>
            <a:r>
              <a:rPr lang="tr-TR" sz="1400" dirty="0" err="1"/>
              <a:t>being</a:t>
            </a:r>
            <a:r>
              <a:rPr lang="tr-TR" sz="1400" dirty="0"/>
              <a:t> </a:t>
            </a:r>
            <a:r>
              <a:rPr lang="tr-TR" sz="1400" dirty="0" err="1"/>
              <a:t>transferred</a:t>
            </a:r>
            <a:r>
              <a:rPr lang="tr-TR" sz="1400" dirty="0"/>
              <a:t>, </a:t>
            </a:r>
            <a:r>
              <a:rPr lang="tr-TR" sz="1400" dirty="0" err="1"/>
              <a:t>the</a:t>
            </a:r>
            <a:r>
              <a:rPr lang="tr-TR" sz="1400" dirty="0"/>
              <a:t> </a:t>
            </a:r>
            <a:r>
              <a:rPr lang="tr-TR" sz="1400" dirty="0" err="1"/>
              <a:t>session</a:t>
            </a:r>
            <a:r>
              <a:rPr lang="tr-TR" sz="1400" dirty="0"/>
              <a:t> </a:t>
            </a:r>
            <a:r>
              <a:rPr lang="tr-TR" sz="1400" dirty="0" err="1"/>
              <a:t>layer</a:t>
            </a:r>
            <a:r>
              <a:rPr lang="tr-TR" sz="1400" dirty="0"/>
              <a:t> </a:t>
            </a:r>
            <a:r>
              <a:rPr lang="tr-TR" sz="1400" dirty="0" err="1"/>
              <a:t>could</a:t>
            </a:r>
            <a:r>
              <a:rPr lang="tr-TR" sz="1400" dirty="0"/>
              <a:t> set a </a:t>
            </a:r>
            <a:r>
              <a:rPr lang="tr-TR" sz="1400" dirty="0" err="1"/>
              <a:t>checkpoint</a:t>
            </a:r>
            <a:r>
              <a:rPr lang="tr-TR" sz="1400" dirty="0"/>
              <a:t> </a:t>
            </a:r>
            <a:r>
              <a:rPr lang="tr-TR" sz="1400" dirty="0" err="1"/>
              <a:t>every</a:t>
            </a:r>
            <a:r>
              <a:rPr lang="tr-TR" sz="1400" dirty="0"/>
              <a:t> 5 </a:t>
            </a:r>
            <a:r>
              <a:rPr lang="tr-TR" sz="1400" dirty="0" err="1"/>
              <a:t>megabytes</a:t>
            </a:r>
            <a:r>
              <a:rPr lang="tr-TR" sz="1400" dirty="0"/>
              <a:t>. </a:t>
            </a:r>
            <a:r>
              <a:rPr lang="tr-TR" sz="1400" dirty="0" err="1"/>
              <a:t>In</a:t>
            </a:r>
            <a:r>
              <a:rPr lang="tr-TR" sz="1400" dirty="0"/>
              <a:t> </a:t>
            </a:r>
            <a:r>
              <a:rPr lang="tr-TR" sz="1400" dirty="0" err="1"/>
              <a:t>the</a:t>
            </a:r>
            <a:r>
              <a:rPr lang="tr-TR" sz="1400" dirty="0"/>
              <a:t> </a:t>
            </a:r>
            <a:r>
              <a:rPr lang="tr-TR" sz="1400" dirty="0" err="1"/>
              <a:t>case</a:t>
            </a:r>
            <a:r>
              <a:rPr lang="tr-TR" sz="1400" dirty="0"/>
              <a:t> of a </a:t>
            </a:r>
            <a:r>
              <a:rPr lang="tr-TR" sz="1400" dirty="0" err="1"/>
              <a:t>disconnect</a:t>
            </a:r>
            <a:r>
              <a:rPr lang="tr-TR" sz="1400" dirty="0"/>
              <a:t> </a:t>
            </a:r>
            <a:r>
              <a:rPr lang="tr-TR" sz="1400" dirty="0" err="1"/>
              <a:t>or</a:t>
            </a:r>
            <a:r>
              <a:rPr lang="tr-TR" sz="1400" dirty="0"/>
              <a:t> a </a:t>
            </a:r>
            <a:r>
              <a:rPr lang="tr-TR" sz="1400" dirty="0" err="1"/>
              <a:t>crash</a:t>
            </a:r>
            <a:r>
              <a:rPr lang="tr-TR" sz="1400" dirty="0"/>
              <a:t> </a:t>
            </a:r>
            <a:r>
              <a:rPr lang="tr-TR" sz="1400" dirty="0" err="1"/>
              <a:t>after</a:t>
            </a:r>
            <a:r>
              <a:rPr lang="tr-TR" sz="1400" dirty="0"/>
              <a:t> 52 </a:t>
            </a:r>
            <a:r>
              <a:rPr lang="tr-TR" sz="1400" dirty="0" err="1"/>
              <a:t>megabytes</a:t>
            </a:r>
            <a:r>
              <a:rPr lang="tr-TR" sz="1400" dirty="0"/>
              <a:t> </a:t>
            </a:r>
            <a:r>
              <a:rPr lang="tr-TR" sz="1400" dirty="0" err="1"/>
              <a:t>have</a:t>
            </a:r>
            <a:r>
              <a:rPr lang="tr-TR" sz="1400" dirty="0"/>
              <a:t> </a:t>
            </a:r>
            <a:r>
              <a:rPr lang="tr-TR" sz="1400" dirty="0" err="1"/>
              <a:t>been</a:t>
            </a:r>
            <a:r>
              <a:rPr lang="tr-TR" sz="1400" dirty="0"/>
              <a:t> </a:t>
            </a:r>
            <a:r>
              <a:rPr lang="tr-TR" sz="1400" dirty="0" err="1"/>
              <a:t>transferred</a:t>
            </a:r>
            <a:r>
              <a:rPr lang="tr-TR" sz="1400" dirty="0"/>
              <a:t>, </a:t>
            </a:r>
            <a:r>
              <a:rPr lang="tr-TR" sz="1400" dirty="0" err="1"/>
              <a:t>the</a:t>
            </a:r>
            <a:r>
              <a:rPr lang="tr-TR" sz="1400" dirty="0"/>
              <a:t> </a:t>
            </a:r>
            <a:r>
              <a:rPr lang="tr-TR" sz="1400" dirty="0" err="1"/>
              <a:t>session</a:t>
            </a:r>
            <a:r>
              <a:rPr lang="tr-TR" sz="1400" dirty="0"/>
              <a:t> </a:t>
            </a:r>
            <a:r>
              <a:rPr lang="tr-TR" sz="1400" dirty="0" err="1"/>
              <a:t>could</a:t>
            </a:r>
            <a:r>
              <a:rPr lang="tr-TR" sz="1400" dirty="0"/>
              <a:t> be </a:t>
            </a:r>
            <a:r>
              <a:rPr lang="tr-TR" sz="1400" dirty="0" err="1"/>
              <a:t>resumed</a:t>
            </a:r>
            <a:r>
              <a:rPr lang="tr-TR" sz="1400" dirty="0"/>
              <a:t> </a:t>
            </a:r>
            <a:r>
              <a:rPr lang="tr-TR" sz="1400" dirty="0" err="1"/>
              <a:t>from</a:t>
            </a:r>
            <a:r>
              <a:rPr lang="tr-TR" sz="1400" dirty="0"/>
              <a:t> </a:t>
            </a:r>
            <a:r>
              <a:rPr lang="tr-TR" sz="1400" dirty="0" err="1"/>
              <a:t>the</a:t>
            </a:r>
            <a:r>
              <a:rPr lang="tr-TR" sz="1400" dirty="0"/>
              <a:t> </a:t>
            </a:r>
            <a:r>
              <a:rPr lang="tr-TR" sz="1400" dirty="0" err="1"/>
              <a:t>last</a:t>
            </a:r>
            <a:r>
              <a:rPr lang="tr-TR" sz="1400" dirty="0"/>
              <a:t> </a:t>
            </a:r>
            <a:r>
              <a:rPr lang="tr-TR" sz="1400" dirty="0" err="1"/>
              <a:t>checkpoint</a:t>
            </a:r>
            <a:r>
              <a:rPr lang="tr-TR" sz="1400" dirty="0"/>
              <a:t>, </a:t>
            </a:r>
            <a:r>
              <a:rPr lang="tr-TR" sz="1400" dirty="0" err="1"/>
              <a:t>meaning</a:t>
            </a:r>
            <a:r>
              <a:rPr lang="tr-TR" sz="1400" dirty="0"/>
              <a:t> </a:t>
            </a:r>
            <a:r>
              <a:rPr lang="tr-TR" sz="1400" dirty="0" err="1"/>
              <a:t>only</a:t>
            </a:r>
            <a:r>
              <a:rPr lang="tr-TR" sz="1400" dirty="0"/>
              <a:t> 50 </a:t>
            </a:r>
            <a:r>
              <a:rPr lang="tr-TR" sz="1400" dirty="0" err="1"/>
              <a:t>more</a:t>
            </a:r>
            <a:r>
              <a:rPr lang="tr-TR" sz="1400" dirty="0"/>
              <a:t> </a:t>
            </a:r>
            <a:r>
              <a:rPr lang="tr-TR" sz="1400" dirty="0" err="1"/>
              <a:t>megabytes</a:t>
            </a:r>
            <a:r>
              <a:rPr lang="tr-TR" sz="1400" dirty="0"/>
              <a:t> of data </a:t>
            </a:r>
            <a:r>
              <a:rPr lang="tr-TR" sz="1400" dirty="0" err="1"/>
              <a:t>need</a:t>
            </a:r>
            <a:r>
              <a:rPr lang="tr-TR" sz="1400" dirty="0"/>
              <a:t> </a:t>
            </a:r>
            <a:r>
              <a:rPr lang="tr-TR" sz="1400" dirty="0" err="1"/>
              <a:t>to</a:t>
            </a:r>
            <a:r>
              <a:rPr lang="tr-TR" sz="1400" dirty="0"/>
              <a:t> be </a:t>
            </a:r>
            <a:r>
              <a:rPr lang="tr-TR" sz="1400" dirty="0" err="1"/>
              <a:t>transferred</a:t>
            </a:r>
            <a:r>
              <a:rPr lang="tr-TR" sz="1400" dirty="0"/>
              <a:t>. </a:t>
            </a:r>
            <a:r>
              <a:rPr lang="tr-TR" sz="1400" dirty="0" err="1"/>
              <a:t>Without</a:t>
            </a:r>
            <a:r>
              <a:rPr lang="tr-TR" sz="1400" dirty="0"/>
              <a:t> </a:t>
            </a:r>
            <a:r>
              <a:rPr lang="tr-TR" sz="1400" dirty="0" err="1"/>
              <a:t>the</a:t>
            </a:r>
            <a:r>
              <a:rPr lang="tr-TR" sz="1400" dirty="0"/>
              <a:t> </a:t>
            </a:r>
            <a:r>
              <a:rPr lang="tr-TR" sz="1400" dirty="0" err="1"/>
              <a:t>checkpoints</a:t>
            </a:r>
            <a:r>
              <a:rPr lang="tr-TR" sz="1400" dirty="0"/>
              <a:t>, </a:t>
            </a:r>
            <a:r>
              <a:rPr lang="tr-TR" sz="1400" dirty="0" err="1"/>
              <a:t>the</a:t>
            </a:r>
            <a:r>
              <a:rPr lang="tr-TR" sz="1400" dirty="0"/>
              <a:t> </a:t>
            </a:r>
            <a:r>
              <a:rPr lang="tr-TR" sz="1400" dirty="0" err="1"/>
              <a:t>entire</a:t>
            </a:r>
            <a:r>
              <a:rPr lang="tr-TR" sz="1400" dirty="0"/>
              <a:t> transfer </a:t>
            </a:r>
            <a:r>
              <a:rPr lang="tr-TR" sz="1400" dirty="0" err="1"/>
              <a:t>would</a:t>
            </a:r>
            <a:r>
              <a:rPr lang="tr-TR" sz="1400" dirty="0"/>
              <a:t> </a:t>
            </a:r>
            <a:r>
              <a:rPr lang="tr-TR" sz="1400" dirty="0" err="1"/>
              <a:t>have</a:t>
            </a:r>
            <a:r>
              <a:rPr lang="tr-TR" sz="1400" dirty="0"/>
              <a:t> </a:t>
            </a:r>
            <a:r>
              <a:rPr lang="tr-TR" sz="1400" dirty="0" err="1"/>
              <a:t>to</a:t>
            </a:r>
            <a:r>
              <a:rPr lang="tr-TR" sz="1400" dirty="0"/>
              <a:t> </a:t>
            </a:r>
            <a:r>
              <a:rPr lang="tr-TR" sz="1400" dirty="0" err="1"/>
              <a:t>begin</a:t>
            </a:r>
            <a:r>
              <a:rPr lang="tr-TR" sz="1400" dirty="0"/>
              <a:t> </a:t>
            </a:r>
            <a:r>
              <a:rPr lang="tr-TR" sz="1400" dirty="0" err="1"/>
              <a:t>again</a:t>
            </a:r>
            <a:r>
              <a:rPr lang="tr-TR" sz="1400" dirty="0"/>
              <a:t> </a:t>
            </a:r>
            <a:r>
              <a:rPr lang="tr-TR" sz="1400" dirty="0" err="1"/>
              <a:t>from</a:t>
            </a:r>
            <a:r>
              <a:rPr lang="tr-TR" sz="1400" dirty="0"/>
              <a:t> </a:t>
            </a:r>
            <a:r>
              <a:rPr lang="tr-TR" sz="1400" dirty="0" err="1"/>
              <a:t>scratch</a:t>
            </a:r>
            <a:r>
              <a:rPr lang="tr-TR" sz="1400" dirty="0"/>
              <a:t>.</a:t>
            </a: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SzPts val="1400"/>
              <a:buNone/>
            </a:pPr>
            <a:endParaRPr sz="1400"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7f6337ea2b_3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9" name="Google Shape;399;g7f6337ea2b_3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76200" lvl="0" indent="0" algn="l" rtl="0">
              <a:spcBef>
                <a:spcPts val="0"/>
              </a:spcBef>
              <a:spcAft>
                <a:spcPts val="0"/>
              </a:spcAft>
              <a:buSzPts val="2400"/>
              <a:buFont typeface="Raleway"/>
              <a:buNone/>
            </a:pPr>
            <a:r>
              <a:rPr lang="tr-TR" sz="1400" dirty="0">
                <a:latin typeface="Raleway"/>
                <a:ea typeface="Raleway"/>
                <a:cs typeface="Raleway"/>
                <a:sym typeface="Raleway"/>
              </a:rPr>
              <a:t>İki cihaz arasındaki </a:t>
            </a:r>
            <a:r>
              <a:rPr lang="tr-TR" sz="1400" b="1" dirty="0">
                <a:latin typeface="Raleway"/>
                <a:ea typeface="Raleway"/>
                <a:cs typeface="Raleway"/>
                <a:sym typeface="Raleway"/>
              </a:rPr>
              <a:t>uçtan uca iletişimden sorumlu</a:t>
            </a:r>
          </a:p>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Verileri</a:t>
            </a:r>
            <a:r>
              <a:rPr lang="tr-TR" sz="1400" dirty="0">
                <a:latin typeface="Raleway"/>
                <a:ea typeface="Raleway"/>
                <a:cs typeface="Raleway"/>
                <a:sym typeface="Raleway"/>
              </a:rPr>
              <a:t> (üst katmandan) alır ve </a:t>
            </a:r>
            <a:r>
              <a:rPr lang="tr-TR" sz="1400" b="1" dirty="0">
                <a:latin typeface="Raleway"/>
                <a:ea typeface="Raleway"/>
                <a:cs typeface="Raleway"/>
                <a:sym typeface="Raleway"/>
              </a:rPr>
              <a:t>segmentlere ayırır</a:t>
            </a:r>
          </a:p>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Akış kontrolü ve hata kontrolünden </a:t>
            </a:r>
            <a:r>
              <a:rPr lang="tr-TR" sz="1400" dirty="0">
                <a:latin typeface="Raleway"/>
                <a:ea typeface="Raleway"/>
                <a:cs typeface="Raleway"/>
                <a:sym typeface="Raleway"/>
              </a:rPr>
              <a:t>sorumlu</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Katman 4, iki cihaz arasındaki uçtan uca iletişimden sorumludur.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Bu, oturum katmanından veri almayı ve onu 3. katmana göndermeden önce segment adı verilen parçalara ayırmayı içerir. </a:t>
            </a:r>
          </a:p>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Alıcı cihazdaki </a:t>
            </a:r>
            <a:r>
              <a:rPr lang="tr-TR" sz="1400" dirty="0">
                <a:latin typeface="Raleway"/>
                <a:ea typeface="Raleway"/>
                <a:cs typeface="Raleway"/>
                <a:sym typeface="Raleway"/>
              </a:rPr>
              <a:t>taşıma katmanı, segmentleri oturum katmanının tüketebileceği </a:t>
            </a:r>
            <a:r>
              <a:rPr lang="tr-TR" sz="1400" b="1" dirty="0">
                <a:latin typeface="Raleway"/>
                <a:ea typeface="Raleway"/>
                <a:cs typeface="Raleway"/>
                <a:sym typeface="Raleway"/>
              </a:rPr>
              <a:t>verilere yeniden birleştirmekten sorumludur</a:t>
            </a:r>
            <a:r>
              <a:rPr lang="tr-TR" sz="1400" dirty="0">
                <a:latin typeface="Raleway"/>
                <a:ea typeface="Raleway"/>
                <a:cs typeface="Raleway"/>
                <a:sym typeface="Raleway"/>
              </a:rPr>
              <a:t>.</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Taşıma katmanı ayrıca akış kontrolü ve hata kontrolünden de sorumludur. </a:t>
            </a:r>
          </a:p>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Akış kontrolü, hızlı bağlantıya sahip bir göndericinin yavaş bağlantıya sahip bir alıcıyı boğmamasını sağlamak için en uygun iletim hızını belirler</a:t>
            </a:r>
            <a:r>
              <a:rPr lang="tr-TR" sz="1400" dirty="0">
                <a:latin typeface="Raleway"/>
                <a:ea typeface="Raleway"/>
                <a:cs typeface="Raleway"/>
                <a:sym typeface="Raleway"/>
              </a:rPr>
              <a:t>.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Taşıma katmanı, alınan verilerin eksiksiz olduğundan emin olarak ve eksikse yeniden iletim talep ederek alıcı uçta hata kontrolü gerçekleştirir.</a:t>
            </a:r>
          </a:p>
          <a:p>
            <a:pPr marL="457200" lvl="0" indent="-381000" algn="l" rtl="0">
              <a:spcBef>
                <a:spcPts val="0"/>
              </a:spcBef>
              <a:spcAft>
                <a:spcPts val="0"/>
              </a:spcAft>
              <a:buSzPts val="2400"/>
              <a:buFont typeface="Raleway"/>
              <a:buChar char="●"/>
            </a:pPr>
            <a:endParaRPr lang="tr-TR"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Responsible for end-to-end communication between the two devices</a:t>
            </a:r>
            <a:endParaRPr lang="en-US" sz="1100" dirty="0">
              <a:latin typeface="Raleway"/>
              <a:ea typeface="Raleway"/>
              <a:cs typeface="Raleway"/>
              <a:sym typeface="Raleway"/>
            </a:endParaRPr>
          </a:p>
          <a:p>
            <a:pPr marL="0" lvl="0" indent="0" algn="l" rtl="0">
              <a:spcBef>
                <a:spcPts val="0"/>
              </a:spcBef>
              <a:spcAft>
                <a:spcPts val="0"/>
              </a:spcAft>
              <a:buNone/>
            </a:pPr>
            <a:endParaRPr lang="en-US"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Takes data (from upper layer) and breaks into </a:t>
            </a:r>
            <a:r>
              <a:rPr lang="en-US" sz="1400" u="sng" dirty="0">
                <a:latin typeface="Raleway"/>
                <a:ea typeface="Raleway"/>
                <a:cs typeface="Raleway"/>
                <a:sym typeface="Raleway"/>
              </a:rPr>
              <a:t>segments</a:t>
            </a:r>
          </a:p>
          <a:p>
            <a:pPr marL="0" lvl="0" indent="0" algn="l" rtl="0">
              <a:spcBef>
                <a:spcPts val="0"/>
              </a:spcBef>
              <a:spcAft>
                <a:spcPts val="0"/>
              </a:spcAft>
              <a:buNone/>
            </a:pPr>
            <a:endParaRPr lang="en-US" sz="1400" u="sng"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Responsible for flow control and error control</a:t>
            </a:r>
          </a:p>
          <a:p>
            <a:pPr marL="0" lvl="0" indent="0" algn="l" rtl="0">
              <a:lnSpc>
                <a:spcPct val="100000"/>
              </a:lnSpc>
              <a:spcBef>
                <a:spcPts val="0"/>
              </a:spcBef>
              <a:spcAft>
                <a:spcPts val="0"/>
              </a:spcAft>
              <a:buNone/>
            </a:pPr>
            <a:endParaRPr lang="tr-TR" sz="1400" dirty="0"/>
          </a:p>
          <a:p>
            <a:pPr marL="0" lvl="0" indent="0" algn="l" rtl="0">
              <a:lnSpc>
                <a:spcPct val="100000"/>
              </a:lnSpc>
              <a:spcBef>
                <a:spcPts val="0"/>
              </a:spcBef>
              <a:spcAft>
                <a:spcPts val="0"/>
              </a:spcAft>
              <a:buNone/>
            </a:pPr>
            <a:r>
              <a:rPr lang="tr-TR" sz="1400" dirty="0" err="1"/>
              <a:t>Layer</a:t>
            </a:r>
            <a:r>
              <a:rPr lang="tr-TR" sz="1400" dirty="0"/>
              <a:t> 4 is </a:t>
            </a:r>
            <a:r>
              <a:rPr lang="tr-TR" sz="1400" dirty="0" err="1"/>
              <a:t>responsible</a:t>
            </a:r>
            <a:r>
              <a:rPr lang="tr-TR" sz="1400" dirty="0"/>
              <a:t> </a:t>
            </a:r>
            <a:r>
              <a:rPr lang="tr-TR" sz="1400" dirty="0" err="1"/>
              <a:t>for</a:t>
            </a:r>
            <a:r>
              <a:rPr lang="tr-TR" sz="1400" dirty="0"/>
              <a:t> </a:t>
            </a:r>
            <a:r>
              <a:rPr lang="tr-TR" sz="1400" dirty="0" err="1"/>
              <a:t>end-to-end</a:t>
            </a:r>
            <a:r>
              <a:rPr lang="tr-TR" sz="1400" dirty="0"/>
              <a:t> </a:t>
            </a:r>
            <a:r>
              <a:rPr lang="tr-TR" sz="1400" dirty="0" err="1"/>
              <a:t>communication</a:t>
            </a:r>
            <a:r>
              <a:rPr lang="tr-TR" sz="1400" dirty="0"/>
              <a:t> </a:t>
            </a:r>
            <a:r>
              <a:rPr lang="tr-TR" sz="1400" dirty="0" err="1"/>
              <a:t>between</a:t>
            </a:r>
            <a:r>
              <a:rPr lang="tr-TR" sz="1400" dirty="0"/>
              <a:t> </a:t>
            </a:r>
            <a:r>
              <a:rPr lang="tr-TR" sz="1400" dirty="0" err="1"/>
              <a:t>the</a:t>
            </a:r>
            <a:r>
              <a:rPr lang="tr-TR" sz="1400" dirty="0"/>
              <a:t> two </a:t>
            </a:r>
            <a:r>
              <a:rPr lang="tr-TR" sz="1400" dirty="0" err="1"/>
              <a:t>devices</a:t>
            </a:r>
            <a:r>
              <a:rPr lang="tr-TR" sz="1400" dirty="0"/>
              <a:t>. </a:t>
            </a:r>
            <a:r>
              <a:rPr lang="tr-TR" sz="1400" dirty="0" err="1"/>
              <a:t>This</a:t>
            </a:r>
            <a:r>
              <a:rPr lang="tr-TR" sz="1400" dirty="0"/>
              <a:t> </a:t>
            </a:r>
            <a:r>
              <a:rPr lang="tr-TR" sz="1400" dirty="0" err="1"/>
              <a:t>includes</a:t>
            </a:r>
            <a:r>
              <a:rPr lang="tr-TR" sz="1400" dirty="0"/>
              <a:t> </a:t>
            </a:r>
            <a:r>
              <a:rPr lang="tr-TR" sz="1400" dirty="0" err="1"/>
              <a:t>taking</a:t>
            </a:r>
            <a:r>
              <a:rPr lang="tr-TR" sz="1400" dirty="0"/>
              <a:t> data </a:t>
            </a:r>
            <a:r>
              <a:rPr lang="tr-TR" sz="1400" dirty="0" err="1"/>
              <a:t>from</a:t>
            </a:r>
            <a:r>
              <a:rPr lang="tr-TR" sz="1400" dirty="0"/>
              <a:t> </a:t>
            </a:r>
            <a:r>
              <a:rPr lang="tr-TR" sz="1400" dirty="0" err="1"/>
              <a:t>the</a:t>
            </a:r>
            <a:r>
              <a:rPr lang="tr-TR" sz="1400" dirty="0"/>
              <a:t> </a:t>
            </a:r>
            <a:r>
              <a:rPr lang="tr-TR" sz="1400" dirty="0" err="1"/>
              <a:t>session</a:t>
            </a:r>
            <a:r>
              <a:rPr lang="tr-TR" sz="1400" dirty="0"/>
              <a:t> </a:t>
            </a:r>
            <a:r>
              <a:rPr lang="tr-TR" sz="1400" dirty="0" err="1"/>
              <a:t>layer</a:t>
            </a:r>
            <a:r>
              <a:rPr lang="tr-TR" sz="1400" dirty="0"/>
              <a:t> </a:t>
            </a:r>
            <a:r>
              <a:rPr lang="tr-TR" sz="1400" dirty="0" err="1"/>
              <a:t>and</a:t>
            </a:r>
            <a:r>
              <a:rPr lang="tr-TR" sz="1400" dirty="0"/>
              <a:t> </a:t>
            </a:r>
            <a:r>
              <a:rPr lang="tr-TR" sz="1400" dirty="0" err="1"/>
              <a:t>breaking</a:t>
            </a:r>
            <a:r>
              <a:rPr lang="tr-TR" sz="1400" dirty="0"/>
              <a:t> it </a:t>
            </a:r>
            <a:r>
              <a:rPr lang="tr-TR" sz="1400" dirty="0" err="1"/>
              <a:t>up</a:t>
            </a:r>
            <a:r>
              <a:rPr lang="tr-TR" sz="1400" dirty="0"/>
              <a:t> </a:t>
            </a:r>
            <a:r>
              <a:rPr lang="tr-TR" sz="1400" dirty="0" err="1"/>
              <a:t>into</a:t>
            </a:r>
            <a:r>
              <a:rPr lang="tr-TR" sz="1400" dirty="0"/>
              <a:t> </a:t>
            </a:r>
            <a:r>
              <a:rPr lang="tr-TR" sz="1400" dirty="0" err="1"/>
              <a:t>chunks</a:t>
            </a:r>
            <a:r>
              <a:rPr lang="tr-TR" sz="1400" dirty="0"/>
              <a:t> </a:t>
            </a:r>
            <a:r>
              <a:rPr lang="tr-TR" sz="1400" dirty="0" err="1"/>
              <a:t>called</a:t>
            </a:r>
            <a:r>
              <a:rPr lang="tr-TR" sz="1400" dirty="0"/>
              <a:t> </a:t>
            </a:r>
            <a:r>
              <a:rPr lang="tr-TR" sz="1400" dirty="0" err="1"/>
              <a:t>segments</a:t>
            </a:r>
            <a:r>
              <a:rPr lang="tr-TR" sz="1400" dirty="0"/>
              <a:t> </a:t>
            </a:r>
            <a:r>
              <a:rPr lang="tr-TR" sz="1400" dirty="0" err="1"/>
              <a:t>before</a:t>
            </a:r>
            <a:r>
              <a:rPr lang="tr-TR" sz="1400" dirty="0"/>
              <a:t> </a:t>
            </a:r>
            <a:r>
              <a:rPr lang="tr-TR" sz="1400" dirty="0" err="1"/>
              <a:t>sending</a:t>
            </a:r>
            <a:r>
              <a:rPr lang="tr-TR" sz="1400" dirty="0"/>
              <a:t> it </a:t>
            </a:r>
            <a:r>
              <a:rPr lang="tr-TR" sz="1400" dirty="0" err="1"/>
              <a:t>to</a:t>
            </a:r>
            <a:r>
              <a:rPr lang="tr-TR" sz="1400" dirty="0"/>
              <a:t> </a:t>
            </a:r>
            <a:r>
              <a:rPr lang="tr-TR" sz="1400" dirty="0" err="1"/>
              <a:t>layer</a:t>
            </a:r>
            <a:r>
              <a:rPr lang="tr-TR" sz="1400" dirty="0"/>
              <a:t> 3. </a:t>
            </a:r>
            <a:r>
              <a:rPr lang="tr-TR" sz="1400" dirty="0" err="1"/>
              <a:t>The</a:t>
            </a:r>
            <a:r>
              <a:rPr lang="tr-TR" sz="1400" dirty="0"/>
              <a:t> transport </a:t>
            </a:r>
            <a:r>
              <a:rPr lang="tr-TR" sz="1400" dirty="0" err="1"/>
              <a:t>layer</a:t>
            </a:r>
            <a:r>
              <a:rPr lang="tr-TR" sz="1400" dirty="0"/>
              <a:t> on </a:t>
            </a:r>
            <a:r>
              <a:rPr lang="tr-TR" sz="1400" dirty="0" err="1"/>
              <a:t>the</a:t>
            </a:r>
            <a:r>
              <a:rPr lang="tr-TR" sz="1400" dirty="0"/>
              <a:t> </a:t>
            </a:r>
            <a:r>
              <a:rPr lang="tr-TR" sz="1400" dirty="0" err="1"/>
              <a:t>receiving</a:t>
            </a:r>
            <a:r>
              <a:rPr lang="tr-TR" sz="1400" dirty="0"/>
              <a:t> </a:t>
            </a:r>
            <a:r>
              <a:rPr lang="tr-TR" sz="1400" dirty="0" err="1"/>
              <a:t>device</a:t>
            </a:r>
            <a:r>
              <a:rPr lang="tr-TR" sz="1400" dirty="0"/>
              <a:t> is </a:t>
            </a:r>
            <a:r>
              <a:rPr lang="tr-TR" sz="1400" dirty="0" err="1"/>
              <a:t>responsible</a:t>
            </a:r>
            <a:r>
              <a:rPr lang="tr-TR" sz="1400" dirty="0"/>
              <a:t> </a:t>
            </a:r>
            <a:r>
              <a:rPr lang="tr-TR" sz="1400" dirty="0" err="1"/>
              <a:t>for</a:t>
            </a:r>
            <a:r>
              <a:rPr lang="tr-TR" sz="1400" dirty="0"/>
              <a:t> </a:t>
            </a:r>
            <a:r>
              <a:rPr lang="tr-TR" sz="1400" dirty="0" err="1"/>
              <a:t>reassembling</a:t>
            </a:r>
            <a:r>
              <a:rPr lang="tr-TR" sz="1400" dirty="0"/>
              <a:t> </a:t>
            </a:r>
            <a:r>
              <a:rPr lang="tr-TR" sz="1400" dirty="0" err="1"/>
              <a:t>the</a:t>
            </a:r>
            <a:r>
              <a:rPr lang="tr-TR" sz="1400" dirty="0"/>
              <a:t> </a:t>
            </a:r>
            <a:r>
              <a:rPr lang="tr-TR" sz="1400" dirty="0" err="1"/>
              <a:t>segments</a:t>
            </a:r>
            <a:r>
              <a:rPr lang="tr-TR" sz="1400" dirty="0"/>
              <a:t> </a:t>
            </a:r>
            <a:r>
              <a:rPr lang="tr-TR" sz="1400" dirty="0" err="1"/>
              <a:t>into</a:t>
            </a:r>
            <a:r>
              <a:rPr lang="tr-TR" sz="1400" dirty="0"/>
              <a:t> data </a:t>
            </a:r>
            <a:r>
              <a:rPr lang="tr-TR" sz="1400" dirty="0" err="1"/>
              <a:t>the</a:t>
            </a:r>
            <a:r>
              <a:rPr lang="tr-TR" sz="1400" dirty="0"/>
              <a:t> </a:t>
            </a:r>
            <a:r>
              <a:rPr lang="tr-TR" sz="1400" dirty="0" err="1"/>
              <a:t>session</a:t>
            </a:r>
            <a:r>
              <a:rPr lang="tr-TR" sz="1400" dirty="0"/>
              <a:t> </a:t>
            </a:r>
            <a:r>
              <a:rPr lang="tr-TR" sz="1400" dirty="0" err="1"/>
              <a:t>layer</a:t>
            </a:r>
            <a:r>
              <a:rPr lang="tr-TR" sz="1400" dirty="0"/>
              <a:t> can </a:t>
            </a:r>
            <a:r>
              <a:rPr lang="tr-TR" sz="1400" dirty="0" err="1"/>
              <a:t>consume</a:t>
            </a:r>
            <a:r>
              <a:rPr lang="tr-TR" sz="1400" dirty="0"/>
              <a:t>.</a:t>
            </a: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None/>
            </a:pPr>
            <a:r>
              <a:rPr lang="tr-TR" sz="1400" dirty="0" err="1"/>
              <a:t>The</a:t>
            </a:r>
            <a:r>
              <a:rPr lang="tr-TR" sz="1400" dirty="0"/>
              <a:t> transport </a:t>
            </a:r>
            <a:r>
              <a:rPr lang="tr-TR" sz="1400" dirty="0" err="1"/>
              <a:t>layer</a:t>
            </a:r>
            <a:r>
              <a:rPr lang="tr-TR" sz="1400" dirty="0"/>
              <a:t> is </a:t>
            </a:r>
            <a:r>
              <a:rPr lang="tr-TR" sz="1400" dirty="0" err="1"/>
              <a:t>also</a:t>
            </a:r>
            <a:r>
              <a:rPr lang="tr-TR" sz="1400" dirty="0"/>
              <a:t> </a:t>
            </a:r>
            <a:r>
              <a:rPr lang="tr-TR" sz="1400" dirty="0" err="1"/>
              <a:t>responsible</a:t>
            </a:r>
            <a:r>
              <a:rPr lang="tr-TR" sz="1400" dirty="0"/>
              <a:t> </a:t>
            </a:r>
            <a:r>
              <a:rPr lang="tr-TR" sz="1400" dirty="0" err="1"/>
              <a:t>for</a:t>
            </a:r>
            <a:r>
              <a:rPr lang="tr-TR" sz="1400" dirty="0"/>
              <a:t> </a:t>
            </a:r>
            <a:r>
              <a:rPr lang="tr-TR" sz="1400" dirty="0" err="1"/>
              <a:t>flow</a:t>
            </a:r>
            <a:r>
              <a:rPr lang="tr-TR" sz="1400" dirty="0"/>
              <a:t> </a:t>
            </a:r>
            <a:r>
              <a:rPr lang="tr-TR" sz="1400" dirty="0" err="1"/>
              <a:t>control</a:t>
            </a:r>
            <a:r>
              <a:rPr lang="tr-TR" sz="1400" dirty="0"/>
              <a:t> </a:t>
            </a:r>
            <a:r>
              <a:rPr lang="tr-TR" sz="1400" dirty="0" err="1"/>
              <a:t>and</a:t>
            </a:r>
            <a:r>
              <a:rPr lang="tr-TR" sz="1400" dirty="0"/>
              <a:t> </a:t>
            </a:r>
            <a:r>
              <a:rPr lang="tr-TR" sz="1400" dirty="0" err="1"/>
              <a:t>error</a:t>
            </a:r>
            <a:r>
              <a:rPr lang="tr-TR" sz="1400" dirty="0"/>
              <a:t> </a:t>
            </a:r>
            <a:r>
              <a:rPr lang="tr-TR" sz="1400" dirty="0" err="1"/>
              <a:t>control</a:t>
            </a:r>
            <a:r>
              <a:rPr lang="tr-TR" sz="1400" dirty="0"/>
              <a:t>. </a:t>
            </a:r>
            <a:r>
              <a:rPr lang="tr-TR" sz="1400" dirty="0" err="1"/>
              <a:t>Flow</a:t>
            </a:r>
            <a:r>
              <a:rPr lang="tr-TR" sz="1400" dirty="0"/>
              <a:t> </a:t>
            </a:r>
            <a:r>
              <a:rPr lang="tr-TR" sz="1400" dirty="0" err="1"/>
              <a:t>control</a:t>
            </a:r>
            <a:r>
              <a:rPr lang="tr-TR" sz="1400" dirty="0"/>
              <a:t> </a:t>
            </a:r>
            <a:r>
              <a:rPr lang="tr-TR" sz="1400" dirty="0" err="1"/>
              <a:t>determines</a:t>
            </a:r>
            <a:r>
              <a:rPr lang="tr-TR" sz="1400" dirty="0"/>
              <a:t> an optimal </a:t>
            </a:r>
            <a:r>
              <a:rPr lang="tr-TR" sz="1400" dirty="0" err="1"/>
              <a:t>speed</a:t>
            </a:r>
            <a:r>
              <a:rPr lang="tr-TR" sz="1400" dirty="0"/>
              <a:t> of </a:t>
            </a:r>
            <a:r>
              <a:rPr lang="tr-TR" sz="1400" dirty="0" err="1"/>
              <a:t>transmission</a:t>
            </a:r>
            <a:r>
              <a:rPr lang="tr-TR" sz="1400" dirty="0"/>
              <a:t> </a:t>
            </a:r>
            <a:r>
              <a:rPr lang="tr-TR" sz="1400" dirty="0" err="1"/>
              <a:t>to</a:t>
            </a:r>
            <a:r>
              <a:rPr lang="tr-TR" sz="1400" dirty="0"/>
              <a:t> </a:t>
            </a:r>
            <a:r>
              <a:rPr lang="tr-TR" sz="1400" dirty="0" err="1"/>
              <a:t>ensure</a:t>
            </a:r>
            <a:r>
              <a:rPr lang="tr-TR" sz="1400" dirty="0"/>
              <a:t> </a:t>
            </a:r>
            <a:r>
              <a:rPr lang="tr-TR" sz="1400" dirty="0" err="1"/>
              <a:t>that</a:t>
            </a:r>
            <a:r>
              <a:rPr lang="tr-TR" sz="1400" dirty="0"/>
              <a:t> a </a:t>
            </a:r>
            <a:r>
              <a:rPr lang="tr-TR" sz="1400" dirty="0" err="1"/>
              <a:t>sender</a:t>
            </a:r>
            <a:r>
              <a:rPr lang="tr-TR" sz="1400" dirty="0"/>
              <a:t> </a:t>
            </a:r>
            <a:r>
              <a:rPr lang="tr-TR" sz="1400" dirty="0" err="1"/>
              <a:t>with</a:t>
            </a:r>
            <a:r>
              <a:rPr lang="tr-TR" sz="1400" dirty="0"/>
              <a:t> a </a:t>
            </a:r>
            <a:r>
              <a:rPr lang="tr-TR" sz="1400" dirty="0" err="1"/>
              <a:t>fast</a:t>
            </a:r>
            <a:r>
              <a:rPr lang="tr-TR" sz="1400" dirty="0"/>
              <a:t> </a:t>
            </a:r>
            <a:r>
              <a:rPr lang="tr-TR" sz="1400" dirty="0" err="1"/>
              <a:t>connection</a:t>
            </a:r>
            <a:r>
              <a:rPr lang="tr-TR" sz="1400" dirty="0"/>
              <a:t> </a:t>
            </a:r>
            <a:r>
              <a:rPr lang="tr-TR" sz="1400" dirty="0" err="1"/>
              <a:t>doesn’t</a:t>
            </a:r>
            <a:r>
              <a:rPr lang="tr-TR" sz="1400" dirty="0"/>
              <a:t> </a:t>
            </a:r>
            <a:r>
              <a:rPr lang="tr-TR" sz="1400" dirty="0" err="1"/>
              <a:t>overwhelm</a:t>
            </a:r>
            <a:r>
              <a:rPr lang="tr-TR" sz="1400" dirty="0"/>
              <a:t> a </a:t>
            </a:r>
            <a:r>
              <a:rPr lang="tr-TR" sz="1400" dirty="0" err="1"/>
              <a:t>receiver</a:t>
            </a:r>
            <a:r>
              <a:rPr lang="tr-TR" sz="1400" dirty="0"/>
              <a:t> </a:t>
            </a:r>
            <a:r>
              <a:rPr lang="tr-TR" sz="1400" dirty="0" err="1"/>
              <a:t>with</a:t>
            </a:r>
            <a:r>
              <a:rPr lang="tr-TR" sz="1400" dirty="0"/>
              <a:t> a </a:t>
            </a:r>
            <a:r>
              <a:rPr lang="tr-TR" sz="1400" dirty="0" err="1"/>
              <a:t>slow</a:t>
            </a:r>
            <a:r>
              <a:rPr lang="tr-TR" sz="1400" dirty="0"/>
              <a:t> </a:t>
            </a:r>
            <a:r>
              <a:rPr lang="tr-TR" sz="1400" dirty="0" err="1"/>
              <a:t>connection</a:t>
            </a:r>
            <a:r>
              <a:rPr lang="tr-TR" sz="1400" dirty="0"/>
              <a:t>. </a:t>
            </a:r>
            <a:r>
              <a:rPr lang="tr-TR" sz="1400" dirty="0" err="1"/>
              <a:t>The</a:t>
            </a:r>
            <a:r>
              <a:rPr lang="tr-TR" sz="1400" dirty="0"/>
              <a:t> transport </a:t>
            </a:r>
            <a:r>
              <a:rPr lang="tr-TR" sz="1400" dirty="0" err="1"/>
              <a:t>layer</a:t>
            </a:r>
            <a:r>
              <a:rPr lang="tr-TR" sz="1400" dirty="0"/>
              <a:t> </a:t>
            </a:r>
            <a:r>
              <a:rPr lang="tr-TR" sz="1400" dirty="0" err="1"/>
              <a:t>performs</a:t>
            </a:r>
            <a:r>
              <a:rPr lang="tr-TR" sz="1400" dirty="0"/>
              <a:t> </a:t>
            </a:r>
            <a:r>
              <a:rPr lang="tr-TR" sz="1400" dirty="0" err="1"/>
              <a:t>error</a:t>
            </a:r>
            <a:r>
              <a:rPr lang="tr-TR" sz="1400" dirty="0"/>
              <a:t> </a:t>
            </a:r>
            <a:r>
              <a:rPr lang="tr-TR" sz="1400" dirty="0" err="1"/>
              <a:t>control</a:t>
            </a:r>
            <a:r>
              <a:rPr lang="tr-TR" sz="1400" dirty="0"/>
              <a:t> on </a:t>
            </a:r>
            <a:r>
              <a:rPr lang="tr-TR" sz="1400" dirty="0" err="1"/>
              <a:t>the</a:t>
            </a:r>
            <a:r>
              <a:rPr lang="tr-TR" sz="1400" dirty="0"/>
              <a:t> </a:t>
            </a:r>
            <a:r>
              <a:rPr lang="tr-TR" sz="1400" dirty="0" err="1"/>
              <a:t>receiving</a:t>
            </a:r>
            <a:r>
              <a:rPr lang="tr-TR" sz="1400" dirty="0"/>
              <a:t> </a:t>
            </a:r>
            <a:r>
              <a:rPr lang="tr-TR" sz="1400" dirty="0" err="1"/>
              <a:t>end</a:t>
            </a:r>
            <a:r>
              <a:rPr lang="tr-TR" sz="1400" dirty="0"/>
              <a:t> </a:t>
            </a:r>
            <a:r>
              <a:rPr lang="tr-TR" sz="1400" dirty="0" err="1"/>
              <a:t>by</a:t>
            </a:r>
            <a:r>
              <a:rPr lang="tr-TR" sz="1400" dirty="0"/>
              <a:t> </a:t>
            </a:r>
            <a:r>
              <a:rPr lang="tr-TR" sz="1400" dirty="0" err="1"/>
              <a:t>ensuring</a:t>
            </a:r>
            <a:r>
              <a:rPr lang="tr-TR" sz="1400" dirty="0"/>
              <a:t> </a:t>
            </a:r>
            <a:r>
              <a:rPr lang="tr-TR" sz="1400" dirty="0" err="1"/>
              <a:t>that</a:t>
            </a:r>
            <a:r>
              <a:rPr lang="tr-TR" sz="1400" dirty="0"/>
              <a:t> </a:t>
            </a:r>
            <a:r>
              <a:rPr lang="tr-TR" sz="1400" dirty="0" err="1"/>
              <a:t>the</a:t>
            </a:r>
            <a:r>
              <a:rPr lang="tr-TR" sz="1400" dirty="0"/>
              <a:t> data </a:t>
            </a:r>
            <a:r>
              <a:rPr lang="tr-TR" sz="1400" dirty="0" err="1"/>
              <a:t>received</a:t>
            </a:r>
            <a:r>
              <a:rPr lang="tr-TR" sz="1400" dirty="0"/>
              <a:t> is </a:t>
            </a:r>
            <a:r>
              <a:rPr lang="tr-TR" sz="1400" dirty="0" err="1"/>
              <a:t>complete</a:t>
            </a:r>
            <a:r>
              <a:rPr lang="tr-TR" sz="1400" dirty="0"/>
              <a:t>, </a:t>
            </a:r>
            <a:r>
              <a:rPr lang="tr-TR" sz="1400" dirty="0" err="1"/>
              <a:t>and</a:t>
            </a:r>
            <a:r>
              <a:rPr lang="tr-TR" sz="1400" dirty="0"/>
              <a:t> </a:t>
            </a:r>
            <a:r>
              <a:rPr lang="tr-TR" sz="1400" dirty="0" err="1"/>
              <a:t>requesting</a:t>
            </a:r>
            <a:r>
              <a:rPr lang="tr-TR" sz="1400" dirty="0"/>
              <a:t> a </a:t>
            </a:r>
            <a:r>
              <a:rPr lang="tr-TR" sz="1400" dirty="0" err="1"/>
              <a:t>retransmission</a:t>
            </a:r>
            <a:r>
              <a:rPr lang="tr-TR" sz="1400" dirty="0"/>
              <a:t> </a:t>
            </a:r>
            <a:r>
              <a:rPr lang="tr-TR" sz="1400" dirty="0" err="1"/>
              <a:t>if</a:t>
            </a:r>
            <a:r>
              <a:rPr lang="tr-TR" sz="1400" dirty="0"/>
              <a:t> it </a:t>
            </a:r>
            <a:r>
              <a:rPr lang="tr-TR" sz="1400" dirty="0" err="1"/>
              <a:t>isn’t</a:t>
            </a:r>
            <a:r>
              <a:rPr lang="tr-TR" sz="1400" dirty="0"/>
              <a:t>.</a:t>
            </a: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SzPts val="1400"/>
              <a:buNone/>
            </a:pPr>
            <a:endParaRPr sz="1400"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7f6337ea2b_3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7" name="Google Shape;407;g7f6337ea2b_3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İki farklı ağ arasında veri aktarımını kolaylaştırır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Veri segmentlerini (üst katmandan) alır ve paketlere ayırır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Ağ katmanı, iki farklı ağ arasında veri aktarımını kolaylaştırmaktan sorumludur.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İletişim kuran </a:t>
            </a:r>
            <a:r>
              <a:rPr lang="tr-TR" sz="1400" b="1" dirty="0">
                <a:latin typeface="Raleway"/>
                <a:ea typeface="Raleway"/>
                <a:cs typeface="Raleway"/>
                <a:sym typeface="Raleway"/>
              </a:rPr>
              <a:t>iki cihaz aynı ağ üzerindeyse, ağ katmanı gereksizdir</a:t>
            </a:r>
            <a:r>
              <a:rPr lang="tr-TR" sz="1400" dirty="0">
                <a:latin typeface="Raleway"/>
                <a:ea typeface="Raleway"/>
                <a:cs typeface="Raleway"/>
                <a:sym typeface="Raleway"/>
              </a:rPr>
              <a:t>.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Ağ katmanı, </a:t>
            </a:r>
            <a:r>
              <a:rPr lang="tr-TR" sz="1400" b="1" dirty="0">
                <a:latin typeface="Raleway"/>
                <a:ea typeface="Raleway"/>
                <a:cs typeface="Raleway"/>
                <a:sym typeface="Raleway"/>
              </a:rPr>
              <a:t>taşıma katmanındaki segmentleri gönderenin cihazında paket adı verilen daha küçük birimlere ayırır ve bu paketleri alıcı cihazda yeniden birleştirir</a:t>
            </a:r>
            <a:r>
              <a:rPr lang="tr-TR" sz="1400" dirty="0">
                <a:latin typeface="Raleway"/>
                <a:ea typeface="Raleway"/>
                <a:cs typeface="Raleway"/>
                <a:sym typeface="Raleway"/>
              </a:rPr>
              <a:t>. </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Ağ katmanı, </a:t>
            </a:r>
            <a:r>
              <a:rPr lang="tr-TR" sz="1400" b="1" dirty="0">
                <a:latin typeface="Raleway"/>
                <a:ea typeface="Raleway"/>
                <a:cs typeface="Raleway"/>
                <a:sym typeface="Raleway"/>
              </a:rPr>
              <a:t>verilerin hedefine ulaşması için en iyi fiziksel yolu da bulur</a:t>
            </a:r>
            <a:r>
              <a:rPr lang="tr-TR" sz="1400" dirty="0">
                <a:latin typeface="Raleway"/>
                <a:ea typeface="Raleway"/>
                <a:cs typeface="Raleway"/>
                <a:sym typeface="Raleway"/>
              </a:rPr>
              <a:t>; bu </a:t>
            </a:r>
            <a:r>
              <a:rPr lang="tr-TR" sz="1400" b="1" dirty="0">
                <a:latin typeface="Raleway"/>
                <a:ea typeface="Raleway"/>
                <a:cs typeface="Raleway"/>
                <a:sym typeface="Raleway"/>
              </a:rPr>
              <a:t>yönlendirme olarak bilinir</a:t>
            </a:r>
            <a:r>
              <a:rPr lang="tr-TR" sz="1400" dirty="0">
                <a:latin typeface="Raleway"/>
                <a:ea typeface="Raleway"/>
                <a:cs typeface="Raleway"/>
                <a:sym typeface="Raleway"/>
              </a:rPr>
              <a:t>.</a:t>
            </a:r>
          </a:p>
          <a:p>
            <a:pPr marL="76200" lvl="0" indent="0" algn="l" rtl="0">
              <a:spcBef>
                <a:spcPts val="0"/>
              </a:spcBef>
              <a:spcAft>
                <a:spcPts val="0"/>
              </a:spcAft>
              <a:buSzPts val="2400"/>
              <a:buFont typeface="Raleway"/>
              <a:buNone/>
            </a:pPr>
            <a:endParaRPr lang="tr-TR" sz="1400" dirty="0">
              <a:latin typeface="Raleway"/>
              <a:ea typeface="Raleway"/>
              <a:cs typeface="Raleway"/>
              <a:sym typeface="Raleway"/>
            </a:endParaRPr>
          </a:p>
          <a:p>
            <a:pPr marL="76200" lvl="0" indent="0" algn="l" rtl="0">
              <a:spcBef>
                <a:spcPts val="0"/>
              </a:spcBef>
              <a:spcAft>
                <a:spcPts val="0"/>
              </a:spcAft>
              <a:buSzPts val="2400"/>
              <a:buFont typeface="Raleway"/>
              <a:buNone/>
            </a:pPr>
            <a:endParaRPr lang="tr-TR" sz="1400" dirty="0">
              <a:latin typeface="Raleway"/>
              <a:ea typeface="Raleway"/>
              <a:cs typeface="Raleway"/>
              <a:sym typeface="Raleway"/>
            </a:endParaRPr>
          </a:p>
          <a:p>
            <a:pPr algn="l">
              <a:buFont typeface="+mj-lt"/>
              <a:buAutoNum type="arabicPeriod"/>
            </a:pPr>
            <a:r>
              <a:rPr lang="en-US" sz="2400" b="0" i="0" dirty="0">
                <a:solidFill>
                  <a:srgbClr val="555555"/>
                </a:solidFill>
                <a:effectLst/>
                <a:latin typeface="roboto" panose="02000000000000000000" pitchFamily="2" charset="0"/>
              </a:rPr>
              <a:t>Bir </a:t>
            </a:r>
            <a:r>
              <a:rPr lang="en-US" sz="2400" b="1" i="0" dirty="0">
                <a:solidFill>
                  <a:srgbClr val="555555"/>
                </a:solidFill>
                <a:effectLst/>
                <a:latin typeface="roboto" panose="02000000000000000000" pitchFamily="2" charset="0"/>
              </a:rPr>
              <a:t>Frame</a:t>
            </a:r>
            <a:r>
              <a:rPr lang="en-US" sz="2400" b="0" i="0" dirty="0">
                <a:solidFill>
                  <a:srgbClr val="555555"/>
                </a:solidFill>
                <a:effectLst/>
                <a:latin typeface="roboto" panose="02000000000000000000" pitchFamily="2" charset="0"/>
              </a:rPr>
              <a:t>, </a:t>
            </a:r>
            <a:r>
              <a:rPr lang="en-US" sz="2400" b="1" i="0" dirty="0">
                <a:solidFill>
                  <a:srgbClr val="555555"/>
                </a:solidFill>
                <a:effectLst/>
                <a:latin typeface="roboto" panose="02000000000000000000" pitchFamily="2" charset="0"/>
              </a:rPr>
              <a:t>Data Link </a:t>
            </a:r>
            <a:r>
              <a:rPr lang="en-US" sz="2400" b="1" i="0" dirty="0" err="1">
                <a:solidFill>
                  <a:srgbClr val="555555"/>
                </a:solidFill>
                <a:effectLst/>
                <a:latin typeface="roboto" panose="02000000000000000000" pitchFamily="2" charset="0"/>
              </a:rPr>
              <a:t>katmanında</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kullanılan</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bir</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veri</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birimi</a:t>
            </a:r>
            <a:r>
              <a:rPr lang="en-US" sz="2400" b="1"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olarak</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tanımlanabilir</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Öte</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yandan</a:t>
            </a:r>
            <a:r>
              <a:rPr lang="en-US" sz="2400" b="0"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bir</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paket</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ağ</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katmanında</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kullanılan</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protokol</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veri</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birimidir</a:t>
            </a:r>
            <a:r>
              <a:rPr lang="en-US" sz="2400" b="0" i="0" dirty="0">
                <a:solidFill>
                  <a:srgbClr val="555555"/>
                </a:solidFill>
                <a:effectLst/>
                <a:latin typeface="roboto" panose="02000000000000000000" pitchFamily="2" charset="0"/>
              </a:rPr>
              <a:t>.</a:t>
            </a:r>
          </a:p>
          <a:p>
            <a:pPr algn="l">
              <a:buFont typeface="+mj-lt"/>
              <a:buAutoNum type="arabicPeriod"/>
            </a:pPr>
            <a:r>
              <a:rPr lang="en-US" sz="2400" b="0" i="0" dirty="0" err="1">
                <a:solidFill>
                  <a:srgbClr val="555555"/>
                </a:solidFill>
                <a:effectLst/>
                <a:latin typeface="roboto" panose="02000000000000000000" pitchFamily="2" charset="0"/>
              </a:rPr>
              <a:t>Çerçeveler</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OSI'nin</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veri</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bağlantı</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katmanında</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Paketler</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ise</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Ağ</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katmanında</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oluşturulur</a:t>
            </a:r>
            <a:r>
              <a:rPr lang="en-US" sz="2400" b="0" i="0" dirty="0">
                <a:solidFill>
                  <a:srgbClr val="555555"/>
                </a:solidFill>
                <a:effectLst/>
                <a:latin typeface="roboto" panose="02000000000000000000" pitchFamily="2" charset="0"/>
              </a:rPr>
              <a:t>.</a:t>
            </a:r>
          </a:p>
          <a:p>
            <a:pPr algn="l">
              <a:buFont typeface="+mj-lt"/>
              <a:buAutoNum type="arabicPeriod"/>
            </a:pPr>
            <a:r>
              <a:rPr lang="en-US" sz="2400" b="1" i="0" dirty="0" err="1">
                <a:solidFill>
                  <a:srgbClr val="555555"/>
                </a:solidFill>
                <a:effectLst/>
                <a:latin typeface="roboto" panose="02000000000000000000" pitchFamily="2" charset="0"/>
              </a:rPr>
              <a:t>Çerçeveleme</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kaynak</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ve</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hedef</a:t>
            </a:r>
            <a:r>
              <a:rPr lang="en-US" sz="2400" b="1" i="0" dirty="0">
                <a:solidFill>
                  <a:srgbClr val="555555"/>
                </a:solidFill>
                <a:effectLst/>
                <a:latin typeface="roboto" panose="02000000000000000000" pitchFamily="2" charset="0"/>
              </a:rPr>
              <a:t> MAC </a:t>
            </a:r>
            <a:r>
              <a:rPr lang="en-US" sz="2400" b="1" i="0" dirty="0" err="1">
                <a:solidFill>
                  <a:srgbClr val="555555"/>
                </a:solidFill>
                <a:effectLst/>
                <a:latin typeface="roboto" panose="02000000000000000000" pitchFamily="2" charset="0"/>
              </a:rPr>
              <a:t>adreslerini</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yani</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makinenin</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fiziksel</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adresini</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içerir</a:t>
            </a:r>
            <a:r>
              <a:rPr lang="en-US" sz="2400" b="0" i="0" dirty="0">
                <a:solidFill>
                  <a:srgbClr val="555555"/>
                </a:solidFill>
                <a:effectLst/>
                <a:latin typeface="roboto" panose="02000000000000000000" pitchFamily="2" charset="0"/>
              </a:rPr>
              <a:t>. </a:t>
            </a:r>
            <a:r>
              <a:rPr lang="en-US" sz="2400" b="1" i="0" dirty="0">
                <a:solidFill>
                  <a:srgbClr val="555555"/>
                </a:solidFill>
                <a:effectLst/>
                <a:latin typeface="roboto" panose="02000000000000000000" pitchFamily="2" charset="0"/>
              </a:rPr>
              <a:t>Buna </a:t>
            </a:r>
            <a:r>
              <a:rPr lang="en-US" sz="2400" b="1" i="0" dirty="0" err="1">
                <a:solidFill>
                  <a:srgbClr val="555555"/>
                </a:solidFill>
                <a:effectLst/>
                <a:latin typeface="roboto" panose="02000000000000000000" pitchFamily="2" charset="0"/>
              </a:rPr>
              <a:t>karşılık</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paketleme</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kaynak</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ve</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hedef</a:t>
            </a:r>
            <a:r>
              <a:rPr lang="en-US" sz="2400" b="1" i="0" dirty="0">
                <a:solidFill>
                  <a:srgbClr val="555555"/>
                </a:solidFill>
                <a:effectLst/>
                <a:latin typeface="roboto" panose="02000000000000000000" pitchFamily="2" charset="0"/>
              </a:rPr>
              <a:t> IP </a:t>
            </a:r>
            <a:r>
              <a:rPr lang="en-US" sz="2400" b="1" i="0" dirty="0" err="1">
                <a:solidFill>
                  <a:srgbClr val="555555"/>
                </a:solidFill>
                <a:effectLst/>
                <a:latin typeface="roboto" panose="02000000000000000000" pitchFamily="2" charset="0"/>
              </a:rPr>
              <a:t>adreslerini</a:t>
            </a:r>
            <a:r>
              <a:rPr lang="en-US" sz="2400" b="1" i="0" dirty="0">
                <a:solidFill>
                  <a:srgbClr val="555555"/>
                </a:solidFill>
                <a:effectLst/>
                <a:latin typeface="roboto" panose="02000000000000000000" pitchFamily="2" charset="0"/>
              </a:rPr>
              <a:t> </a:t>
            </a:r>
            <a:r>
              <a:rPr lang="en-US" sz="2400" b="1" i="0" dirty="0" err="1">
                <a:solidFill>
                  <a:srgbClr val="555555"/>
                </a:solidFill>
                <a:effectLst/>
                <a:latin typeface="roboto" panose="02000000000000000000" pitchFamily="2" charset="0"/>
              </a:rPr>
              <a:t>içerir</a:t>
            </a:r>
            <a:r>
              <a:rPr lang="en-US" sz="2400" b="0" i="0" dirty="0">
                <a:solidFill>
                  <a:srgbClr val="555555"/>
                </a:solidFill>
                <a:effectLst/>
                <a:latin typeface="roboto" panose="02000000000000000000" pitchFamily="2" charset="0"/>
              </a:rPr>
              <a:t>.</a:t>
            </a:r>
          </a:p>
          <a:p>
            <a:pPr algn="l">
              <a:buFont typeface="+mj-lt"/>
              <a:buAutoNum type="arabicPeriod"/>
            </a:pPr>
            <a:r>
              <a:rPr lang="en-US" sz="2400" b="0" i="0" dirty="0" err="1">
                <a:solidFill>
                  <a:srgbClr val="555555"/>
                </a:solidFill>
                <a:effectLst/>
                <a:latin typeface="roboto" panose="02000000000000000000" pitchFamily="2" charset="0"/>
              </a:rPr>
              <a:t>Paket</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ağ</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katmanındaki</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segmenti</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içine</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alır</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Aksine</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Kareler</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paketleri</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veri</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bağlantı</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katmanına</a:t>
            </a:r>
            <a:r>
              <a:rPr lang="en-US" sz="2400" b="0" i="0" dirty="0">
                <a:solidFill>
                  <a:srgbClr val="555555"/>
                </a:solidFill>
                <a:effectLst/>
                <a:latin typeface="roboto" panose="02000000000000000000" pitchFamily="2" charset="0"/>
              </a:rPr>
              <a:t> </a:t>
            </a:r>
            <a:r>
              <a:rPr lang="en-US" sz="2400" b="0" i="0" dirty="0" err="1">
                <a:solidFill>
                  <a:srgbClr val="555555"/>
                </a:solidFill>
                <a:effectLst/>
                <a:latin typeface="roboto" panose="02000000000000000000" pitchFamily="2" charset="0"/>
              </a:rPr>
              <a:t>yerleştirir</a:t>
            </a:r>
            <a:r>
              <a:rPr lang="en-US" sz="2400" b="0" i="0" dirty="0">
                <a:solidFill>
                  <a:srgbClr val="555555"/>
                </a:solidFill>
                <a:effectLst/>
                <a:latin typeface="roboto" panose="02000000000000000000" pitchFamily="2" charset="0"/>
              </a:rPr>
              <a:t>.</a:t>
            </a:r>
          </a:p>
          <a:p>
            <a:pPr marL="76200" lvl="0" indent="0" algn="l" rtl="0">
              <a:spcBef>
                <a:spcPts val="0"/>
              </a:spcBef>
              <a:spcAft>
                <a:spcPts val="0"/>
              </a:spcAft>
              <a:buSzPts val="2400"/>
              <a:buFont typeface="Raleway"/>
              <a:buNone/>
            </a:pPr>
            <a:endParaRPr lang="tr-TR"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Facilitates data transfer between two different networks</a:t>
            </a:r>
            <a:endParaRPr lang="en-US" sz="1100" dirty="0">
              <a:latin typeface="Raleway"/>
              <a:ea typeface="Raleway"/>
              <a:cs typeface="Raleway"/>
              <a:sym typeface="Raleway"/>
            </a:endParaRPr>
          </a:p>
          <a:p>
            <a:pPr marL="0" lvl="0" indent="0" algn="l" rtl="0">
              <a:spcBef>
                <a:spcPts val="0"/>
              </a:spcBef>
              <a:spcAft>
                <a:spcPts val="0"/>
              </a:spcAft>
              <a:buNone/>
            </a:pPr>
            <a:endParaRPr lang="en-US"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Takes data segments (from upper layer) and breaks into </a:t>
            </a:r>
            <a:r>
              <a:rPr lang="en-US" sz="1400" u="sng" dirty="0">
                <a:latin typeface="Raleway"/>
                <a:ea typeface="Raleway"/>
                <a:cs typeface="Raleway"/>
                <a:sym typeface="Raleway"/>
              </a:rPr>
              <a:t>packets</a:t>
            </a:r>
            <a:endParaRPr lang="en-US" sz="1400" dirty="0">
              <a:latin typeface="Raleway"/>
              <a:ea typeface="Raleway"/>
              <a:cs typeface="Raleway"/>
              <a:sym typeface="Raleway"/>
            </a:endParaRPr>
          </a:p>
          <a:p>
            <a:pPr marL="0" lvl="0" indent="0" algn="l" rtl="0">
              <a:lnSpc>
                <a:spcPct val="100000"/>
              </a:lnSpc>
              <a:spcBef>
                <a:spcPts val="0"/>
              </a:spcBef>
              <a:spcAft>
                <a:spcPts val="0"/>
              </a:spcAft>
              <a:buSzPts val="1400"/>
              <a:buNone/>
            </a:pPr>
            <a:endParaRPr lang="en-US" sz="1400" dirty="0"/>
          </a:p>
          <a:p>
            <a:pPr marL="0" lvl="0" indent="0" algn="l" rtl="0">
              <a:lnSpc>
                <a:spcPct val="100000"/>
              </a:lnSpc>
              <a:spcBef>
                <a:spcPts val="0"/>
              </a:spcBef>
              <a:spcAft>
                <a:spcPts val="0"/>
              </a:spcAft>
              <a:buSzPts val="1400"/>
              <a:buNone/>
            </a:pPr>
            <a:r>
              <a:rPr lang="en-US" sz="1400" dirty="0"/>
              <a:t>The network layer is responsible for facilitating data transfer between two different networks. If the two devices communicating are on the same network, then the network layer is unnecessary. The network layer breaks up segments from the transport layer into smaller units, called packets, on the sender’s device, and reassembling these packets on the receiving device. The network layer also finds the best physical path for the data to reach its destination; this is known as routing.</a:t>
            </a:r>
            <a:endParaRPr 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7f6337ea2b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5" name="Google Shape;415;g7f6337ea2b_1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76200" lvl="0" indent="0" algn="l" rtl="0">
              <a:spcBef>
                <a:spcPts val="0"/>
              </a:spcBef>
              <a:spcAft>
                <a:spcPts val="0"/>
              </a:spcAft>
              <a:buSzPts val="2400"/>
              <a:buFont typeface="Raleway"/>
              <a:buNone/>
            </a:pPr>
            <a:r>
              <a:rPr lang="tr-TR" sz="1400" b="1" dirty="0">
                <a:latin typeface="Raleway"/>
                <a:ea typeface="Raleway"/>
                <a:cs typeface="Raleway"/>
                <a:sym typeface="Raleway"/>
              </a:rPr>
              <a:t>Aynı ağdaki iki cihaz arasında veri aktarımını kolaylaştırır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Veri paketlerini (üst katmandan) alır ve çerçevelere böler</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Akış kontrolü ve hata kontrolünden sorumlu</a:t>
            </a:r>
          </a:p>
          <a:p>
            <a:pPr marL="76200" lvl="0" indent="0" algn="l" rtl="0">
              <a:spcBef>
                <a:spcPts val="0"/>
              </a:spcBef>
              <a:spcAft>
                <a:spcPts val="0"/>
              </a:spcAft>
              <a:buSzPts val="2400"/>
              <a:buFont typeface="Raleway"/>
              <a:buNone/>
            </a:pPr>
            <a:r>
              <a:rPr lang="tr-TR" sz="1400" dirty="0">
                <a:latin typeface="Raleway"/>
                <a:ea typeface="Raleway"/>
                <a:cs typeface="Raleway"/>
                <a:sym typeface="Raleway"/>
              </a:rPr>
              <a:t>Veri bağlantı katmanı, SAME ağındaki iki cihaz arasında veri aktarımını kolaylaştırır. Veri bağlantı katmanı, paketleri ağ katmanından alır ve bunları çerçeve adı verilen daha küçük parçalara böler. Ağ katmanı gibi, veri bağı katmanı da ağ içi iletişimde akış kontrolü ve hata kontrolünden sorumludur.</a:t>
            </a:r>
          </a:p>
          <a:p>
            <a:pPr marL="76200" lvl="0" indent="0" algn="l" rtl="0">
              <a:spcBef>
                <a:spcPts val="0"/>
              </a:spcBef>
              <a:spcAft>
                <a:spcPts val="0"/>
              </a:spcAft>
              <a:buSzPts val="2400"/>
              <a:buFont typeface="Raleway"/>
              <a:buNone/>
            </a:pPr>
            <a:endParaRPr lang="tr-TR"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Facilitates data transfer between two devices on the same network</a:t>
            </a:r>
            <a:endParaRPr lang="en-US" sz="1100" dirty="0">
              <a:latin typeface="Raleway"/>
              <a:ea typeface="Raleway"/>
              <a:cs typeface="Raleway"/>
              <a:sym typeface="Raleway"/>
            </a:endParaRPr>
          </a:p>
          <a:p>
            <a:pPr marL="0" lvl="0" indent="0" algn="l" rtl="0">
              <a:spcBef>
                <a:spcPts val="0"/>
              </a:spcBef>
              <a:spcAft>
                <a:spcPts val="0"/>
              </a:spcAft>
              <a:buNone/>
            </a:pPr>
            <a:endParaRPr lang="en-US" sz="1400"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Takes data packets (from upper layer) and breaks into </a:t>
            </a:r>
            <a:r>
              <a:rPr lang="en-US" sz="1400" u="sng" dirty="0">
                <a:latin typeface="Raleway"/>
                <a:ea typeface="Raleway"/>
                <a:cs typeface="Raleway"/>
                <a:sym typeface="Raleway"/>
              </a:rPr>
              <a:t>frames</a:t>
            </a:r>
          </a:p>
          <a:p>
            <a:pPr marL="0" lvl="0" indent="0" algn="l" rtl="0">
              <a:spcBef>
                <a:spcPts val="0"/>
              </a:spcBef>
              <a:spcAft>
                <a:spcPts val="0"/>
              </a:spcAft>
              <a:buNone/>
            </a:pPr>
            <a:endParaRPr lang="en-US" sz="1400" u="sng" dirty="0">
              <a:latin typeface="Raleway"/>
              <a:ea typeface="Raleway"/>
              <a:cs typeface="Raleway"/>
              <a:sym typeface="Raleway"/>
            </a:endParaRPr>
          </a:p>
          <a:p>
            <a:pPr marL="457200" lvl="0" indent="-381000" algn="l" rtl="0">
              <a:spcBef>
                <a:spcPts val="0"/>
              </a:spcBef>
              <a:spcAft>
                <a:spcPts val="0"/>
              </a:spcAft>
              <a:buSzPts val="2400"/>
              <a:buFont typeface="Raleway"/>
              <a:buChar char="●"/>
            </a:pPr>
            <a:r>
              <a:rPr lang="en-US" sz="1400" dirty="0">
                <a:latin typeface="Raleway"/>
                <a:ea typeface="Raleway"/>
                <a:cs typeface="Raleway"/>
                <a:sym typeface="Raleway"/>
              </a:rPr>
              <a:t>Responsible for flow control and error control</a:t>
            </a:r>
          </a:p>
          <a:p>
            <a:pPr marL="0" lvl="0" indent="0" algn="l" rtl="0">
              <a:lnSpc>
                <a:spcPct val="100000"/>
              </a:lnSpc>
              <a:spcBef>
                <a:spcPts val="0"/>
              </a:spcBef>
              <a:spcAft>
                <a:spcPts val="0"/>
              </a:spcAft>
              <a:buSzPts val="1400"/>
              <a:buNone/>
            </a:pPr>
            <a:endParaRPr lang="tr-TR" sz="1400" dirty="0"/>
          </a:p>
          <a:p>
            <a:pPr marL="0" lvl="0" indent="0" algn="l" rtl="0">
              <a:lnSpc>
                <a:spcPct val="100000"/>
              </a:lnSpc>
              <a:spcBef>
                <a:spcPts val="0"/>
              </a:spcBef>
              <a:spcAft>
                <a:spcPts val="0"/>
              </a:spcAft>
              <a:buSzPts val="1400"/>
              <a:buNone/>
            </a:pPr>
            <a:endParaRPr lang="tr-TR" sz="1400" dirty="0"/>
          </a:p>
          <a:p>
            <a:pPr marL="0" lvl="0" indent="0" algn="l" rtl="0">
              <a:lnSpc>
                <a:spcPct val="100000"/>
              </a:lnSpc>
              <a:spcBef>
                <a:spcPts val="0"/>
              </a:spcBef>
              <a:spcAft>
                <a:spcPts val="0"/>
              </a:spcAft>
              <a:buSzPts val="1400"/>
              <a:buNone/>
            </a:pPr>
            <a:r>
              <a:rPr lang="tr-TR" sz="1400" dirty="0" err="1"/>
              <a:t>The</a:t>
            </a:r>
            <a:r>
              <a:rPr lang="tr-TR" sz="1400" dirty="0"/>
              <a:t> data link </a:t>
            </a:r>
            <a:r>
              <a:rPr lang="tr-TR" sz="1400" dirty="0" err="1"/>
              <a:t>layer</a:t>
            </a:r>
            <a:r>
              <a:rPr lang="tr-TR" sz="1400" dirty="0"/>
              <a:t> </a:t>
            </a:r>
            <a:r>
              <a:rPr lang="tr-TR" sz="1400" dirty="0" err="1"/>
              <a:t>facilitates</a:t>
            </a:r>
            <a:r>
              <a:rPr lang="tr-TR" sz="1400" dirty="0"/>
              <a:t> data transfer </a:t>
            </a:r>
            <a:r>
              <a:rPr lang="tr-TR" sz="1400" dirty="0" err="1"/>
              <a:t>between</a:t>
            </a:r>
            <a:r>
              <a:rPr lang="tr-TR" sz="1400" dirty="0"/>
              <a:t> two </a:t>
            </a:r>
            <a:r>
              <a:rPr lang="tr-TR" sz="1400" dirty="0" err="1"/>
              <a:t>devices</a:t>
            </a:r>
            <a:r>
              <a:rPr lang="tr-TR" sz="1400" dirty="0"/>
              <a:t> on </a:t>
            </a:r>
            <a:r>
              <a:rPr lang="tr-TR" sz="1400" dirty="0" err="1"/>
              <a:t>the</a:t>
            </a:r>
            <a:r>
              <a:rPr lang="tr-TR" sz="1400" dirty="0"/>
              <a:t> SAME network. </a:t>
            </a:r>
            <a:r>
              <a:rPr lang="tr-TR" sz="1400" dirty="0" err="1"/>
              <a:t>The</a:t>
            </a:r>
            <a:r>
              <a:rPr lang="tr-TR" sz="1400" dirty="0"/>
              <a:t> data link </a:t>
            </a:r>
            <a:r>
              <a:rPr lang="tr-TR" sz="1400" dirty="0" err="1"/>
              <a:t>layer</a:t>
            </a:r>
            <a:r>
              <a:rPr lang="tr-TR" sz="1400" dirty="0"/>
              <a:t> </a:t>
            </a:r>
            <a:r>
              <a:rPr lang="tr-TR" sz="1400" dirty="0" err="1"/>
              <a:t>takes</a:t>
            </a:r>
            <a:r>
              <a:rPr lang="tr-TR" sz="1400" dirty="0"/>
              <a:t> </a:t>
            </a:r>
            <a:r>
              <a:rPr lang="tr-TR" sz="1400" dirty="0" err="1"/>
              <a:t>packets</a:t>
            </a:r>
            <a:r>
              <a:rPr lang="tr-TR" sz="1400" dirty="0"/>
              <a:t> </a:t>
            </a:r>
            <a:r>
              <a:rPr lang="tr-TR" sz="1400" dirty="0" err="1"/>
              <a:t>from</a:t>
            </a:r>
            <a:r>
              <a:rPr lang="tr-TR" sz="1400" dirty="0"/>
              <a:t> </a:t>
            </a:r>
            <a:r>
              <a:rPr lang="tr-TR" sz="1400" dirty="0" err="1"/>
              <a:t>the</a:t>
            </a:r>
            <a:r>
              <a:rPr lang="tr-TR" sz="1400" dirty="0"/>
              <a:t> network </a:t>
            </a:r>
            <a:r>
              <a:rPr lang="tr-TR" sz="1400" dirty="0" err="1"/>
              <a:t>layer</a:t>
            </a:r>
            <a:r>
              <a:rPr lang="tr-TR" sz="1400" dirty="0"/>
              <a:t> </a:t>
            </a:r>
            <a:r>
              <a:rPr lang="tr-TR" sz="1400" dirty="0" err="1"/>
              <a:t>and</a:t>
            </a:r>
            <a:r>
              <a:rPr lang="tr-TR" sz="1400" dirty="0"/>
              <a:t> </a:t>
            </a:r>
            <a:r>
              <a:rPr lang="tr-TR" sz="1400" dirty="0" err="1"/>
              <a:t>breaks</a:t>
            </a:r>
            <a:r>
              <a:rPr lang="tr-TR" sz="1400" dirty="0"/>
              <a:t> </a:t>
            </a:r>
            <a:r>
              <a:rPr lang="tr-TR" sz="1400" dirty="0" err="1"/>
              <a:t>them</a:t>
            </a:r>
            <a:r>
              <a:rPr lang="tr-TR" sz="1400" dirty="0"/>
              <a:t> </a:t>
            </a:r>
            <a:r>
              <a:rPr lang="tr-TR" sz="1400" dirty="0" err="1"/>
              <a:t>into</a:t>
            </a:r>
            <a:r>
              <a:rPr lang="tr-TR" sz="1400" dirty="0"/>
              <a:t> </a:t>
            </a:r>
            <a:r>
              <a:rPr lang="tr-TR" sz="1400" dirty="0" err="1"/>
              <a:t>smaller</a:t>
            </a:r>
            <a:r>
              <a:rPr lang="tr-TR" sz="1400" dirty="0"/>
              <a:t> </a:t>
            </a:r>
            <a:r>
              <a:rPr lang="tr-TR" sz="1400" dirty="0" err="1"/>
              <a:t>pieces</a:t>
            </a:r>
            <a:r>
              <a:rPr lang="tr-TR" sz="1400" dirty="0"/>
              <a:t> </a:t>
            </a:r>
            <a:r>
              <a:rPr lang="tr-TR" sz="1400" dirty="0" err="1"/>
              <a:t>called</a:t>
            </a:r>
            <a:r>
              <a:rPr lang="tr-TR" sz="1400" dirty="0"/>
              <a:t> </a:t>
            </a:r>
            <a:r>
              <a:rPr lang="tr-TR" sz="1400" dirty="0" err="1"/>
              <a:t>frames</a:t>
            </a:r>
            <a:r>
              <a:rPr lang="tr-TR" sz="1400" dirty="0"/>
              <a:t>. </a:t>
            </a:r>
            <a:r>
              <a:rPr lang="tr-TR" sz="1400" dirty="0" err="1"/>
              <a:t>Like</a:t>
            </a:r>
            <a:r>
              <a:rPr lang="tr-TR" sz="1400" dirty="0"/>
              <a:t> </a:t>
            </a:r>
            <a:r>
              <a:rPr lang="tr-TR" sz="1400" dirty="0" err="1"/>
              <a:t>the</a:t>
            </a:r>
            <a:r>
              <a:rPr lang="tr-TR" sz="1400" dirty="0"/>
              <a:t> network </a:t>
            </a:r>
            <a:r>
              <a:rPr lang="tr-TR" sz="1400" dirty="0" err="1"/>
              <a:t>layer</a:t>
            </a:r>
            <a:r>
              <a:rPr lang="tr-TR" sz="1400" dirty="0"/>
              <a:t>, </a:t>
            </a:r>
            <a:r>
              <a:rPr lang="tr-TR" sz="1400" dirty="0" err="1"/>
              <a:t>the</a:t>
            </a:r>
            <a:r>
              <a:rPr lang="tr-TR" sz="1400" dirty="0"/>
              <a:t> data link </a:t>
            </a:r>
            <a:r>
              <a:rPr lang="tr-TR" sz="1400" dirty="0" err="1"/>
              <a:t>layer</a:t>
            </a:r>
            <a:r>
              <a:rPr lang="tr-TR" sz="1400" dirty="0"/>
              <a:t> is </a:t>
            </a:r>
            <a:r>
              <a:rPr lang="tr-TR" sz="1400" dirty="0" err="1"/>
              <a:t>also</a:t>
            </a:r>
            <a:r>
              <a:rPr lang="tr-TR" sz="1400" dirty="0"/>
              <a:t> </a:t>
            </a:r>
            <a:r>
              <a:rPr lang="tr-TR" sz="1400" dirty="0" err="1"/>
              <a:t>responsible</a:t>
            </a:r>
            <a:r>
              <a:rPr lang="tr-TR" sz="1400" dirty="0"/>
              <a:t> </a:t>
            </a:r>
            <a:r>
              <a:rPr lang="tr-TR" sz="1400" dirty="0" err="1"/>
              <a:t>for</a:t>
            </a:r>
            <a:r>
              <a:rPr lang="tr-TR" sz="1400" dirty="0"/>
              <a:t> </a:t>
            </a:r>
            <a:r>
              <a:rPr lang="tr-TR" sz="1400" dirty="0" err="1"/>
              <a:t>flow</a:t>
            </a:r>
            <a:r>
              <a:rPr lang="tr-TR" sz="1400" dirty="0"/>
              <a:t> </a:t>
            </a:r>
            <a:r>
              <a:rPr lang="tr-TR" sz="1400" dirty="0" err="1"/>
              <a:t>control</a:t>
            </a:r>
            <a:r>
              <a:rPr lang="tr-TR" sz="1400" dirty="0"/>
              <a:t> </a:t>
            </a:r>
            <a:r>
              <a:rPr lang="tr-TR" sz="1400" dirty="0" err="1"/>
              <a:t>and</a:t>
            </a:r>
            <a:r>
              <a:rPr lang="tr-TR" sz="1400" dirty="0"/>
              <a:t> </a:t>
            </a:r>
            <a:r>
              <a:rPr lang="tr-TR" sz="1400" dirty="0" err="1"/>
              <a:t>error</a:t>
            </a:r>
            <a:r>
              <a:rPr lang="tr-TR" sz="1400" dirty="0"/>
              <a:t> </a:t>
            </a:r>
            <a:r>
              <a:rPr lang="tr-TR" sz="1400" dirty="0" err="1"/>
              <a:t>control</a:t>
            </a:r>
            <a:r>
              <a:rPr lang="tr-TR" sz="1400" dirty="0"/>
              <a:t> in </a:t>
            </a:r>
            <a:r>
              <a:rPr lang="tr-TR" sz="1400" dirty="0" err="1"/>
              <a:t>intra</a:t>
            </a:r>
            <a:r>
              <a:rPr lang="tr-TR" sz="1400" dirty="0"/>
              <a:t>-network </a:t>
            </a:r>
            <a:r>
              <a:rPr lang="tr-TR" sz="1400" dirty="0" err="1"/>
              <a:t>communication</a:t>
            </a:r>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3" name="Google Shape;42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400" dirty="0"/>
              <a:t>Bu katman, kablolar ve anahtarlar gibi veri aktarımında yer alan fiziksel ekipmanı içerir. </a:t>
            </a:r>
          </a:p>
          <a:p>
            <a:pPr marL="0" lvl="0" indent="0" algn="l" rtl="0">
              <a:lnSpc>
                <a:spcPct val="100000"/>
              </a:lnSpc>
              <a:spcBef>
                <a:spcPts val="0"/>
              </a:spcBef>
              <a:spcAft>
                <a:spcPts val="0"/>
              </a:spcAft>
              <a:buSzPts val="1400"/>
              <a:buNone/>
            </a:pPr>
            <a:r>
              <a:rPr lang="tr-TR" sz="1400" dirty="0"/>
              <a:t>Bu aynı zamanda verilerin 1'ler ve 0'lardan oluşan bir dizi olan bir bit akışına dönüştürüldüğü katmandır. </a:t>
            </a:r>
          </a:p>
          <a:p>
            <a:pPr marL="0" lvl="0" indent="0" algn="l" rtl="0">
              <a:lnSpc>
                <a:spcPct val="100000"/>
              </a:lnSpc>
              <a:spcBef>
                <a:spcPts val="0"/>
              </a:spcBef>
              <a:spcAft>
                <a:spcPts val="0"/>
              </a:spcAft>
              <a:buSzPts val="1400"/>
              <a:buNone/>
            </a:pPr>
            <a:r>
              <a:rPr lang="tr-TR" sz="1400" dirty="0"/>
              <a:t>Her iki cihazın fiziksel katmanı, her iki cihazda da 1'lerin 0'lardan ayırt edilebilmesi için bir sinyal kuralı üzerinde anlaşmalıdır.</a:t>
            </a:r>
          </a:p>
          <a:p>
            <a:pPr marL="0" lvl="0" indent="0" algn="l" rtl="0">
              <a:lnSpc>
                <a:spcPct val="100000"/>
              </a:lnSpc>
              <a:spcBef>
                <a:spcPts val="0"/>
              </a:spcBef>
              <a:spcAft>
                <a:spcPts val="0"/>
              </a:spcAft>
              <a:buSzPts val="1400"/>
              <a:buNone/>
            </a:pPr>
            <a:endParaRPr lang="tr-TR" sz="1400" dirty="0"/>
          </a:p>
          <a:p>
            <a:pPr marL="0" lvl="0" indent="0" algn="l" rtl="0">
              <a:lnSpc>
                <a:spcPct val="100000"/>
              </a:lnSpc>
              <a:spcBef>
                <a:spcPts val="0"/>
              </a:spcBef>
              <a:spcAft>
                <a:spcPts val="0"/>
              </a:spcAft>
              <a:buSzPts val="1400"/>
              <a:buNone/>
            </a:pPr>
            <a:r>
              <a:rPr lang="tr-TR" sz="1400" dirty="0" err="1"/>
              <a:t>This</a:t>
            </a:r>
            <a:r>
              <a:rPr lang="tr-TR" sz="1400" dirty="0"/>
              <a:t> </a:t>
            </a:r>
            <a:r>
              <a:rPr lang="tr-TR" sz="1400" dirty="0" err="1"/>
              <a:t>layer</a:t>
            </a:r>
            <a:r>
              <a:rPr lang="tr-TR" sz="1400" dirty="0"/>
              <a:t> </a:t>
            </a:r>
            <a:r>
              <a:rPr lang="tr-TR" sz="1400" dirty="0" err="1"/>
              <a:t>includes</a:t>
            </a:r>
            <a:r>
              <a:rPr lang="tr-TR" sz="1400" dirty="0"/>
              <a:t> </a:t>
            </a:r>
            <a:r>
              <a:rPr lang="tr-TR" sz="1400" dirty="0" err="1"/>
              <a:t>the</a:t>
            </a:r>
            <a:r>
              <a:rPr lang="tr-TR" sz="1400" dirty="0"/>
              <a:t> </a:t>
            </a:r>
            <a:r>
              <a:rPr lang="tr-TR" sz="1400" dirty="0" err="1"/>
              <a:t>physical</a:t>
            </a:r>
            <a:r>
              <a:rPr lang="tr-TR" sz="1400" dirty="0"/>
              <a:t> </a:t>
            </a:r>
            <a:r>
              <a:rPr lang="tr-TR" sz="1400" dirty="0" err="1"/>
              <a:t>equipment</a:t>
            </a:r>
            <a:r>
              <a:rPr lang="tr-TR" sz="1400" dirty="0"/>
              <a:t> </a:t>
            </a:r>
            <a:r>
              <a:rPr lang="tr-TR" sz="1400" dirty="0" err="1"/>
              <a:t>involved</a:t>
            </a:r>
            <a:r>
              <a:rPr lang="tr-TR" sz="1400" dirty="0"/>
              <a:t> in </a:t>
            </a:r>
            <a:r>
              <a:rPr lang="tr-TR" sz="1400" dirty="0" err="1"/>
              <a:t>the</a:t>
            </a:r>
            <a:r>
              <a:rPr lang="tr-TR" sz="1400" dirty="0"/>
              <a:t> data transfer, </a:t>
            </a:r>
            <a:r>
              <a:rPr lang="tr-TR" sz="1400" dirty="0" err="1"/>
              <a:t>such</a:t>
            </a:r>
            <a:r>
              <a:rPr lang="tr-TR" sz="1400" dirty="0"/>
              <a:t> as </a:t>
            </a:r>
            <a:r>
              <a:rPr lang="tr-TR" sz="1400" dirty="0" err="1"/>
              <a:t>the</a:t>
            </a:r>
            <a:r>
              <a:rPr lang="tr-TR" sz="1400" dirty="0"/>
              <a:t> </a:t>
            </a:r>
            <a:r>
              <a:rPr lang="tr-TR" sz="1400" dirty="0" err="1"/>
              <a:t>cables</a:t>
            </a:r>
            <a:r>
              <a:rPr lang="tr-TR" sz="1400" dirty="0"/>
              <a:t> </a:t>
            </a:r>
            <a:r>
              <a:rPr lang="tr-TR" sz="1400" dirty="0" err="1"/>
              <a:t>and</a:t>
            </a:r>
            <a:r>
              <a:rPr lang="tr-TR" sz="1400" dirty="0"/>
              <a:t> </a:t>
            </a:r>
            <a:r>
              <a:rPr lang="tr-TR" sz="1400" dirty="0" err="1"/>
              <a:t>switches</a:t>
            </a:r>
            <a:r>
              <a:rPr lang="tr-TR" sz="1400" dirty="0"/>
              <a:t>. </a:t>
            </a:r>
            <a:r>
              <a:rPr lang="tr-TR" sz="1400" dirty="0" err="1"/>
              <a:t>This</a:t>
            </a:r>
            <a:r>
              <a:rPr lang="tr-TR" sz="1400" dirty="0"/>
              <a:t> is </a:t>
            </a:r>
            <a:r>
              <a:rPr lang="tr-TR" sz="1400" dirty="0" err="1"/>
              <a:t>also</a:t>
            </a:r>
            <a:r>
              <a:rPr lang="tr-TR" sz="1400" dirty="0"/>
              <a:t> </a:t>
            </a:r>
            <a:r>
              <a:rPr lang="tr-TR" sz="1400" dirty="0" err="1"/>
              <a:t>the</a:t>
            </a:r>
            <a:r>
              <a:rPr lang="tr-TR" sz="1400" dirty="0"/>
              <a:t> </a:t>
            </a:r>
            <a:r>
              <a:rPr lang="tr-TR" sz="1400" dirty="0" err="1"/>
              <a:t>layer</a:t>
            </a:r>
            <a:r>
              <a:rPr lang="tr-TR" sz="1400" dirty="0"/>
              <a:t> </a:t>
            </a:r>
            <a:r>
              <a:rPr lang="tr-TR" sz="1400" dirty="0" err="1"/>
              <a:t>where</a:t>
            </a:r>
            <a:r>
              <a:rPr lang="tr-TR" sz="1400" dirty="0"/>
              <a:t> </a:t>
            </a:r>
            <a:r>
              <a:rPr lang="tr-TR" sz="1400" dirty="0" err="1"/>
              <a:t>the</a:t>
            </a:r>
            <a:r>
              <a:rPr lang="tr-TR" sz="1400" dirty="0"/>
              <a:t> data </a:t>
            </a:r>
            <a:r>
              <a:rPr lang="tr-TR" sz="1400" dirty="0" err="1"/>
              <a:t>gets</a:t>
            </a:r>
            <a:r>
              <a:rPr lang="tr-TR" sz="1400" dirty="0"/>
              <a:t> </a:t>
            </a:r>
            <a:r>
              <a:rPr lang="tr-TR" sz="1400" dirty="0" err="1"/>
              <a:t>converted</a:t>
            </a:r>
            <a:r>
              <a:rPr lang="tr-TR" sz="1400" dirty="0"/>
              <a:t> </a:t>
            </a:r>
            <a:r>
              <a:rPr lang="tr-TR" sz="1400" dirty="0" err="1"/>
              <a:t>into</a:t>
            </a:r>
            <a:r>
              <a:rPr lang="tr-TR" sz="1400" dirty="0"/>
              <a:t> a bit </a:t>
            </a:r>
            <a:r>
              <a:rPr lang="tr-TR" sz="1400" dirty="0" err="1"/>
              <a:t>stream</a:t>
            </a:r>
            <a:r>
              <a:rPr lang="tr-TR" sz="1400" dirty="0"/>
              <a:t>, </a:t>
            </a:r>
            <a:r>
              <a:rPr lang="tr-TR" sz="1400" dirty="0" err="1"/>
              <a:t>which</a:t>
            </a:r>
            <a:r>
              <a:rPr lang="tr-TR" sz="1400" dirty="0"/>
              <a:t> is a </a:t>
            </a:r>
            <a:r>
              <a:rPr lang="tr-TR" sz="1400" dirty="0" err="1"/>
              <a:t>string</a:t>
            </a:r>
            <a:r>
              <a:rPr lang="tr-TR" sz="1400" dirty="0"/>
              <a:t> of 1s </a:t>
            </a:r>
            <a:r>
              <a:rPr lang="tr-TR" sz="1400" dirty="0" err="1"/>
              <a:t>and</a:t>
            </a:r>
            <a:r>
              <a:rPr lang="tr-TR" sz="1400" dirty="0"/>
              <a:t> 0s. </a:t>
            </a:r>
            <a:r>
              <a:rPr lang="tr-TR" sz="1400" dirty="0" err="1"/>
              <a:t>The</a:t>
            </a:r>
            <a:r>
              <a:rPr lang="tr-TR" sz="1400" dirty="0"/>
              <a:t> </a:t>
            </a:r>
            <a:r>
              <a:rPr lang="tr-TR" sz="1400" dirty="0" err="1"/>
              <a:t>physical</a:t>
            </a:r>
            <a:r>
              <a:rPr lang="tr-TR" sz="1400" dirty="0"/>
              <a:t> </a:t>
            </a:r>
            <a:r>
              <a:rPr lang="tr-TR" sz="1400" dirty="0" err="1"/>
              <a:t>layer</a:t>
            </a:r>
            <a:r>
              <a:rPr lang="tr-TR" sz="1400" dirty="0"/>
              <a:t> of </a:t>
            </a:r>
            <a:r>
              <a:rPr lang="tr-TR" sz="1400" dirty="0" err="1"/>
              <a:t>both</a:t>
            </a:r>
            <a:r>
              <a:rPr lang="tr-TR" sz="1400" dirty="0"/>
              <a:t> </a:t>
            </a:r>
            <a:r>
              <a:rPr lang="tr-TR" sz="1400" dirty="0" err="1"/>
              <a:t>devices</a:t>
            </a:r>
            <a:r>
              <a:rPr lang="tr-TR" sz="1400" dirty="0"/>
              <a:t> </a:t>
            </a:r>
            <a:r>
              <a:rPr lang="tr-TR" sz="1400" dirty="0" err="1"/>
              <a:t>must</a:t>
            </a:r>
            <a:r>
              <a:rPr lang="tr-TR" sz="1400" dirty="0"/>
              <a:t> </a:t>
            </a:r>
            <a:r>
              <a:rPr lang="tr-TR" sz="1400" dirty="0" err="1"/>
              <a:t>also</a:t>
            </a:r>
            <a:r>
              <a:rPr lang="tr-TR" sz="1400" dirty="0"/>
              <a:t> </a:t>
            </a:r>
            <a:r>
              <a:rPr lang="tr-TR" sz="1400" dirty="0" err="1"/>
              <a:t>agree</a:t>
            </a:r>
            <a:r>
              <a:rPr lang="tr-TR" sz="1400" dirty="0"/>
              <a:t> on a </a:t>
            </a:r>
            <a:r>
              <a:rPr lang="tr-TR" sz="1400" dirty="0" err="1"/>
              <a:t>signal</a:t>
            </a:r>
            <a:r>
              <a:rPr lang="tr-TR" sz="1400" dirty="0"/>
              <a:t> </a:t>
            </a:r>
            <a:r>
              <a:rPr lang="tr-TR" sz="1400" dirty="0" err="1"/>
              <a:t>convention</a:t>
            </a:r>
            <a:r>
              <a:rPr lang="tr-TR" sz="1400" dirty="0"/>
              <a:t> </a:t>
            </a:r>
            <a:r>
              <a:rPr lang="tr-TR" sz="1400" dirty="0" err="1"/>
              <a:t>so</a:t>
            </a:r>
            <a:r>
              <a:rPr lang="tr-TR" sz="1400" dirty="0"/>
              <a:t> </a:t>
            </a:r>
            <a:r>
              <a:rPr lang="tr-TR" sz="1400" dirty="0" err="1"/>
              <a:t>that</a:t>
            </a:r>
            <a:r>
              <a:rPr lang="tr-TR" sz="1400" dirty="0"/>
              <a:t> </a:t>
            </a:r>
            <a:r>
              <a:rPr lang="tr-TR" sz="1400" dirty="0" err="1"/>
              <a:t>the</a:t>
            </a:r>
            <a:r>
              <a:rPr lang="tr-TR" sz="1400" dirty="0"/>
              <a:t> 1s can be </a:t>
            </a:r>
            <a:r>
              <a:rPr lang="tr-TR" sz="1400" dirty="0" err="1"/>
              <a:t>distinguished</a:t>
            </a:r>
            <a:r>
              <a:rPr lang="tr-TR" sz="1400" dirty="0"/>
              <a:t> </a:t>
            </a:r>
            <a:r>
              <a:rPr lang="tr-TR" sz="1400" dirty="0" err="1"/>
              <a:t>from</a:t>
            </a:r>
            <a:r>
              <a:rPr lang="tr-TR" sz="1400" dirty="0"/>
              <a:t> </a:t>
            </a:r>
            <a:r>
              <a:rPr lang="tr-TR" sz="1400" dirty="0" err="1"/>
              <a:t>the</a:t>
            </a:r>
            <a:r>
              <a:rPr lang="tr-TR" sz="1400" dirty="0"/>
              <a:t> 0s on </a:t>
            </a:r>
            <a:r>
              <a:rPr lang="tr-TR" sz="1400" dirty="0" err="1"/>
              <a:t>both</a:t>
            </a:r>
            <a:r>
              <a:rPr lang="tr-TR" sz="1400" dirty="0"/>
              <a:t> </a:t>
            </a:r>
            <a:r>
              <a:rPr lang="tr-TR" sz="1400" dirty="0" err="1"/>
              <a:t>devices</a:t>
            </a:r>
            <a:r>
              <a:rPr lang="tr-TR" sz="1400" dirty="0"/>
              <a:t>.</a:t>
            </a:r>
            <a:endParaRPr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90de12775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1" name="Google Shape;431;g90de12775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4" name="Google Shape;39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0675" algn="l" rtl="0">
              <a:lnSpc>
                <a:spcPct val="100000"/>
              </a:lnSpc>
              <a:spcBef>
                <a:spcPts val="0"/>
              </a:spcBef>
              <a:spcAft>
                <a:spcPts val="0"/>
              </a:spcAft>
              <a:buClr>
                <a:srgbClr val="373A3C"/>
              </a:buClr>
              <a:buSzPts val="1450"/>
              <a:buChar char="●"/>
            </a:pPr>
            <a:r>
              <a:rPr lang="tr-TR" sz="1450">
                <a:solidFill>
                  <a:srgbClr val="373A3C"/>
                </a:solidFill>
                <a:highlight>
                  <a:srgbClr val="FFFFFF"/>
                </a:highlight>
              </a:rPr>
              <a:t>A </a:t>
            </a:r>
            <a:r>
              <a:rPr lang="tr-TR" sz="1450" b="1">
                <a:solidFill>
                  <a:srgbClr val="373A3C"/>
                </a:solidFill>
                <a:highlight>
                  <a:srgbClr val="FFFFFF"/>
                </a:highlight>
              </a:rPr>
              <a:t>network </a:t>
            </a:r>
            <a:r>
              <a:rPr lang="tr-TR" sz="1450">
                <a:solidFill>
                  <a:srgbClr val="373A3C"/>
                </a:solidFill>
                <a:highlight>
                  <a:srgbClr val="FFFFFF"/>
                </a:highlight>
              </a:rPr>
              <a:t>is two or more computer systems linked together by some form of the transmission medium that enables them to share information. It does not matter whether the network contains two or thousands of machines; the concept is essentially the same.</a:t>
            </a:r>
            <a:endParaRPr sz="1450">
              <a:solidFill>
                <a:srgbClr val="373A3C"/>
              </a:solidFill>
              <a:highlight>
                <a:srgbClr val="FFFFFF"/>
              </a:highlight>
            </a:endParaRPr>
          </a:p>
          <a:p>
            <a:pPr marL="457200" lvl="0" indent="-320675" algn="l" rtl="0">
              <a:lnSpc>
                <a:spcPct val="100000"/>
              </a:lnSpc>
              <a:spcBef>
                <a:spcPts val="0"/>
              </a:spcBef>
              <a:spcAft>
                <a:spcPts val="0"/>
              </a:spcAft>
              <a:buClr>
                <a:srgbClr val="373A3C"/>
              </a:buClr>
              <a:buSzPts val="1450"/>
              <a:buChar char="●"/>
            </a:pPr>
            <a:r>
              <a:rPr lang="tr-TR" sz="1450">
                <a:solidFill>
                  <a:srgbClr val="373A3C"/>
                </a:solidFill>
                <a:highlight>
                  <a:srgbClr val="FFFFFF"/>
                </a:highlight>
              </a:rPr>
              <a:t>An excellent example of a network is the </a:t>
            </a:r>
            <a:r>
              <a:rPr lang="tr-TR" sz="1450" b="1">
                <a:solidFill>
                  <a:srgbClr val="373A3C"/>
                </a:solidFill>
                <a:highlight>
                  <a:srgbClr val="FFFFFF"/>
                </a:highlight>
              </a:rPr>
              <a:t>Internet</a:t>
            </a:r>
            <a:r>
              <a:rPr lang="tr-TR" sz="1450">
                <a:solidFill>
                  <a:srgbClr val="373A3C"/>
                </a:solidFill>
                <a:highlight>
                  <a:srgbClr val="FFFFFF"/>
                </a:highlight>
              </a:rPr>
              <a:t>, which connects millions of devices all over the world.</a:t>
            </a:r>
            <a:endParaRPr sz="1450">
              <a:solidFill>
                <a:srgbClr val="373A3C"/>
              </a:solidFill>
              <a:highlight>
                <a:srgbClr val="FFFFFF"/>
              </a:highlight>
            </a:endParaRPr>
          </a:p>
          <a:p>
            <a:pPr marL="0" lvl="0" indent="0" algn="l" rtl="0">
              <a:lnSpc>
                <a:spcPct val="100000"/>
              </a:lnSpc>
              <a:spcBef>
                <a:spcPts val="0"/>
              </a:spcBef>
              <a:spcAft>
                <a:spcPts val="0"/>
              </a:spcAft>
              <a:buSzPts val="1400"/>
              <a:buNone/>
            </a:pPr>
            <a:endParaRPr sz="1450">
              <a:solidFill>
                <a:srgbClr val="373A3C"/>
              </a:solidFill>
              <a:highlight>
                <a:srgbClr val="FFFFFF"/>
              </a:highlight>
            </a:endParaRPr>
          </a:p>
          <a:p>
            <a:pPr marL="0" lvl="0" indent="0" algn="l" rtl="0">
              <a:lnSpc>
                <a:spcPct val="100000"/>
              </a:lnSpc>
              <a:spcBef>
                <a:spcPts val="0"/>
              </a:spcBef>
              <a:spcAft>
                <a:spcPts val="0"/>
              </a:spcAft>
              <a:buSzPts val="1400"/>
              <a:buNone/>
            </a:pPr>
            <a:endParaRPr sz="1450">
              <a:solidFill>
                <a:srgbClr val="373A3C"/>
              </a:solidFill>
              <a:highlight>
                <a:srgbClr val="FFFFFF"/>
              </a:highlight>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90de12775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8" name="Google Shape;438;g90de127750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88900" lvl="0" indent="0" algn="l" rtl="0">
              <a:spcBef>
                <a:spcPts val="0"/>
              </a:spcBef>
              <a:spcAft>
                <a:spcPts val="0"/>
              </a:spcAft>
              <a:buSzPts val="2200"/>
              <a:buFont typeface="Raleway"/>
              <a:buNone/>
            </a:pPr>
            <a:r>
              <a:rPr lang="tr-TR" sz="1600" dirty="0">
                <a:latin typeface="Raleway"/>
                <a:ea typeface="Raleway"/>
                <a:cs typeface="Raleway"/>
                <a:sym typeface="Raleway"/>
              </a:rPr>
              <a:t>İki düğümün iletişim kurması için aynı protokolü kullanmaları </a:t>
            </a:r>
            <a:r>
              <a:rPr lang="tr-TR" sz="1600" dirty="0" err="1">
                <a:latin typeface="Raleway"/>
                <a:ea typeface="Raleway"/>
                <a:cs typeface="Raleway"/>
                <a:sym typeface="Raleway"/>
              </a:rPr>
              <a:t>gerekir.Her</a:t>
            </a:r>
            <a:r>
              <a:rPr lang="tr-TR" sz="1600" dirty="0">
                <a:latin typeface="Raleway"/>
                <a:ea typeface="Raleway"/>
                <a:cs typeface="Raleway"/>
                <a:sym typeface="Raleway"/>
              </a:rPr>
              <a:t> katman (OSI veya </a:t>
            </a:r>
            <a:r>
              <a:rPr lang="tr-TR" sz="1600" dirty="0" err="1">
                <a:latin typeface="Raleway"/>
                <a:ea typeface="Raleway"/>
                <a:cs typeface="Raleway"/>
                <a:sym typeface="Raleway"/>
              </a:rPr>
              <a:t>DoD</a:t>
            </a:r>
            <a:r>
              <a:rPr lang="tr-TR" sz="1600" dirty="0">
                <a:latin typeface="Raleway"/>
                <a:ea typeface="Raleway"/>
                <a:cs typeface="Raleway"/>
                <a:sym typeface="Raleway"/>
              </a:rPr>
              <a:t>), modelin alt katmanları aracılığıyla diğer düğümdeki eşdeğer katmanıyla iletişim </a:t>
            </a:r>
            <a:r>
              <a:rPr lang="tr-TR" sz="1600" dirty="0" err="1">
                <a:latin typeface="Raleway"/>
                <a:ea typeface="Raleway"/>
                <a:cs typeface="Raleway"/>
                <a:sym typeface="Raleway"/>
              </a:rPr>
              <a:t>kurar.Her</a:t>
            </a:r>
            <a:r>
              <a:rPr lang="tr-TR" sz="1600" dirty="0">
                <a:latin typeface="Raleway"/>
                <a:ea typeface="Raleway"/>
                <a:cs typeface="Raleway"/>
                <a:sym typeface="Raleway"/>
              </a:rPr>
              <a:t> katman bir üstteki katmana hizmet sağlar ve alttaki katmanın hizmetlerini </a:t>
            </a:r>
            <a:r>
              <a:rPr lang="tr-TR" sz="1600" dirty="0" err="1">
                <a:latin typeface="Raleway"/>
                <a:ea typeface="Raleway"/>
                <a:cs typeface="Raleway"/>
                <a:sym typeface="Raleway"/>
              </a:rPr>
              <a:t>kullanır.İki</a:t>
            </a:r>
            <a:r>
              <a:rPr lang="tr-TR" sz="1600" dirty="0">
                <a:latin typeface="Raleway"/>
                <a:ea typeface="Raleway"/>
                <a:cs typeface="Raleway"/>
                <a:sym typeface="Raleway"/>
              </a:rPr>
              <a:t> düğümün iletişim kurabilmesi için aynı protokolü çalıştırmaları gerekir. Her katman, modelin alt katmanları aracılığıyla diğer düğümdeki eşdeğer (veya eş) katmanla iletişim kurar. Her katman bir üstteki katmana hizmet sağlar ve alttaki katmanın hizmetlerini kullanır.</a:t>
            </a:r>
          </a:p>
          <a:p>
            <a:pPr marL="457200" lvl="0" indent="-368300" algn="l" rtl="0">
              <a:spcBef>
                <a:spcPts val="0"/>
              </a:spcBef>
              <a:spcAft>
                <a:spcPts val="0"/>
              </a:spcAft>
              <a:buSzPts val="2200"/>
              <a:buFont typeface="Raleway"/>
              <a:buChar char="●"/>
            </a:pPr>
            <a:endParaRPr lang="tr-TR" sz="1600" dirty="0">
              <a:latin typeface="Raleway"/>
              <a:ea typeface="Raleway"/>
              <a:cs typeface="Raleway"/>
              <a:sym typeface="Raleway"/>
            </a:endParaRPr>
          </a:p>
          <a:p>
            <a:pPr marL="457200" lvl="0" indent="-368300" algn="l" rtl="0">
              <a:spcBef>
                <a:spcPts val="0"/>
              </a:spcBef>
              <a:spcAft>
                <a:spcPts val="0"/>
              </a:spcAft>
              <a:buSzPts val="2200"/>
              <a:buFont typeface="Raleway"/>
              <a:buChar char="●"/>
            </a:pPr>
            <a:endParaRPr lang="tr-TR" sz="1600" dirty="0">
              <a:latin typeface="Raleway"/>
              <a:ea typeface="Raleway"/>
              <a:cs typeface="Raleway"/>
              <a:sym typeface="Raleway"/>
            </a:endParaRPr>
          </a:p>
          <a:p>
            <a:pPr marL="457200" lvl="0" indent="-368300" algn="l" rtl="0">
              <a:spcBef>
                <a:spcPts val="0"/>
              </a:spcBef>
              <a:spcAft>
                <a:spcPts val="0"/>
              </a:spcAft>
              <a:buSzPts val="2200"/>
              <a:buFont typeface="Raleway"/>
              <a:buChar char="●"/>
            </a:pPr>
            <a:r>
              <a:rPr lang="en-US" sz="1600" dirty="0">
                <a:latin typeface="Raleway"/>
                <a:ea typeface="Raleway"/>
                <a:cs typeface="Raleway"/>
                <a:sym typeface="Raleway"/>
              </a:rPr>
              <a:t>For two nodes communicate they must use the same protocol</a:t>
            </a:r>
          </a:p>
          <a:p>
            <a:pPr marL="0" lvl="0" indent="0" algn="l" rtl="0">
              <a:spcBef>
                <a:spcPts val="0"/>
              </a:spcBef>
              <a:spcAft>
                <a:spcPts val="0"/>
              </a:spcAft>
              <a:buNone/>
            </a:pPr>
            <a:endParaRPr lang="en-US" sz="1600" dirty="0">
              <a:latin typeface="Raleway"/>
              <a:ea typeface="Raleway"/>
              <a:cs typeface="Raleway"/>
              <a:sym typeface="Raleway"/>
            </a:endParaRPr>
          </a:p>
          <a:p>
            <a:pPr marL="457200" lvl="0" indent="-368300" algn="l" rtl="0">
              <a:spcBef>
                <a:spcPts val="0"/>
              </a:spcBef>
              <a:spcAft>
                <a:spcPts val="0"/>
              </a:spcAft>
              <a:buSzPts val="2200"/>
              <a:buFont typeface="Raleway"/>
              <a:buChar char="●"/>
            </a:pPr>
            <a:r>
              <a:rPr lang="en-US" sz="1600" dirty="0">
                <a:latin typeface="Raleway"/>
                <a:ea typeface="Raleway"/>
                <a:cs typeface="Raleway"/>
                <a:sym typeface="Raleway"/>
              </a:rPr>
              <a:t>Each layer </a:t>
            </a:r>
            <a:r>
              <a:rPr lang="en-US" sz="1600" i="1" dirty="0">
                <a:latin typeface="Raleway"/>
                <a:ea typeface="Raleway"/>
                <a:cs typeface="Raleway"/>
                <a:sym typeface="Raleway"/>
              </a:rPr>
              <a:t>(OSI or DoD)</a:t>
            </a:r>
            <a:r>
              <a:rPr lang="en-US" sz="1600" dirty="0">
                <a:latin typeface="Raleway"/>
                <a:ea typeface="Raleway"/>
                <a:cs typeface="Raleway"/>
                <a:sym typeface="Raleway"/>
              </a:rPr>
              <a:t> communicates with its equivalent layer on the other node via the lower layers of the model</a:t>
            </a:r>
          </a:p>
          <a:p>
            <a:pPr marL="457200" lvl="0" indent="0" algn="l" rtl="0">
              <a:spcBef>
                <a:spcPts val="0"/>
              </a:spcBef>
              <a:spcAft>
                <a:spcPts val="0"/>
              </a:spcAft>
              <a:buNone/>
            </a:pPr>
            <a:endParaRPr lang="en-US" sz="1600" dirty="0">
              <a:latin typeface="Raleway"/>
              <a:ea typeface="Raleway"/>
              <a:cs typeface="Raleway"/>
              <a:sym typeface="Raleway"/>
            </a:endParaRPr>
          </a:p>
          <a:p>
            <a:pPr marL="457200" lvl="0" indent="-368300" algn="l" rtl="0">
              <a:spcBef>
                <a:spcPts val="0"/>
              </a:spcBef>
              <a:spcAft>
                <a:spcPts val="0"/>
              </a:spcAft>
              <a:buSzPts val="2200"/>
              <a:buFont typeface="Raleway"/>
              <a:buChar char="●"/>
            </a:pPr>
            <a:r>
              <a:rPr lang="en-US" sz="1600" dirty="0">
                <a:latin typeface="Raleway"/>
                <a:ea typeface="Raleway"/>
                <a:cs typeface="Raleway"/>
                <a:sym typeface="Raleway"/>
              </a:rPr>
              <a:t>Each layer provides services for the layer above and uses the services of the layer below</a:t>
            </a:r>
          </a:p>
          <a:p>
            <a:pPr marL="0" lvl="0" indent="0" algn="l" rtl="0">
              <a:lnSpc>
                <a:spcPct val="100000"/>
              </a:lnSpc>
              <a:spcBef>
                <a:spcPts val="0"/>
              </a:spcBef>
              <a:spcAft>
                <a:spcPts val="0"/>
              </a:spcAft>
              <a:buNone/>
            </a:pPr>
            <a:endParaRPr lang="en-US" sz="1450" dirty="0">
              <a:solidFill>
                <a:srgbClr val="373A3C"/>
              </a:solidFill>
              <a:highlight>
                <a:schemeClr val="lt1"/>
              </a:highlight>
            </a:endParaRPr>
          </a:p>
          <a:p>
            <a:pPr marL="0" lvl="0" indent="0" algn="l" rtl="0">
              <a:lnSpc>
                <a:spcPct val="100000"/>
              </a:lnSpc>
              <a:spcBef>
                <a:spcPts val="0"/>
              </a:spcBef>
              <a:spcAft>
                <a:spcPts val="0"/>
              </a:spcAft>
              <a:buNone/>
            </a:pPr>
            <a:endParaRPr lang="en-US" sz="1450" dirty="0">
              <a:solidFill>
                <a:srgbClr val="373A3C"/>
              </a:solidFill>
              <a:highlight>
                <a:schemeClr val="lt1"/>
              </a:highlight>
            </a:endParaRPr>
          </a:p>
          <a:p>
            <a:pPr marL="0" lvl="0" indent="0" algn="l" rtl="0">
              <a:lnSpc>
                <a:spcPct val="100000"/>
              </a:lnSpc>
              <a:spcBef>
                <a:spcPts val="0"/>
              </a:spcBef>
              <a:spcAft>
                <a:spcPts val="0"/>
              </a:spcAft>
              <a:buNone/>
            </a:pPr>
            <a:r>
              <a:rPr lang="en-US" sz="1450" dirty="0">
                <a:solidFill>
                  <a:srgbClr val="373A3C"/>
                </a:solidFill>
                <a:highlight>
                  <a:schemeClr val="lt1"/>
                </a:highlight>
              </a:rPr>
              <a:t>For two nodes to communicate they must be running the same protocol. Each layer communicates with its equivalent (or peer) layer on the other node via the lower layers of the model. Each layer provides services for the layer above and uses the services of the layer below.</a:t>
            </a: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90de127750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5" name="Google Shape;445;g90de127750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sz="1450" dirty="0">
                <a:solidFill>
                  <a:srgbClr val="373A3C"/>
                </a:solidFill>
                <a:highlight>
                  <a:schemeClr val="lt1"/>
                </a:highlight>
              </a:rPr>
              <a:t>4 </a:t>
            </a:r>
            <a:r>
              <a:rPr lang="tr-TR" sz="1450" dirty="0" err="1">
                <a:solidFill>
                  <a:srgbClr val="373A3C"/>
                </a:solidFill>
                <a:highlight>
                  <a:schemeClr val="lt1"/>
                </a:highlight>
              </a:rPr>
              <a:t>fr</a:t>
            </a:r>
            <a:r>
              <a:rPr lang="tr-TR" sz="1450" dirty="0">
                <a:solidFill>
                  <a:srgbClr val="373A3C"/>
                </a:solidFill>
                <a:highlight>
                  <a:schemeClr val="lt1"/>
                </a:highlight>
              </a:rPr>
              <a:t> data</a:t>
            </a:r>
          </a:p>
          <a:p>
            <a:pPr marL="0" lvl="0" indent="0" algn="l" rtl="0">
              <a:lnSpc>
                <a:spcPct val="100000"/>
              </a:lnSpc>
              <a:spcBef>
                <a:spcPts val="0"/>
              </a:spcBef>
              <a:spcAft>
                <a:spcPts val="0"/>
              </a:spcAft>
              <a:buNone/>
            </a:pPr>
            <a:r>
              <a:rPr lang="tr-TR" sz="1450" dirty="0">
                <a:solidFill>
                  <a:srgbClr val="373A3C"/>
                </a:solidFill>
                <a:highlight>
                  <a:schemeClr val="lt1"/>
                </a:highlight>
              </a:rPr>
              <a:t>3 de segment parçalara ayrılıyor</a:t>
            </a:r>
          </a:p>
          <a:p>
            <a:pPr marL="0" lvl="0" indent="0" algn="l" rtl="0">
              <a:lnSpc>
                <a:spcPct val="100000"/>
              </a:lnSpc>
              <a:spcBef>
                <a:spcPts val="0"/>
              </a:spcBef>
              <a:spcAft>
                <a:spcPts val="0"/>
              </a:spcAft>
              <a:buNone/>
            </a:pPr>
            <a:r>
              <a:rPr lang="tr-TR" sz="1450" dirty="0">
                <a:solidFill>
                  <a:srgbClr val="373A3C"/>
                </a:solidFill>
                <a:highlight>
                  <a:schemeClr val="lt1"/>
                </a:highlight>
              </a:rPr>
              <a:t>2 </a:t>
            </a:r>
            <a:r>
              <a:rPr lang="tr-TR" sz="1450" dirty="0" err="1">
                <a:solidFill>
                  <a:srgbClr val="373A3C"/>
                </a:solidFill>
                <a:highlight>
                  <a:schemeClr val="lt1"/>
                </a:highlight>
              </a:rPr>
              <a:t>frame</a:t>
            </a:r>
            <a:endParaRPr lang="tr-T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a:solidFill>
                  <a:srgbClr val="373A3C"/>
                </a:solidFill>
                <a:highlight>
                  <a:schemeClr val="lt1"/>
                </a:highlight>
              </a:rPr>
              <a:t>1 sinyal</a:t>
            </a:r>
          </a:p>
          <a:p>
            <a:pPr marL="0" lvl="0" indent="0" algn="l" rtl="0">
              <a:lnSpc>
                <a:spcPct val="100000"/>
              </a:lnSpc>
              <a:spcBef>
                <a:spcPts val="0"/>
              </a:spcBef>
              <a:spcAft>
                <a:spcPts val="0"/>
              </a:spcAft>
              <a:buNone/>
            </a:pPr>
            <a:endParaRPr lang="tr-T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a:solidFill>
                  <a:srgbClr val="373A3C"/>
                </a:solidFill>
                <a:highlight>
                  <a:schemeClr val="lt1"/>
                </a:highlight>
              </a:rPr>
              <a:t>Bir düğümden diğerine bir mesaj gönderildiğinde, gönderen düğümdeki katman yığınında aşağı doğru hareket eder, iletim ortamını kullanarak alıcı düğüme ulaşır ve sonra bu düğümdeki yığında yukarı geçer. Her düzeyde (fiziksel katman hariç), gönderen düğüm, bir Protokol Veri Birimi (PDU) oluşturan veri yüküne bir başlık ekler. Bu işlem kapsülleme olarak </a:t>
            </a:r>
            <a:r>
              <a:rPr lang="tr-TR" sz="1450" dirty="0" err="1">
                <a:solidFill>
                  <a:srgbClr val="373A3C"/>
                </a:solidFill>
                <a:highlight>
                  <a:schemeClr val="lt1"/>
                </a:highlight>
              </a:rPr>
              <a:t>bilinir.Tipik</a:t>
            </a:r>
            <a:r>
              <a:rPr lang="tr-TR" sz="1450" dirty="0">
                <a:solidFill>
                  <a:srgbClr val="373A3C"/>
                </a:solidFill>
                <a:highlight>
                  <a:schemeClr val="lt1"/>
                </a:highlight>
              </a:rPr>
              <a:t> bir yerel ağda, örneğin, gönderen düğümde, veriler, kendi uygulama başlığını içerecek olan HTTP gibi bir uygulama tarafından üretilir. Aktarım katmanında, bu uygulama verilerine bir TCP başlığı eklenir. Ağ katmanında, TCP segmenti bir IP başlığına sarılır. IP paketi, veri bağlantı katmanında bir Ethernet çerçevesine konur ve ardından çerçeveyi oluşturan bit akışı, fiziksel katmanda ağ üzerinden </a:t>
            </a:r>
            <a:r>
              <a:rPr lang="tr-TR" sz="1450" dirty="0" err="1">
                <a:solidFill>
                  <a:srgbClr val="373A3C"/>
                </a:solidFill>
                <a:highlight>
                  <a:schemeClr val="lt1"/>
                </a:highlight>
              </a:rPr>
              <a:t>iletilir.Alıcı</a:t>
            </a:r>
            <a:r>
              <a:rPr lang="tr-TR" sz="1450" dirty="0">
                <a:solidFill>
                  <a:srgbClr val="373A3C"/>
                </a:solidFill>
                <a:highlight>
                  <a:schemeClr val="lt1"/>
                </a:highlight>
              </a:rPr>
              <a:t> düğüm ters işlemi gerçekleştirir (kapsülden çıkarma veya kapsülden çıkarma). Örneğin, fiziksel katmana gelen bit akışını alır ve bir Ethernet çerçevesinin kodunu çözer. Bu çerçeveden IP paketini çıkarır ve IP başlığındaki bilgileri çözer, ardından aynısını TCP ve uygulama başlıkları için yapar ve sonunda bir yazılım programı tarafından işlenmek üzere uygulama verilerini </a:t>
            </a:r>
            <a:r>
              <a:rPr lang="tr-TR" sz="1450" dirty="0" err="1">
                <a:solidFill>
                  <a:srgbClr val="373A3C"/>
                </a:solidFill>
                <a:highlight>
                  <a:schemeClr val="lt1"/>
                </a:highlight>
              </a:rPr>
              <a:t>çıkarır.Özetle</a:t>
            </a:r>
            <a:r>
              <a:rPr lang="tr-TR" sz="1450" dirty="0">
                <a:solidFill>
                  <a:srgbClr val="373A3C"/>
                </a:solidFill>
                <a:highlight>
                  <a:schemeClr val="lt1"/>
                </a:highlight>
              </a:rPr>
              <a:t>, bir verici cihazda veri kapsülleme yöntemi şu şekilde </a:t>
            </a:r>
            <a:r>
              <a:rPr lang="tr-TR" sz="1450" dirty="0" err="1">
                <a:solidFill>
                  <a:srgbClr val="373A3C"/>
                </a:solidFill>
                <a:highlight>
                  <a:schemeClr val="lt1"/>
                </a:highlight>
              </a:rPr>
              <a:t>çalışır:Kullanıcı</a:t>
            </a:r>
            <a:r>
              <a:rPr lang="tr-TR" sz="1450" dirty="0">
                <a:solidFill>
                  <a:srgbClr val="373A3C"/>
                </a:solidFill>
                <a:highlight>
                  <a:schemeClr val="lt1"/>
                </a:highlight>
              </a:rPr>
              <a:t> bilgileri, ağ üzerinde iletilmek üzere verilere </a:t>
            </a:r>
            <a:r>
              <a:rPr lang="tr-TR" sz="1450" dirty="0" err="1">
                <a:solidFill>
                  <a:srgbClr val="373A3C"/>
                </a:solidFill>
                <a:highlight>
                  <a:schemeClr val="lt1"/>
                </a:highlight>
              </a:rPr>
              <a:t>dönüştürülür.Veriler</a:t>
            </a:r>
            <a:r>
              <a:rPr lang="tr-TR" sz="1450" dirty="0">
                <a:solidFill>
                  <a:srgbClr val="373A3C"/>
                </a:solidFill>
                <a:highlight>
                  <a:schemeClr val="lt1"/>
                </a:highlight>
              </a:rPr>
              <a:t> segmentlere dönüştürülür ve ileten ve alan ana bilgisayarlar arasında güvenilir bir bağlantı </a:t>
            </a:r>
            <a:r>
              <a:rPr lang="tr-TR" sz="1450" dirty="0" err="1">
                <a:solidFill>
                  <a:srgbClr val="373A3C"/>
                </a:solidFill>
                <a:highlight>
                  <a:schemeClr val="lt1"/>
                </a:highlight>
              </a:rPr>
              <a:t>kurulur.Segmentler</a:t>
            </a:r>
            <a:r>
              <a:rPr lang="tr-TR" sz="1450" dirty="0">
                <a:solidFill>
                  <a:srgbClr val="373A3C"/>
                </a:solidFill>
                <a:highlight>
                  <a:schemeClr val="lt1"/>
                </a:highlight>
              </a:rPr>
              <a:t>, paketlere veya datagramlara dönüştürülür ve her paketin bir ağ üzerinden yönlendirilebilmesi için başlığa mantıksal bir adres </a:t>
            </a:r>
            <a:r>
              <a:rPr lang="tr-TR" sz="1450" dirty="0" err="1">
                <a:solidFill>
                  <a:srgbClr val="373A3C"/>
                </a:solidFill>
                <a:highlight>
                  <a:schemeClr val="lt1"/>
                </a:highlight>
              </a:rPr>
              <a:t>yerleştirilir.Paketler</a:t>
            </a:r>
            <a:r>
              <a:rPr lang="tr-TR" sz="1450" dirty="0">
                <a:solidFill>
                  <a:srgbClr val="373A3C"/>
                </a:solidFill>
                <a:highlight>
                  <a:schemeClr val="lt1"/>
                </a:highlight>
              </a:rPr>
              <a:t> veya datagramlar, yerel ağda iletilmek üzere çerçevelere dönüştürülür. Donanım (Ethernet) adresleri, yerel bir ağ segmentindeki ana bilgisayarları benzersiz şekilde tanımlamak için </a:t>
            </a:r>
            <a:r>
              <a:rPr lang="tr-TR" sz="1450" dirty="0" err="1">
                <a:solidFill>
                  <a:srgbClr val="373A3C"/>
                </a:solidFill>
                <a:highlight>
                  <a:schemeClr val="lt1"/>
                </a:highlight>
              </a:rPr>
              <a:t>kullanılır.Çerçeveler</a:t>
            </a:r>
            <a:r>
              <a:rPr lang="tr-TR" sz="1450" dirty="0">
                <a:solidFill>
                  <a:srgbClr val="373A3C"/>
                </a:solidFill>
                <a:highlight>
                  <a:schemeClr val="lt1"/>
                </a:highlight>
              </a:rPr>
              <a:t> </a:t>
            </a:r>
            <a:r>
              <a:rPr lang="tr-TR" sz="1450" dirty="0" err="1">
                <a:solidFill>
                  <a:srgbClr val="373A3C"/>
                </a:solidFill>
                <a:highlight>
                  <a:schemeClr val="lt1"/>
                </a:highlight>
              </a:rPr>
              <a:t>bit'e</a:t>
            </a:r>
            <a:r>
              <a:rPr lang="tr-TR" sz="1450" dirty="0">
                <a:solidFill>
                  <a:srgbClr val="373A3C"/>
                </a:solidFill>
                <a:highlight>
                  <a:schemeClr val="lt1"/>
                </a:highlight>
              </a:rPr>
              <a:t> dönüştürülür ve dijital bir kodlama kullanılır.</a:t>
            </a:r>
          </a:p>
          <a:p>
            <a:pPr marL="0" lvl="0" indent="0" algn="l" rtl="0">
              <a:lnSpc>
                <a:spcPct val="100000"/>
              </a:lnSpc>
              <a:spcBef>
                <a:spcPts val="0"/>
              </a:spcBef>
              <a:spcAft>
                <a:spcPts val="0"/>
              </a:spcAft>
              <a:buNone/>
            </a:pPr>
            <a:endParaRPr lang="tr-T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err="1">
                <a:solidFill>
                  <a:srgbClr val="373A3C"/>
                </a:solidFill>
                <a:highlight>
                  <a:schemeClr val="lt1"/>
                </a:highlight>
              </a:rPr>
              <a:t>When</a:t>
            </a:r>
            <a:r>
              <a:rPr lang="tr-TR" sz="1450" dirty="0">
                <a:solidFill>
                  <a:srgbClr val="373A3C"/>
                </a:solidFill>
                <a:highlight>
                  <a:schemeClr val="lt1"/>
                </a:highlight>
              </a:rPr>
              <a:t> a </a:t>
            </a:r>
            <a:r>
              <a:rPr lang="tr-TR" sz="1450" dirty="0" err="1">
                <a:solidFill>
                  <a:srgbClr val="373A3C"/>
                </a:solidFill>
                <a:highlight>
                  <a:schemeClr val="lt1"/>
                </a:highlight>
              </a:rPr>
              <a:t>message</a:t>
            </a:r>
            <a:r>
              <a:rPr lang="tr-TR" sz="1450" dirty="0">
                <a:solidFill>
                  <a:srgbClr val="373A3C"/>
                </a:solidFill>
                <a:highlight>
                  <a:schemeClr val="lt1"/>
                </a:highlight>
              </a:rPr>
              <a:t> is sent </a:t>
            </a:r>
            <a:r>
              <a:rPr lang="tr-TR" sz="1450" dirty="0" err="1">
                <a:solidFill>
                  <a:srgbClr val="373A3C"/>
                </a:solidFill>
                <a:highlight>
                  <a:schemeClr val="lt1"/>
                </a:highlight>
              </a:rPr>
              <a:t>from</a:t>
            </a:r>
            <a:r>
              <a:rPr lang="tr-TR" sz="1450" dirty="0">
                <a:solidFill>
                  <a:srgbClr val="373A3C"/>
                </a:solidFill>
                <a:highlight>
                  <a:schemeClr val="lt1"/>
                </a:highlight>
              </a:rPr>
              <a:t> </a:t>
            </a:r>
            <a:r>
              <a:rPr lang="tr-TR" sz="1450" dirty="0" err="1">
                <a:solidFill>
                  <a:srgbClr val="373A3C"/>
                </a:solidFill>
                <a:highlight>
                  <a:schemeClr val="lt1"/>
                </a:highlight>
              </a:rPr>
              <a:t>one</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another</a:t>
            </a:r>
            <a:r>
              <a:rPr lang="tr-TR" sz="1450" dirty="0">
                <a:solidFill>
                  <a:srgbClr val="373A3C"/>
                </a:solidFill>
                <a:highlight>
                  <a:schemeClr val="lt1"/>
                </a:highlight>
              </a:rPr>
              <a:t>, it </a:t>
            </a:r>
            <a:r>
              <a:rPr lang="tr-TR" sz="1450" dirty="0" err="1">
                <a:solidFill>
                  <a:srgbClr val="373A3C"/>
                </a:solidFill>
                <a:highlight>
                  <a:schemeClr val="lt1"/>
                </a:highlight>
              </a:rPr>
              <a:t>travels</a:t>
            </a:r>
            <a:r>
              <a:rPr lang="tr-TR" sz="1450" dirty="0">
                <a:solidFill>
                  <a:srgbClr val="373A3C"/>
                </a:solidFill>
                <a:highlight>
                  <a:schemeClr val="lt1"/>
                </a:highlight>
              </a:rPr>
              <a:t> </a:t>
            </a:r>
            <a:r>
              <a:rPr lang="tr-TR" sz="1450" dirty="0" err="1">
                <a:solidFill>
                  <a:srgbClr val="373A3C"/>
                </a:solidFill>
                <a:highlight>
                  <a:schemeClr val="lt1"/>
                </a:highlight>
              </a:rPr>
              <a:t>down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stack</a:t>
            </a:r>
            <a:r>
              <a:rPr lang="tr-TR" sz="1450" dirty="0">
                <a:solidFill>
                  <a:srgbClr val="373A3C"/>
                </a:solidFill>
                <a:highlight>
                  <a:schemeClr val="lt1"/>
                </a:highlight>
              </a:rPr>
              <a:t> of </a:t>
            </a:r>
            <a:r>
              <a:rPr lang="tr-TR" sz="1450" dirty="0" err="1">
                <a:solidFill>
                  <a:srgbClr val="373A3C"/>
                </a:solidFill>
                <a:highlight>
                  <a:schemeClr val="lt1"/>
                </a:highlight>
              </a:rPr>
              <a:t>layers</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sending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reaches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receiving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using</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transmission</a:t>
            </a:r>
            <a:r>
              <a:rPr lang="tr-TR" sz="1450" dirty="0">
                <a:solidFill>
                  <a:srgbClr val="373A3C"/>
                </a:solidFill>
                <a:highlight>
                  <a:schemeClr val="lt1"/>
                </a:highlight>
              </a:rPr>
              <a:t> </a:t>
            </a:r>
            <a:r>
              <a:rPr lang="tr-TR" sz="1450" dirty="0" err="1">
                <a:solidFill>
                  <a:srgbClr val="373A3C"/>
                </a:solidFill>
                <a:highlight>
                  <a:schemeClr val="lt1"/>
                </a:highlight>
              </a:rPr>
              <a:t>media</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then</a:t>
            </a:r>
            <a:r>
              <a:rPr lang="tr-TR" sz="1450" dirty="0">
                <a:solidFill>
                  <a:srgbClr val="373A3C"/>
                </a:solidFill>
                <a:highlight>
                  <a:schemeClr val="lt1"/>
                </a:highlight>
              </a:rPr>
              <a:t> </a:t>
            </a:r>
            <a:r>
              <a:rPr lang="tr-TR" sz="1450" dirty="0" err="1">
                <a:solidFill>
                  <a:srgbClr val="373A3C"/>
                </a:solidFill>
                <a:highlight>
                  <a:schemeClr val="lt1"/>
                </a:highlight>
              </a:rPr>
              <a:t>passes</a:t>
            </a:r>
            <a:r>
              <a:rPr lang="tr-TR" sz="1450" dirty="0">
                <a:solidFill>
                  <a:srgbClr val="373A3C"/>
                </a:solidFill>
                <a:highlight>
                  <a:schemeClr val="lt1"/>
                </a:highlight>
              </a:rPr>
              <a:t> </a:t>
            </a:r>
            <a:r>
              <a:rPr lang="tr-TR" sz="1450" dirty="0" err="1">
                <a:solidFill>
                  <a:srgbClr val="373A3C"/>
                </a:solidFill>
                <a:highlight>
                  <a:schemeClr val="lt1"/>
                </a:highlight>
              </a:rPr>
              <a:t>up</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stack</a:t>
            </a:r>
            <a:r>
              <a:rPr lang="tr-TR" sz="1450" dirty="0">
                <a:solidFill>
                  <a:srgbClr val="373A3C"/>
                </a:solidFill>
                <a:highlight>
                  <a:schemeClr val="lt1"/>
                </a:highlight>
              </a:rPr>
              <a:t> on </a:t>
            </a:r>
            <a:r>
              <a:rPr lang="tr-TR" sz="1450" dirty="0" err="1">
                <a:solidFill>
                  <a:srgbClr val="373A3C"/>
                </a:solidFill>
                <a:highlight>
                  <a:schemeClr val="lt1"/>
                </a:highlight>
              </a:rPr>
              <a:t>that</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t>
            </a:r>
            <a:r>
              <a:rPr lang="tr-TR" sz="1450" dirty="0" err="1">
                <a:solidFill>
                  <a:srgbClr val="373A3C"/>
                </a:solidFill>
                <a:highlight>
                  <a:schemeClr val="lt1"/>
                </a:highlight>
              </a:rPr>
              <a:t>each</a:t>
            </a:r>
            <a:r>
              <a:rPr lang="tr-TR" sz="1450" dirty="0">
                <a:solidFill>
                  <a:srgbClr val="373A3C"/>
                </a:solidFill>
                <a:highlight>
                  <a:schemeClr val="lt1"/>
                </a:highlight>
              </a:rPr>
              <a:t> </a:t>
            </a:r>
            <a:r>
              <a:rPr lang="tr-TR" sz="1450" dirty="0" err="1">
                <a:solidFill>
                  <a:srgbClr val="373A3C"/>
                </a:solidFill>
                <a:highlight>
                  <a:schemeClr val="lt1"/>
                </a:highlight>
              </a:rPr>
              <a:t>level</a:t>
            </a:r>
            <a:r>
              <a:rPr lang="tr-TR" sz="1450" dirty="0">
                <a:solidFill>
                  <a:srgbClr val="373A3C"/>
                </a:solidFill>
                <a:highlight>
                  <a:schemeClr val="lt1"/>
                </a:highlight>
              </a:rPr>
              <a:t> (</a:t>
            </a:r>
            <a:r>
              <a:rPr lang="tr-TR" sz="1450" dirty="0" err="1">
                <a:solidFill>
                  <a:srgbClr val="373A3C"/>
                </a:solidFill>
                <a:highlight>
                  <a:schemeClr val="lt1"/>
                </a:highlight>
              </a:rPr>
              <a:t>except</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layer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sending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adds</a:t>
            </a:r>
            <a:r>
              <a:rPr lang="tr-TR" sz="1450" dirty="0">
                <a:solidFill>
                  <a:srgbClr val="373A3C"/>
                </a:solidFill>
                <a:highlight>
                  <a:schemeClr val="lt1"/>
                </a:highlight>
              </a:rPr>
              <a:t> a </a:t>
            </a:r>
            <a:r>
              <a:rPr lang="tr-TR" sz="1450" dirty="0" err="1">
                <a:solidFill>
                  <a:srgbClr val="373A3C"/>
                </a:solidFill>
                <a:highlight>
                  <a:schemeClr val="lt1"/>
                </a:highlight>
              </a:rPr>
              <a:t>header</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data </a:t>
            </a:r>
            <a:r>
              <a:rPr lang="tr-TR" sz="1450" dirty="0" err="1">
                <a:solidFill>
                  <a:srgbClr val="373A3C"/>
                </a:solidFill>
                <a:highlight>
                  <a:schemeClr val="lt1"/>
                </a:highlight>
              </a:rPr>
              <a:t>payload</a:t>
            </a:r>
            <a:r>
              <a:rPr lang="tr-TR" sz="1450" dirty="0">
                <a:solidFill>
                  <a:srgbClr val="373A3C"/>
                </a:solidFill>
                <a:highlight>
                  <a:schemeClr val="lt1"/>
                </a:highlight>
              </a:rPr>
              <a:t>, </a:t>
            </a:r>
            <a:r>
              <a:rPr lang="tr-TR" sz="1450" dirty="0" err="1">
                <a:solidFill>
                  <a:srgbClr val="373A3C"/>
                </a:solidFill>
                <a:highlight>
                  <a:schemeClr val="lt1"/>
                </a:highlight>
              </a:rPr>
              <a:t>forming</a:t>
            </a:r>
            <a:r>
              <a:rPr lang="tr-TR" sz="1450" dirty="0">
                <a:solidFill>
                  <a:srgbClr val="373A3C"/>
                </a:solidFill>
                <a:highlight>
                  <a:schemeClr val="lt1"/>
                </a:highlight>
              </a:rPr>
              <a:t> a Protocol Data </a:t>
            </a:r>
            <a:r>
              <a:rPr lang="tr-TR" sz="1450" dirty="0" err="1">
                <a:solidFill>
                  <a:srgbClr val="373A3C"/>
                </a:solidFill>
                <a:highlight>
                  <a:schemeClr val="lt1"/>
                </a:highlight>
              </a:rPr>
              <a:t>Unit</a:t>
            </a:r>
            <a:r>
              <a:rPr lang="tr-TR" sz="1450" dirty="0">
                <a:solidFill>
                  <a:srgbClr val="373A3C"/>
                </a:solidFill>
                <a:highlight>
                  <a:schemeClr val="lt1"/>
                </a:highlight>
              </a:rPr>
              <a:t> (PDU). </a:t>
            </a:r>
            <a:r>
              <a:rPr lang="tr-TR" sz="1450" dirty="0" err="1">
                <a:solidFill>
                  <a:srgbClr val="373A3C"/>
                </a:solidFill>
                <a:highlight>
                  <a:schemeClr val="lt1"/>
                </a:highlight>
              </a:rPr>
              <a:t>This</a:t>
            </a:r>
            <a:r>
              <a:rPr lang="tr-TR" sz="1450" dirty="0">
                <a:solidFill>
                  <a:srgbClr val="373A3C"/>
                </a:solidFill>
                <a:highlight>
                  <a:schemeClr val="lt1"/>
                </a:highlight>
              </a:rPr>
              <a:t> </a:t>
            </a:r>
            <a:r>
              <a:rPr lang="tr-TR" sz="1450" dirty="0" err="1">
                <a:solidFill>
                  <a:srgbClr val="373A3C"/>
                </a:solidFill>
                <a:highlight>
                  <a:schemeClr val="lt1"/>
                </a:highlight>
              </a:rPr>
              <a:t>process</a:t>
            </a:r>
            <a:r>
              <a:rPr lang="tr-TR" sz="1450" dirty="0">
                <a:solidFill>
                  <a:srgbClr val="373A3C"/>
                </a:solidFill>
                <a:highlight>
                  <a:schemeClr val="lt1"/>
                </a:highlight>
              </a:rPr>
              <a:t> is </a:t>
            </a:r>
            <a:r>
              <a:rPr lang="tr-TR" sz="1450" dirty="0" err="1">
                <a:solidFill>
                  <a:srgbClr val="373A3C"/>
                </a:solidFill>
                <a:highlight>
                  <a:schemeClr val="lt1"/>
                </a:highlight>
              </a:rPr>
              <a:t>known</a:t>
            </a:r>
            <a:r>
              <a:rPr lang="tr-TR" sz="1450" dirty="0">
                <a:solidFill>
                  <a:srgbClr val="373A3C"/>
                </a:solidFill>
                <a:highlight>
                  <a:schemeClr val="lt1"/>
                </a:highlight>
              </a:rPr>
              <a:t> as </a:t>
            </a:r>
            <a:r>
              <a:rPr lang="tr-TR" sz="1450" dirty="0" err="1">
                <a:solidFill>
                  <a:srgbClr val="373A3C"/>
                </a:solidFill>
                <a:highlight>
                  <a:schemeClr val="lt1"/>
                </a:highlight>
              </a:rPr>
              <a:t>encapsulation</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a:solidFill>
                  <a:srgbClr val="373A3C"/>
                </a:solidFill>
                <a:highlight>
                  <a:schemeClr val="lt1"/>
                </a:highlight>
              </a:rPr>
              <a:t>On a </a:t>
            </a:r>
            <a:r>
              <a:rPr lang="tr-TR" sz="1450" dirty="0" err="1">
                <a:solidFill>
                  <a:srgbClr val="373A3C"/>
                </a:solidFill>
                <a:highlight>
                  <a:schemeClr val="lt1"/>
                </a:highlight>
              </a:rPr>
              <a:t>typical</a:t>
            </a:r>
            <a:r>
              <a:rPr lang="tr-TR" sz="1450" dirty="0">
                <a:solidFill>
                  <a:srgbClr val="373A3C"/>
                </a:solidFill>
                <a:highlight>
                  <a:schemeClr val="lt1"/>
                </a:highlight>
              </a:rPr>
              <a:t> </a:t>
            </a:r>
            <a:r>
              <a:rPr lang="tr-TR" sz="1450" dirty="0" err="1">
                <a:solidFill>
                  <a:srgbClr val="373A3C"/>
                </a:solidFill>
                <a:highlight>
                  <a:schemeClr val="lt1"/>
                </a:highlight>
              </a:rPr>
              <a:t>local</a:t>
            </a:r>
            <a:r>
              <a:rPr lang="tr-TR" sz="1450" dirty="0">
                <a:solidFill>
                  <a:srgbClr val="373A3C"/>
                </a:solidFill>
                <a:highlight>
                  <a:schemeClr val="lt1"/>
                </a:highlight>
              </a:rPr>
              <a:t> network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example</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sending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data is </a:t>
            </a:r>
            <a:r>
              <a:rPr lang="tr-TR" sz="1450" dirty="0" err="1">
                <a:solidFill>
                  <a:srgbClr val="373A3C"/>
                </a:solidFill>
                <a:highlight>
                  <a:schemeClr val="lt1"/>
                </a:highlight>
              </a:rPr>
              <a:t>generated</a:t>
            </a:r>
            <a:r>
              <a:rPr lang="tr-TR" sz="1450" dirty="0">
                <a:solidFill>
                  <a:srgbClr val="373A3C"/>
                </a:solidFill>
                <a:highlight>
                  <a:schemeClr val="lt1"/>
                </a:highlight>
              </a:rPr>
              <a:t> </a:t>
            </a:r>
            <a:r>
              <a:rPr lang="tr-TR" sz="1450" dirty="0" err="1">
                <a:solidFill>
                  <a:srgbClr val="373A3C"/>
                </a:solidFill>
                <a:highlight>
                  <a:schemeClr val="lt1"/>
                </a:highlight>
              </a:rPr>
              <a:t>by</a:t>
            </a:r>
            <a:r>
              <a:rPr lang="tr-TR" sz="1450" dirty="0">
                <a:solidFill>
                  <a:srgbClr val="373A3C"/>
                </a:solidFill>
                <a:highlight>
                  <a:schemeClr val="lt1"/>
                </a:highlight>
              </a:rPr>
              <a:t> an </a:t>
            </a:r>
            <a:r>
              <a:rPr lang="tr-TR" sz="1450" dirty="0" err="1">
                <a:solidFill>
                  <a:srgbClr val="373A3C"/>
                </a:solidFill>
                <a:highlight>
                  <a:schemeClr val="lt1"/>
                </a:highlight>
              </a:rPr>
              <a:t>application</a:t>
            </a:r>
            <a:r>
              <a:rPr lang="tr-TR" sz="1450" dirty="0">
                <a:solidFill>
                  <a:srgbClr val="373A3C"/>
                </a:solidFill>
                <a:highlight>
                  <a:schemeClr val="lt1"/>
                </a:highlight>
              </a:rPr>
              <a:t> </a:t>
            </a:r>
            <a:r>
              <a:rPr lang="tr-TR" sz="1450" dirty="0" err="1">
                <a:solidFill>
                  <a:srgbClr val="373A3C"/>
                </a:solidFill>
                <a:highlight>
                  <a:schemeClr val="lt1"/>
                </a:highlight>
              </a:rPr>
              <a:t>such</a:t>
            </a:r>
            <a:r>
              <a:rPr lang="tr-TR" sz="1450" dirty="0">
                <a:solidFill>
                  <a:srgbClr val="373A3C"/>
                </a:solidFill>
                <a:highlight>
                  <a:schemeClr val="lt1"/>
                </a:highlight>
              </a:rPr>
              <a:t> as HTTP, </a:t>
            </a:r>
            <a:r>
              <a:rPr lang="tr-TR" sz="1450" dirty="0" err="1">
                <a:solidFill>
                  <a:srgbClr val="373A3C"/>
                </a:solidFill>
                <a:highlight>
                  <a:schemeClr val="lt1"/>
                </a:highlight>
              </a:rPr>
              <a:t>which</a:t>
            </a:r>
            <a:r>
              <a:rPr lang="tr-TR" sz="1450" dirty="0">
                <a:solidFill>
                  <a:srgbClr val="373A3C"/>
                </a:solidFill>
                <a:highlight>
                  <a:schemeClr val="lt1"/>
                </a:highlight>
              </a:rPr>
              <a:t> </a:t>
            </a:r>
            <a:r>
              <a:rPr lang="tr-TR" sz="1450" dirty="0" err="1">
                <a:solidFill>
                  <a:srgbClr val="373A3C"/>
                </a:solidFill>
                <a:highlight>
                  <a:schemeClr val="lt1"/>
                </a:highlight>
              </a:rPr>
              <a:t>will</a:t>
            </a:r>
            <a:r>
              <a:rPr lang="tr-TR" sz="1450" dirty="0">
                <a:solidFill>
                  <a:srgbClr val="373A3C"/>
                </a:solidFill>
                <a:highlight>
                  <a:schemeClr val="lt1"/>
                </a:highlight>
              </a:rPr>
              <a:t> </a:t>
            </a:r>
            <a:r>
              <a:rPr lang="tr-TR" sz="1450" dirty="0" err="1">
                <a:solidFill>
                  <a:srgbClr val="373A3C"/>
                </a:solidFill>
                <a:highlight>
                  <a:schemeClr val="lt1"/>
                </a:highlight>
              </a:rPr>
              <a:t>include</a:t>
            </a:r>
            <a:r>
              <a:rPr lang="tr-TR" sz="1450" dirty="0">
                <a:solidFill>
                  <a:srgbClr val="373A3C"/>
                </a:solidFill>
                <a:highlight>
                  <a:schemeClr val="lt1"/>
                </a:highlight>
              </a:rPr>
              <a:t> </a:t>
            </a:r>
            <a:r>
              <a:rPr lang="tr-TR" sz="1450" dirty="0" err="1">
                <a:solidFill>
                  <a:srgbClr val="373A3C"/>
                </a:solidFill>
                <a:highlight>
                  <a:schemeClr val="lt1"/>
                </a:highlight>
              </a:rPr>
              <a:t>its</a:t>
            </a:r>
            <a:r>
              <a:rPr lang="tr-TR" sz="1450" dirty="0">
                <a:solidFill>
                  <a:srgbClr val="373A3C"/>
                </a:solidFill>
                <a:highlight>
                  <a:schemeClr val="lt1"/>
                </a:highlight>
              </a:rPr>
              <a:t> </a:t>
            </a:r>
            <a:r>
              <a:rPr lang="tr-TR" sz="1450" dirty="0" err="1">
                <a:solidFill>
                  <a:srgbClr val="373A3C"/>
                </a:solidFill>
                <a:highlight>
                  <a:schemeClr val="lt1"/>
                </a:highlight>
              </a:rPr>
              <a:t>own</a:t>
            </a:r>
            <a:r>
              <a:rPr lang="tr-TR" sz="1450" dirty="0">
                <a:solidFill>
                  <a:srgbClr val="373A3C"/>
                </a:solidFill>
                <a:highlight>
                  <a:schemeClr val="lt1"/>
                </a:highlight>
              </a:rPr>
              <a:t> </a:t>
            </a:r>
            <a:r>
              <a:rPr lang="tr-TR" sz="1450" dirty="0" err="1">
                <a:solidFill>
                  <a:srgbClr val="373A3C"/>
                </a:solidFill>
                <a:highlight>
                  <a:schemeClr val="lt1"/>
                </a:highlight>
              </a:rPr>
              <a:t>application</a:t>
            </a:r>
            <a:r>
              <a:rPr lang="tr-TR" sz="1450" dirty="0">
                <a:solidFill>
                  <a:srgbClr val="373A3C"/>
                </a:solidFill>
                <a:highlight>
                  <a:schemeClr val="lt1"/>
                </a:highlight>
              </a:rPr>
              <a:t> </a:t>
            </a:r>
            <a:r>
              <a:rPr lang="tr-TR" sz="1450" dirty="0" err="1">
                <a:solidFill>
                  <a:srgbClr val="373A3C"/>
                </a:solidFill>
                <a:highlight>
                  <a:schemeClr val="lt1"/>
                </a:highlight>
              </a:rPr>
              <a:t>header</a:t>
            </a:r>
            <a:r>
              <a:rPr lang="tr-TR" sz="1450" dirty="0">
                <a:solidFill>
                  <a:srgbClr val="373A3C"/>
                </a:solidFill>
                <a:highlight>
                  <a:schemeClr val="lt1"/>
                </a:highlight>
              </a:rPr>
              <a:t>. At </a:t>
            </a:r>
            <a:r>
              <a:rPr lang="tr-TR" sz="1450" dirty="0" err="1">
                <a:solidFill>
                  <a:srgbClr val="373A3C"/>
                </a:solidFill>
                <a:highlight>
                  <a:schemeClr val="lt1"/>
                </a:highlight>
              </a:rPr>
              <a:t>the</a:t>
            </a:r>
            <a:r>
              <a:rPr lang="tr-TR" sz="1450" dirty="0">
                <a:solidFill>
                  <a:srgbClr val="373A3C"/>
                </a:solidFill>
                <a:highlight>
                  <a:schemeClr val="lt1"/>
                </a:highlight>
              </a:rPr>
              <a:t> transport </a:t>
            </a:r>
            <a:r>
              <a:rPr lang="tr-TR" sz="1450" dirty="0" err="1">
                <a:solidFill>
                  <a:srgbClr val="373A3C"/>
                </a:solidFill>
                <a:highlight>
                  <a:schemeClr val="lt1"/>
                </a:highlight>
              </a:rPr>
              <a:t>layer</a:t>
            </a:r>
            <a:r>
              <a:rPr lang="tr-TR" sz="1450" dirty="0">
                <a:solidFill>
                  <a:srgbClr val="373A3C"/>
                </a:solidFill>
                <a:highlight>
                  <a:schemeClr val="lt1"/>
                </a:highlight>
              </a:rPr>
              <a:t>, a TCP </a:t>
            </a:r>
            <a:r>
              <a:rPr lang="tr-TR" sz="1450" dirty="0" err="1">
                <a:solidFill>
                  <a:srgbClr val="373A3C"/>
                </a:solidFill>
                <a:highlight>
                  <a:schemeClr val="lt1"/>
                </a:highlight>
              </a:rPr>
              <a:t>header</a:t>
            </a:r>
            <a:r>
              <a:rPr lang="tr-TR" sz="1450" dirty="0">
                <a:solidFill>
                  <a:srgbClr val="373A3C"/>
                </a:solidFill>
                <a:highlight>
                  <a:schemeClr val="lt1"/>
                </a:highlight>
              </a:rPr>
              <a:t> is </a:t>
            </a:r>
            <a:r>
              <a:rPr lang="tr-TR" sz="1450" dirty="0" err="1">
                <a:solidFill>
                  <a:srgbClr val="373A3C"/>
                </a:solidFill>
                <a:highlight>
                  <a:schemeClr val="lt1"/>
                </a:highlight>
              </a:rPr>
              <a:t>added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this</a:t>
            </a:r>
            <a:r>
              <a:rPr lang="tr-TR" sz="1450" dirty="0">
                <a:solidFill>
                  <a:srgbClr val="373A3C"/>
                </a:solidFill>
                <a:highlight>
                  <a:schemeClr val="lt1"/>
                </a:highlight>
              </a:rPr>
              <a:t> </a:t>
            </a:r>
            <a:r>
              <a:rPr lang="tr-TR" sz="1450" dirty="0" err="1">
                <a:solidFill>
                  <a:srgbClr val="373A3C"/>
                </a:solidFill>
                <a:highlight>
                  <a:schemeClr val="lt1"/>
                </a:highlight>
              </a:rPr>
              <a:t>application</a:t>
            </a:r>
            <a:r>
              <a:rPr lang="tr-TR" sz="1450" dirty="0">
                <a:solidFill>
                  <a:srgbClr val="373A3C"/>
                </a:solidFill>
                <a:highlight>
                  <a:schemeClr val="lt1"/>
                </a:highlight>
              </a:rPr>
              <a:t> data. At </a:t>
            </a:r>
            <a:r>
              <a:rPr lang="tr-TR" sz="1450" dirty="0" err="1">
                <a:solidFill>
                  <a:srgbClr val="373A3C"/>
                </a:solidFill>
                <a:highlight>
                  <a:schemeClr val="lt1"/>
                </a:highlight>
              </a:rPr>
              <a:t>the</a:t>
            </a:r>
            <a:r>
              <a:rPr lang="tr-TR" sz="1450" dirty="0">
                <a:solidFill>
                  <a:srgbClr val="373A3C"/>
                </a:solidFill>
                <a:highlight>
                  <a:schemeClr val="lt1"/>
                </a:highlight>
              </a:rPr>
              <a:t> network </a:t>
            </a:r>
            <a:r>
              <a:rPr lang="tr-TR" sz="1450" dirty="0" err="1">
                <a:solidFill>
                  <a:srgbClr val="373A3C"/>
                </a:solidFill>
                <a:highlight>
                  <a:schemeClr val="lt1"/>
                </a:highlight>
              </a:rPr>
              <a:t>layer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TCP segment is </a:t>
            </a:r>
            <a:r>
              <a:rPr lang="tr-TR" sz="1450" dirty="0" err="1">
                <a:solidFill>
                  <a:srgbClr val="373A3C"/>
                </a:solidFill>
                <a:highlight>
                  <a:schemeClr val="lt1"/>
                </a:highlight>
              </a:rPr>
              <a:t>wrapped</a:t>
            </a:r>
            <a:r>
              <a:rPr lang="tr-TR" sz="1450" dirty="0">
                <a:solidFill>
                  <a:srgbClr val="373A3C"/>
                </a:solidFill>
                <a:highlight>
                  <a:schemeClr val="lt1"/>
                </a:highlight>
              </a:rPr>
              <a:t> in an IP </a:t>
            </a:r>
            <a:r>
              <a:rPr lang="tr-TR" sz="1450" dirty="0" err="1">
                <a:solidFill>
                  <a:srgbClr val="373A3C"/>
                </a:solidFill>
                <a:highlight>
                  <a:schemeClr val="lt1"/>
                </a:highlight>
              </a:rPr>
              <a:t>header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IP </a:t>
            </a:r>
            <a:r>
              <a:rPr lang="tr-TR" sz="1450" dirty="0" err="1">
                <a:solidFill>
                  <a:srgbClr val="373A3C"/>
                </a:solidFill>
                <a:highlight>
                  <a:schemeClr val="lt1"/>
                </a:highlight>
              </a:rPr>
              <a:t>packet</a:t>
            </a:r>
            <a:r>
              <a:rPr lang="tr-TR" sz="1450" dirty="0">
                <a:solidFill>
                  <a:srgbClr val="373A3C"/>
                </a:solidFill>
                <a:highlight>
                  <a:schemeClr val="lt1"/>
                </a:highlight>
              </a:rPr>
              <a:t> is put </a:t>
            </a:r>
            <a:r>
              <a:rPr lang="tr-TR" sz="1450" dirty="0" err="1">
                <a:solidFill>
                  <a:srgbClr val="373A3C"/>
                </a:solidFill>
                <a:highlight>
                  <a:schemeClr val="lt1"/>
                </a:highlight>
              </a:rPr>
              <a:t>into</a:t>
            </a:r>
            <a:r>
              <a:rPr lang="tr-TR" sz="1450" dirty="0">
                <a:solidFill>
                  <a:srgbClr val="373A3C"/>
                </a:solidFill>
                <a:highlight>
                  <a:schemeClr val="lt1"/>
                </a:highlight>
              </a:rPr>
              <a:t> an Ethernet </a:t>
            </a:r>
            <a:r>
              <a:rPr lang="tr-TR" sz="1450" dirty="0" err="1">
                <a:solidFill>
                  <a:srgbClr val="373A3C"/>
                </a:solidFill>
                <a:highlight>
                  <a:schemeClr val="lt1"/>
                </a:highlight>
              </a:rPr>
              <a:t>frame</a:t>
            </a:r>
            <a:r>
              <a:rPr lang="tr-TR" sz="1450" dirty="0">
                <a:solidFill>
                  <a:srgbClr val="373A3C"/>
                </a:solidFill>
                <a:highlight>
                  <a:schemeClr val="lt1"/>
                </a:highlight>
              </a:rPr>
              <a:t> at </a:t>
            </a:r>
            <a:r>
              <a:rPr lang="tr-TR" sz="1450" dirty="0" err="1">
                <a:solidFill>
                  <a:srgbClr val="373A3C"/>
                </a:solidFill>
                <a:highlight>
                  <a:schemeClr val="lt1"/>
                </a:highlight>
              </a:rPr>
              <a:t>the</a:t>
            </a:r>
            <a:r>
              <a:rPr lang="tr-TR" sz="1450" dirty="0">
                <a:solidFill>
                  <a:srgbClr val="373A3C"/>
                </a:solidFill>
                <a:highlight>
                  <a:schemeClr val="lt1"/>
                </a:highlight>
              </a:rPr>
              <a:t> data link </a:t>
            </a:r>
            <a:r>
              <a:rPr lang="tr-TR" sz="1450" dirty="0" err="1">
                <a:solidFill>
                  <a:srgbClr val="373A3C"/>
                </a:solidFill>
                <a:highlight>
                  <a:schemeClr val="lt1"/>
                </a:highlight>
              </a:rPr>
              <a:t>layer</a:t>
            </a:r>
            <a:r>
              <a:rPr lang="tr-TR" sz="1450" dirty="0">
                <a:solidFill>
                  <a:srgbClr val="373A3C"/>
                </a:solidFill>
                <a:highlight>
                  <a:schemeClr val="lt1"/>
                </a:highlight>
              </a:rPr>
              <a:t> </a:t>
            </a:r>
            <a:r>
              <a:rPr lang="tr-TR" sz="1450" dirty="0" err="1">
                <a:solidFill>
                  <a:srgbClr val="373A3C"/>
                </a:solidFill>
                <a:highlight>
                  <a:schemeClr val="lt1"/>
                </a:highlight>
              </a:rPr>
              <a:t>then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stream</a:t>
            </a:r>
            <a:r>
              <a:rPr lang="tr-TR" sz="1450" dirty="0">
                <a:solidFill>
                  <a:srgbClr val="373A3C"/>
                </a:solidFill>
                <a:highlight>
                  <a:schemeClr val="lt1"/>
                </a:highlight>
              </a:rPr>
              <a:t> of </a:t>
            </a:r>
            <a:r>
              <a:rPr lang="tr-TR" sz="1450" dirty="0" err="1">
                <a:solidFill>
                  <a:srgbClr val="373A3C"/>
                </a:solidFill>
                <a:highlight>
                  <a:schemeClr val="lt1"/>
                </a:highlight>
              </a:rPr>
              <a:t>bits</a:t>
            </a:r>
            <a:r>
              <a:rPr lang="tr-TR" sz="1450" dirty="0">
                <a:solidFill>
                  <a:srgbClr val="373A3C"/>
                </a:solidFill>
                <a:highlight>
                  <a:schemeClr val="lt1"/>
                </a:highlight>
              </a:rPr>
              <a:t> </a:t>
            </a:r>
            <a:r>
              <a:rPr lang="tr-TR" sz="1450" dirty="0" err="1">
                <a:solidFill>
                  <a:srgbClr val="373A3C"/>
                </a:solidFill>
                <a:highlight>
                  <a:schemeClr val="lt1"/>
                </a:highlight>
              </a:rPr>
              <a:t>making</a:t>
            </a:r>
            <a:r>
              <a:rPr lang="tr-TR" sz="1450" dirty="0">
                <a:solidFill>
                  <a:srgbClr val="373A3C"/>
                </a:solidFill>
                <a:highlight>
                  <a:schemeClr val="lt1"/>
                </a:highlight>
              </a:rPr>
              <a:t> </a:t>
            </a:r>
            <a:r>
              <a:rPr lang="tr-TR" sz="1450" dirty="0" err="1">
                <a:solidFill>
                  <a:srgbClr val="373A3C"/>
                </a:solidFill>
                <a:highlight>
                  <a:schemeClr val="lt1"/>
                </a:highlight>
              </a:rPr>
              <a:t>up</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frame</a:t>
            </a:r>
            <a:r>
              <a:rPr lang="tr-TR" sz="1450" dirty="0">
                <a:solidFill>
                  <a:srgbClr val="373A3C"/>
                </a:solidFill>
                <a:highlight>
                  <a:schemeClr val="lt1"/>
                </a:highlight>
              </a:rPr>
              <a:t> is </a:t>
            </a:r>
            <a:r>
              <a:rPr lang="tr-TR" sz="1450" dirty="0" err="1">
                <a:solidFill>
                  <a:srgbClr val="373A3C"/>
                </a:solidFill>
                <a:highlight>
                  <a:schemeClr val="lt1"/>
                </a:highlight>
              </a:rPr>
              <a:t>transmitted</a:t>
            </a:r>
            <a:r>
              <a:rPr lang="tr-TR" sz="1450" dirty="0">
                <a:solidFill>
                  <a:srgbClr val="373A3C"/>
                </a:solidFill>
                <a:highlight>
                  <a:schemeClr val="lt1"/>
                </a:highlight>
              </a:rPr>
              <a:t> </a:t>
            </a:r>
            <a:r>
              <a:rPr lang="tr-TR" sz="1450" dirty="0" err="1">
                <a:solidFill>
                  <a:srgbClr val="373A3C"/>
                </a:solidFill>
                <a:highlight>
                  <a:schemeClr val="lt1"/>
                </a:highlight>
              </a:rPr>
              <a:t>over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network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layer</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receiving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performs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reverse</a:t>
            </a:r>
            <a:r>
              <a:rPr lang="tr-TR" sz="1450" dirty="0">
                <a:solidFill>
                  <a:srgbClr val="373A3C"/>
                </a:solidFill>
                <a:highlight>
                  <a:schemeClr val="lt1"/>
                </a:highlight>
              </a:rPr>
              <a:t> </a:t>
            </a:r>
            <a:r>
              <a:rPr lang="tr-TR" sz="1450" dirty="0" err="1">
                <a:solidFill>
                  <a:srgbClr val="373A3C"/>
                </a:solidFill>
                <a:highlight>
                  <a:schemeClr val="lt1"/>
                </a:highlight>
              </a:rPr>
              <a:t>process</a:t>
            </a:r>
            <a:r>
              <a:rPr lang="tr-TR" sz="1450" dirty="0">
                <a:solidFill>
                  <a:srgbClr val="373A3C"/>
                </a:solidFill>
                <a:highlight>
                  <a:schemeClr val="lt1"/>
                </a:highlight>
              </a:rPr>
              <a:t> (de-</a:t>
            </a:r>
            <a:r>
              <a:rPr lang="tr-TR" sz="1450" dirty="0" err="1">
                <a:solidFill>
                  <a:srgbClr val="373A3C"/>
                </a:solidFill>
                <a:highlight>
                  <a:schemeClr val="lt1"/>
                </a:highlight>
              </a:rPr>
              <a:t>encapsulation</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a:t>
            </a:r>
            <a:r>
              <a:rPr lang="tr-TR" sz="1450" dirty="0" err="1">
                <a:solidFill>
                  <a:srgbClr val="373A3C"/>
                </a:solidFill>
                <a:highlight>
                  <a:schemeClr val="lt1"/>
                </a:highlight>
              </a:rPr>
              <a:t>decapsulation</a:t>
            </a:r>
            <a:r>
              <a:rPr lang="tr-TR" sz="1450" dirty="0">
                <a:solidFill>
                  <a:srgbClr val="373A3C"/>
                </a:solidFill>
                <a:highlight>
                  <a:schemeClr val="lt1"/>
                </a:highlight>
              </a:rPr>
              <a:t>).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example</a:t>
            </a:r>
            <a:r>
              <a:rPr lang="tr-TR" sz="1450" dirty="0">
                <a:solidFill>
                  <a:srgbClr val="373A3C"/>
                </a:solidFill>
                <a:highlight>
                  <a:schemeClr val="lt1"/>
                </a:highlight>
              </a:rPr>
              <a:t>, it </a:t>
            </a:r>
            <a:r>
              <a:rPr lang="tr-TR" sz="1450" dirty="0" err="1">
                <a:solidFill>
                  <a:srgbClr val="373A3C"/>
                </a:solidFill>
                <a:highlight>
                  <a:schemeClr val="lt1"/>
                </a:highlight>
              </a:rPr>
              <a:t>receives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stream</a:t>
            </a:r>
            <a:r>
              <a:rPr lang="tr-TR" sz="1450" dirty="0">
                <a:solidFill>
                  <a:srgbClr val="373A3C"/>
                </a:solidFill>
                <a:highlight>
                  <a:schemeClr val="lt1"/>
                </a:highlight>
              </a:rPr>
              <a:t> of </a:t>
            </a:r>
            <a:r>
              <a:rPr lang="tr-TR" sz="1450" dirty="0" err="1">
                <a:solidFill>
                  <a:srgbClr val="373A3C"/>
                </a:solidFill>
                <a:highlight>
                  <a:schemeClr val="lt1"/>
                </a:highlight>
              </a:rPr>
              <a:t>bits</a:t>
            </a:r>
            <a:r>
              <a:rPr lang="tr-TR" sz="1450" dirty="0">
                <a:solidFill>
                  <a:srgbClr val="373A3C"/>
                </a:solidFill>
                <a:highlight>
                  <a:schemeClr val="lt1"/>
                </a:highlight>
              </a:rPr>
              <a:t> </a:t>
            </a:r>
            <a:r>
              <a:rPr lang="tr-TR" sz="1450" dirty="0" err="1">
                <a:solidFill>
                  <a:srgbClr val="373A3C"/>
                </a:solidFill>
                <a:highlight>
                  <a:schemeClr val="lt1"/>
                </a:highlight>
              </a:rPr>
              <a:t>arriving</a:t>
            </a:r>
            <a:r>
              <a:rPr lang="tr-TR" sz="1450" dirty="0">
                <a:solidFill>
                  <a:srgbClr val="373A3C"/>
                </a:solidFill>
                <a:highlight>
                  <a:schemeClr val="lt1"/>
                </a:highlight>
              </a:rPr>
              <a:t>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layer</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decodes</a:t>
            </a:r>
            <a:r>
              <a:rPr lang="tr-TR" sz="1450" dirty="0">
                <a:solidFill>
                  <a:srgbClr val="373A3C"/>
                </a:solidFill>
                <a:highlight>
                  <a:schemeClr val="lt1"/>
                </a:highlight>
              </a:rPr>
              <a:t> an Ethernet </a:t>
            </a:r>
            <a:r>
              <a:rPr lang="tr-TR" sz="1450" dirty="0" err="1">
                <a:solidFill>
                  <a:srgbClr val="373A3C"/>
                </a:solidFill>
                <a:highlight>
                  <a:schemeClr val="lt1"/>
                </a:highlight>
              </a:rPr>
              <a:t>frame</a:t>
            </a:r>
            <a:r>
              <a:rPr lang="tr-TR" sz="1450" dirty="0">
                <a:solidFill>
                  <a:srgbClr val="373A3C"/>
                </a:solidFill>
                <a:highlight>
                  <a:schemeClr val="lt1"/>
                </a:highlight>
              </a:rPr>
              <a:t>. </a:t>
            </a:r>
            <a:r>
              <a:rPr lang="tr-TR" sz="1450" dirty="0" err="1">
                <a:solidFill>
                  <a:srgbClr val="373A3C"/>
                </a:solidFill>
                <a:highlight>
                  <a:schemeClr val="lt1"/>
                </a:highlight>
              </a:rPr>
              <a:t>It</a:t>
            </a:r>
            <a:r>
              <a:rPr lang="tr-TR" sz="1450" dirty="0">
                <a:solidFill>
                  <a:srgbClr val="373A3C"/>
                </a:solidFill>
                <a:highlight>
                  <a:schemeClr val="lt1"/>
                </a:highlight>
              </a:rPr>
              <a:t> </a:t>
            </a:r>
            <a:r>
              <a:rPr lang="tr-TR" sz="1450" dirty="0" err="1">
                <a:solidFill>
                  <a:srgbClr val="373A3C"/>
                </a:solidFill>
                <a:highlight>
                  <a:schemeClr val="lt1"/>
                </a:highlight>
              </a:rPr>
              <a:t>extracts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IP </a:t>
            </a:r>
            <a:r>
              <a:rPr lang="tr-TR" sz="1450" dirty="0" err="1">
                <a:solidFill>
                  <a:srgbClr val="373A3C"/>
                </a:solidFill>
                <a:highlight>
                  <a:schemeClr val="lt1"/>
                </a:highlight>
              </a:rPr>
              <a:t>packet</a:t>
            </a:r>
            <a:r>
              <a:rPr lang="tr-TR" sz="1450" dirty="0">
                <a:solidFill>
                  <a:srgbClr val="373A3C"/>
                </a:solidFill>
                <a:highlight>
                  <a:schemeClr val="lt1"/>
                </a:highlight>
              </a:rPr>
              <a:t> </a:t>
            </a:r>
            <a:r>
              <a:rPr lang="tr-TR" sz="1450" dirty="0" err="1">
                <a:solidFill>
                  <a:srgbClr val="373A3C"/>
                </a:solidFill>
                <a:highlight>
                  <a:schemeClr val="lt1"/>
                </a:highlight>
              </a:rPr>
              <a:t>from</a:t>
            </a:r>
            <a:r>
              <a:rPr lang="tr-TR" sz="1450" dirty="0">
                <a:solidFill>
                  <a:srgbClr val="373A3C"/>
                </a:solidFill>
                <a:highlight>
                  <a:schemeClr val="lt1"/>
                </a:highlight>
              </a:rPr>
              <a:t> </a:t>
            </a:r>
            <a:r>
              <a:rPr lang="tr-TR" sz="1450" dirty="0" err="1">
                <a:solidFill>
                  <a:srgbClr val="373A3C"/>
                </a:solidFill>
                <a:highlight>
                  <a:schemeClr val="lt1"/>
                </a:highlight>
              </a:rPr>
              <a:t>this</a:t>
            </a:r>
            <a:r>
              <a:rPr lang="tr-TR" sz="1450" dirty="0">
                <a:solidFill>
                  <a:srgbClr val="373A3C"/>
                </a:solidFill>
                <a:highlight>
                  <a:schemeClr val="lt1"/>
                </a:highlight>
              </a:rPr>
              <a:t> </a:t>
            </a:r>
            <a:r>
              <a:rPr lang="tr-TR" sz="1450" dirty="0" err="1">
                <a:solidFill>
                  <a:srgbClr val="373A3C"/>
                </a:solidFill>
                <a:highlight>
                  <a:schemeClr val="lt1"/>
                </a:highlight>
              </a:rPr>
              <a:t>frame</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resolves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information</a:t>
            </a:r>
            <a:r>
              <a:rPr lang="tr-TR" sz="1450" dirty="0">
                <a:solidFill>
                  <a:srgbClr val="373A3C"/>
                </a:solidFill>
                <a:highlight>
                  <a:schemeClr val="lt1"/>
                </a:highlight>
              </a:rPr>
              <a:t> in </a:t>
            </a:r>
            <a:r>
              <a:rPr lang="tr-TR" sz="1450" dirty="0" err="1">
                <a:solidFill>
                  <a:srgbClr val="373A3C"/>
                </a:solidFill>
                <a:highlight>
                  <a:schemeClr val="lt1"/>
                </a:highlight>
              </a:rPr>
              <a:t>the</a:t>
            </a:r>
            <a:r>
              <a:rPr lang="tr-TR" sz="1450" dirty="0">
                <a:solidFill>
                  <a:srgbClr val="373A3C"/>
                </a:solidFill>
                <a:highlight>
                  <a:schemeClr val="lt1"/>
                </a:highlight>
              </a:rPr>
              <a:t> IP </a:t>
            </a:r>
            <a:r>
              <a:rPr lang="tr-TR" sz="1450" dirty="0" err="1">
                <a:solidFill>
                  <a:srgbClr val="373A3C"/>
                </a:solidFill>
                <a:highlight>
                  <a:schemeClr val="lt1"/>
                </a:highlight>
              </a:rPr>
              <a:t>header</a:t>
            </a:r>
            <a:r>
              <a:rPr lang="tr-TR" sz="1450" dirty="0">
                <a:solidFill>
                  <a:srgbClr val="373A3C"/>
                </a:solidFill>
                <a:highlight>
                  <a:schemeClr val="lt1"/>
                </a:highlight>
              </a:rPr>
              <a:t> </a:t>
            </a:r>
            <a:r>
              <a:rPr lang="tr-TR" sz="1450" dirty="0" err="1">
                <a:solidFill>
                  <a:srgbClr val="373A3C"/>
                </a:solidFill>
                <a:highlight>
                  <a:schemeClr val="lt1"/>
                </a:highlight>
              </a:rPr>
              <a:t>then</a:t>
            </a:r>
            <a:r>
              <a:rPr lang="tr-TR" sz="1450" dirty="0">
                <a:solidFill>
                  <a:srgbClr val="373A3C"/>
                </a:solidFill>
                <a:highlight>
                  <a:schemeClr val="lt1"/>
                </a:highlight>
              </a:rPr>
              <a:t> </a:t>
            </a:r>
            <a:r>
              <a:rPr lang="tr-TR" sz="1450" dirty="0" err="1">
                <a:solidFill>
                  <a:srgbClr val="373A3C"/>
                </a:solidFill>
                <a:highlight>
                  <a:schemeClr val="lt1"/>
                </a:highlight>
              </a:rPr>
              <a:t>does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same</a:t>
            </a:r>
            <a:r>
              <a:rPr lang="tr-TR" sz="1450" dirty="0">
                <a:solidFill>
                  <a:srgbClr val="373A3C"/>
                </a:solidFill>
                <a:highlight>
                  <a:schemeClr val="lt1"/>
                </a:highlight>
              </a:rPr>
              <a:t>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TCP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application</a:t>
            </a:r>
            <a:r>
              <a:rPr lang="tr-TR" sz="1450" dirty="0">
                <a:solidFill>
                  <a:srgbClr val="373A3C"/>
                </a:solidFill>
                <a:highlight>
                  <a:schemeClr val="lt1"/>
                </a:highlight>
              </a:rPr>
              <a:t> </a:t>
            </a:r>
            <a:r>
              <a:rPr lang="tr-TR" sz="1450" dirty="0" err="1">
                <a:solidFill>
                  <a:srgbClr val="373A3C"/>
                </a:solidFill>
                <a:highlight>
                  <a:schemeClr val="lt1"/>
                </a:highlight>
              </a:rPr>
              <a:t>headers</a:t>
            </a:r>
            <a:r>
              <a:rPr lang="tr-TR" sz="1450" dirty="0">
                <a:solidFill>
                  <a:srgbClr val="373A3C"/>
                </a:solidFill>
                <a:highlight>
                  <a:schemeClr val="lt1"/>
                </a:highlight>
              </a:rPr>
              <a:t>, </a:t>
            </a:r>
            <a:r>
              <a:rPr lang="tr-TR" sz="1450" dirty="0" err="1">
                <a:solidFill>
                  <a:srgbClr val="373A3C"/>
                </a:solidFill>
                <a:highlight>
                  <a:schemeClr val="lt1"/>
                </a:highlight>
              </a:rPr>
              <a:t>eventually</a:t>
            </a:r>
            <a:r>
              <a:rPr lang="tr-TR" sz="1450" dirty="0">
                <a:solidFill>
                  <a:srgbClr val="373A3C"/>
                </a:solidFill>
                <a:highlight>
                  <a:schemeClr val="lt1"/>
                </a:highlight>
              </a:rPr>
              <a:t> </a:t>
            </a:r>
            <a:r>
              <a:rPr lang="tr-TR" sz="1450" dirty="0" err="1">
                <a:solidFill>
                  <a:srgbClr val="373A3C"/>
                </a:solidFill>
                <a:highlight>
                  <a:schemeClr val="lt1"/>
                </a:highlight>
              </a:rPr>
              <a:t>extracting</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application</a:t>
            </a:r>
            <a:r>
              <a:rPr lang="tr-TR" sz="1450" dirty="0">
                <a:solidFill>
                  <a:srgbClr val="373A3C"/>
                </a:solidFill>
                <a:highlight>
                  <a:schemeClr val="lt1"/>
                </a:highlight>
              </a:rPr>
              <a:t> data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processing</a:t>
            </a:r>
            <a:r>
              <a:rPr lang="tr-TR" sz="1450" dirty="0">
                <a:solidFill>
                  <a:srgbClr val="373A3C"/>
                </a:solidFill>
                <a:highlight>
                  <a:schemeClr val="lt1"/>
                </a:highlight>
              </a:rPr>
              <a:t> </a:t>
            </a:r>
            <a:r>
              <a:rPr lang="tr-TR" sz="1450" dirty="0" err="1">
                <a:solidFill>
                  <a:srgbClr val="373A3C"/>
                </a:solidFill>
                <a:highlight>
                  <a:schemeClr val="lt1"/>
                </a:highlight>
              </a:rPr>
              <a:t>by</a:t>
            </a:r>
            <a:r>
              <a:rPr lang="tr-TR" sz="1450" dirty="0">
                <a:solidFill>
                  <a:srgbClr val="373A3C"/>
                </a:solidFill>
                <a:highlight>
                  <a:schemeClr val="lt1"/>
                </a:highlight>
              </a:rPr>
              <a:t> a software program.</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err="1">
                <a:solidFill>
                  <a:srgbClr val="373A3C"/>
                </a:solidFill>
                <a:highlight>
                  <a:schemeClr val="lt1"/>
                </a:highlight>
              </a:rPr>
              <a:t>In</a:t>
            </a:r>
            <a:r>
              <a:rPr lang="tr-TR" sz="1450" dirty="0">
                <a:solidFill>
                  <a:srgbClr val="373A3C"/>
                </a:solidFill>
                <a:highlight>
                  <a:schemeClr val="lt1"/>
                </a:highlight>
              </a:rPr>
              <a:t> </a:t>
            </a:r>
            <a:r>
              <a:rPr lang="tr-TR" sz="1450" dirty="0" err="1">
                <a:solidFill>
                  <a:srgbClr val="373A3C"/>
                </a:solidFill>
                <a:highlight>
                  <a:schemeClr val="lt1"/>
                </a:highlight>
              </a:rPr>
              <a:t>summary</a:t>
            </a:r>
            <a:r>
              <a:rPr lang="tr-TR" sz="1450" dirty="0">
                <a:solidFill>
                  <a:srgbClr val="373A3C"/>
                </a:solidFill>
                <a:highlight>
                  <a:schemeClr val="lt1"/>
                </a:highlight>
              </a:rPr>
              <a:t>, at a </a:t>
            </a:r>
            <a:r>
              <a:rPr lang="tr-TR" sz="1450" dirty="0" err="1">
                <a:solidFill>
                  <a:srgbClr val="373A3C"/>
                </a:solidFill>
                <a:highlight>
                  <a:schemeClr val="lt1"/>
                </a:highlight>
              </a:rPr>
              <a:t>transmitting</a:t>
            </a:r>
            <a:r>
              <a:rPr lang="tr-TR" sz="1450" dirty="0">
                <a:solidFill>
                  <a:srgbClr val="373A3C"/>
                </a:solidFill>
                <a:highlight>
                  <a:schemeClr val="lt1"/>
                </a:highlight>
              </a:rPr>
              <a:t> </a:t>
            </a:r>
            <a:r>
              <a:rPr lang="tr-TR" sz="1450" dirty="0" err="1">
                <a:solidFill>
                  <a:srgbClr val="373A3C"/>
                </a:solidFill>
                <a:highlight>
                  <a:schemeClr val="lt1"/>
                </a:highlight>
              </a:rPr>
              <a:t>device</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data-</a:t>
            </a:r>
            <a:r>
              <a:rPr lang="tr-TR" sz="1450" dirty="0" err="1">
                <a:solidFill>
                  <a:srgbClr val="373A3C"/>
                </a:solidFill>
                <a:highlight>
                  <a:schemeClr val="lt1"/>
                </a:highlight>
              </a:rPr>
              <a:t>encapsulation</a:t>
            </a:r>
            <a:r>
              <a:rPr lang="tr-TR" sz="1450" dirty="0">
                <a:solidFill>
                  <a:srgbClr val="373A3C"/>
                </a:solidFill>
                <a:highlight>
                  <a:schemeClr val="lt1"/>
                </a:highlight>
              </a:rPr>
              <a:t> </a:t>
            </a:r>
            <a:r>
              <a:rPr lang="tr-TR" sz="1450" dirty="0" err="1">
                <a:solidFill>
                  <a:srgbClr val="373A3C"/>
                </a:solidFill>
                <a:highlight>
                  <a:schemeClr val="lt1"/>
                </a:highlight>
              </a:rPr>
              <a:t>method</a:t>
            </a:r>
            <a:r>
              <a:rPr lang="tr-TR" sz="1450" dirty="0">
                <a:solidFill>
                  <a:srgbClr val="373A3C"/>
                </a:solidFill>
                <a:highlight>
                  <a:schemeClr val="lt1"/>
                </a:highlight>
              </a:rPr>
              <a:t> </a:t>
            </a:r>
            <a:r>
              <a:rPr lang="tr-TR" sz="1450" dirty="0" err="1">
                <a:solidFill>
                  <a:srgbClr val="373A3C"/>
                </a:solidFill>
                <a:highlight>
                  <a:schemeClr val="lt1"/>
                </a:highlight>
              </a:rPr>
              <a:t>works</a:t>
            </a:r>
            <a:r>
              <a:rPr lang="tr-TR" sz="1450" dirty="0">
                <a:solidFill>
                  <a:srgbClr val="373A3C"/>
                </a:solidFill>
                <a:highlight>
                  <a:schemeClr val="lt1"/>
                </a:highlight>
              </a:rPr>
              <a:t> </a:t>
            </a:r>
            <a:r>
              <a:rPr lang="tr-TR" sz="1450" dirty="0" err="1">
                <a:solidFill>
                  <a:srgbClr val="373A3C"/>
                </a:solidFill>
                <a:highlight>
                  <a:schemeClr val="lt1"/>
                </a:highlight>
              </a:rPr>
              <a:t>like</a:t>
            </a:r>
            <a:r>
              <a:rPr lang="tr-TR" sz="1450" dirty="0">
                <a:solidFill>
                  <a:srgbClr val="373A3C"/>
                </a:solidFill>
                <a:highlight>
                  <a:schemeClr val="lt1"/>
                </a:highlight>
              </a:rPr>
              <a:t> </a:t>
            </a:r>
            <a:r>
              <a:rPr lang="tr-TR" sz="1450" dirty="0" err="1">
                <a:solidFill>
                  <a:srgbClr val="373A3C"/>
                </a:solidFill>
                <a:highlight>
                  <a:schemeClr val="lt1"/>
                </a:highlight>
              </a:rPr>
              <a:t>this</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a:solidFill>
                  <a:srgbClr val="373A3C"/>
                </a:solidFill>
                <a:highlight>
                  <a:schemeClr val="lt1"/>
                </a:highlight>
              </a:rPr>
              <a:t>User </a:t>
            </a:r>
            <a:r>
              <a:rPr lang="tr-TR" sz="1450" dirty="0" err="1">
                <a:solidFill>
                  <a:srgbClr val="373A3C"/>
                </a:solidFill>
                <a:highlight>
                  <a:schemeClr val="lt1"/>
                </a:highlight>
              </a:rPr>
              <a:t>information</a:t>
            </a:r>
            <a:r>
              <a:rPr lang="tr-TR" sz="1450" dirty="0">
                <a:solidFill>
                  <a:srgbClr val="373A3C"/>
                </a:solidFill>
                <a:highlight>
                  <a:schemeClr val="lt1"/>
                </a:highlight>
              </a:rPr>
              <a:t> is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data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transmission</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network.</a:t>
            </a: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a:solidFill>
                  <a:srgbClr val="373A3C"/>
                </a:solidFill>
                <a:highlight>
                  <a:schemeClr val="lt1"/>
                </a:highlight>
              </a:rPr>
              <a:t>Data is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segments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 </a:t>
            </a:r>
            <a:r>
              <a:rPr lang="tr-TR" sz="1450" dirty="0" err="1">
                <a:solidFill>
                  <a:srgbClr val="373A3C"/>
                </a:solidFill>
                <a:highlight>
                  <a:schemeClr val="lt1"/>
                </a:highlight>
              </a:rPr>
              <a:t>reliable</a:t>
            </a:r>
            <a:r>
              <a:rPr lang="tr-TR" sz="1450" dirty="0">
                <a:solidFill>
                  <a:srgbClr val="373A3C"/>
                </a:solidFill>
                <a:highlight>
                  <a:schemeClr val="lt1"/>
                </a:highlight>
              </a:rPr>
              <a:t> </a:t>
            </a:r>
            <a:r>
              <a:rPr lang="tr-TR" sz="1450" dirty="0" err="1">
                <a:solidFill>
                  <a:srgbClr val="373A3C"/>
                </a:solidFill>
                <a:highlight>
                  <a:schemeClr val="lt1"/>
                </a:highlight>
              </a:rPr>
              <a:t>connection</a:t>
            </a:r>
            <a:r>
              <a:rPr lang="tr-TR" sz="1450" dirty="0">
                <a:solidFill>
                  <a:srgbClr val="373A3C"/>
                </a:solidFill>
                <a:highlight>
                  <a:schemeClr val="lt1"/>
                </a:highlight>
              </a:rPr>
              <a:t> is set </a:t>
            </a:r>
            <a:r>
              <a:rPr lang="tr-TR" sz="1450" dirty="0" err="1">
                <a:solidFill>
                  <a:srgbClr val="373A3C"/>
                </a:solidFill>
                <a:highlight>
                  <a:schemeClr val="lt1"/>
                </a:highlight>
              </a:rPr>
              <a:t>up</a:t>
            </a:r>
            <a:r>
              <a:rPr lang="tr-TR" sz="1450" dirty="0">
                <a:solidFill>
                  <a:srgbClr val="373A3C"/>
                </a:solidFill>
                <a:highlight>
                  <a:schemeClr val="lt1"/>
                </a:highlight>
              </a:rPr>
              <a:t> </a:t>
            </a:r>
            <a:r>
              <a:rPr lang="tr-TR" sz="1450" dirty="0" err="1">
                <a:solidFill>
                  <a:srgbClr val="373A3C"/>
                </a:solidFill>
                <a:highlight>
                  <a:schemeClr val="lt1"/>
                </a:highlight>
              </a:rPr>
              <a:t>between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transmitting</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receiving</a:t>
            </a:r>
            <a:r>
              <a:rPr lang="tr-TR" sz="1450" dirty="0">
                <a:solidFill>
                  <a:srgbClr val="373A3C"/>
                </a:solidFill>
                <a:highlight>
                  <a:schemeClr val="lt1"/>
                </a:highlight>
              </a:rPr>
              <a:t> </a:t>
            </a:r>
            <a:r>
              <a:rPr lang="tr-TR" sz="1450" dirty="0" err="1">
                <a:solidFill>
                  <a:srgbClr val="373A3C"/>
                </a:solidFill>
                <a:highlight>
                  <a:schemeClr val="lt1"/>
                </a:highlight>
              </a:rPr>
              <a:t>hosts</a:t>
            </a:r>
            <a:r>
              <a:rPr lang="tr-TR" sz="1450" dirty="0">
                <a:solidFill>
                  <a:srgbClr val="373A3C"/>
                </a:solidFill>
                <a:highlight>
                  <a:schemeClr val="lt1"/>
                </a:highlight>
              </a:rPr>
              <a:t>.</a:t>
            </a: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err="1">
                <a:solidFill>
                  <a:srgbClr val="373A3C"/>
                </a:solidFill>
                <a:highlight>
                  <a:schemeClr val="lt1"/>
                </a:highlight>
              </a:rPr>
              <a:t>Segments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packets</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a:t>
            </a:r>
            <a:r>
              <a:rPr lang="tr-TR" sz="1450" dirty="0" err="1">
                <a:solidFill>
                  <a:srgbClr val="373A3C"/>
                </a:solidFill>
                <a:highlight>
                  <a:schemeClr val="lt1"/>
                </a:highlight>
              </a:rPr>
              <a:t>datagrams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 </a:t>
            </a:r>
            <a:r>
              <a:rPr lang="tr-TR" sz="1450" dirty="0" err="1">
                <a:solidFill>
                  <a:srgbClr val="373A3C"/>
                </a:solidFill>
                <a:highlight>
                  <a:schemeClr val="lt1"/>
                </a:highlight>
              </a:rPr>
              <a:t>logical</a:t>
            </a:r>
            <a:r>
              <a:rPr lang="tr-TR" sz="1450" dirty="0">
                <a:solidFill>
                  <a:srgbClr val="373A3C"/>
                </a:solidFill>
                <a:highlight>
                  <a:schemeClr val="lt1"/>
                </a:highlight>
              </a:rPr>
              <a:t> </a:t>
            </a:r>
            <a:r>
              <a:rPr lang="tr-TR" sz="1450" dirty="0" err="1">
                <a:solidFill>
                  <a:srgbClr val="373A3C"/>
                </a:solidFill>
                <a:highlight>
                  <a:schemeClr val="lt1"/>
                </a:highlight>
              </a:rPr>
              <a:t>address</a:t>
            </a:r>
            <a:r>
              <a:rPr lang="tr-TR" sz="1450" dirty="0">
                <a:solidFill>
                  <a:srgbClr val="373A3C"/>
                </a:solidFill>
                <a:highlight>
                  <a:schemeClr val="lt1"/>
                </a:highlight>
              </a:rPr>
              <a:t> is </a:t>
            </a:r>
            <a:r>
              <a:rPr lang="tr-TR" sz="1450" dirty="0" err="1">
                <a:solidFill>
                  <a:srgbClr val="373A3C"/>
                </a:solidFill>
                <a:highlight>
                  <a:schemeClr val="lt1"/>
                </a:highlight>
              </a:rPr>
              <a:t>placed</a:t>
            </a:r>
            <a:r>
              <a:rPr lang="tr-TR" sz="1450" dirty="0">
                <a:solidFill>
                  <a:srgbClr val="373A3C"/>
                </a:solidFill>
                <a:highlight>
                  <a:schemeClr val="lt1"/>
                </a:highlight>
              </a:rPr>
              <a:t> in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header</a:t>
            </a:r>
            <a:r>
              <a:rPr lang="tr-TR" sz="1450" dirty="0">
                <a:solidFill>
                  <a:srgbClr val="373A3C"/>
                </a:solidFill>
                <a:highlight>
                  <a:schemeClr val="lt1"/>
                </a:highlight>
              </a:rPr>
              <a:t> </a:t>
            </a:r>
            <a:r>
              <a:rPr lang="tr-TR" sz="1450" dirty="0" err="1">
                <a:solidFill>
                  <a:srgbClr val="373A3C"/>
                </a:solidFill>
                <a:highlight>
                  <a:schemeClr val="lt1"/>
                </a:highlight>
              </a:rPr>
              <a:t>so</a:t>
            </a:r>
            <a:r>
              <a:rPr lang="tr-TR" sz="1450" dirty="0">
                <a:solidFill>
                  <a:srgbClr val="373A3C"/>
                </a:solidFill>
                <a:highlight>
                  <a:schemeClr val="lt1"/>
                </a:highlight>
              </a:rPr>
              <a:t> </a:t>
            </a:r>
            <a:r>
              <a:rPr lang="tr-TR" sz="1450" dirty="0" err="1">
                <a:solidFill>
                  <a:srgbClr val="373A3C"/>
                </a:solidFill>
                <a:highlight>
                  <a:schemeClr val="lt1"/>
                </a:highlight>
              </a:rPr>
              <a:t>each</a:t>
            </a:r>
            <a:r>
              <a:rPr lang="tr-TR" sz="1450" dirty="0">
                <a:solidFill>
                  <a:srgbClr val="373A3C"/>
                </a:solidFill>
                <a:highlight>
                  <a:schemeClr val="lt1"/>
                </a:highlight>
              </a:rPr>
              <a:t> </a:t>
            </a:r>
            <a:r>
              <a:rPr lang="tr-TR" sz="1450" dirty="0" err="1">
                <a:solidFill>
                  <a:srgbClr val="373A3C"/>
                </a:solidFill>
                <a:highlight>
                  <a:schemeClr val="lt1"/>
                </a:highlight>
              </a:rPr>
              <a:t>packet</a:t>
            </a:r>
            <a:r>
              <a:rPr lang="tr-TR" sz="1450" dirty="0">
                <a:solidFill>
                  <a:srgbClr val="373A3C"/>
                </a:solidFill>
                <a:highlight>
                  <a:schemeClr val="lt1"/>
                </a:highlight>
              </a:rPr>
              <a:t> can be </a:t>
            </a:r>
            <a:r>
              <a:rPr lang="tr-TR" sz="1450" dirty="0" err="1">
                <a:solidFill>
                  <a:srgbClr val="373A3C"/>
                </a:solidFill>
                <a:highlight>
                  <a:schemeClr val="lt1"/>
                </a:highlight>
              </a:rPr>
              <a:t>routed</a:t>
            </a:r>
            <a:r>
              <a:rPr lang="tr-TR" sz="1450" dirty="0">
                <a:solidFill>
                  <a:srgbClr val="373A3C"/>
                </a:solidFill>
                <a:highlight>
                  <a:schemeClr val="lt1"/>
                </a:highlight>
              </a:rPr>
              <a:t> </a:t>
            </a:r>
            <a:r>
              <a:rPr lang="tr-TR" sz="1450" dirty="0" err="1">
                <a:solidFill>
                  <a:srgbClr val="373A3C"/>
                </a:solidFill>
                <a:highlight>
                  <a:schemeClr val="lt1"/>
                </a:highlight>
              </a:rPr>
              <a:t>through</a:t>
            </a:r>
            <a:r>
              <a:rPr lang="tr-TR" sz="1450" dirty="0">
                <a:solidFill>
                  <a:srgbClr val="373A3C"/>
                </a:solidFill>
                <a:highlight>
                  <a:schemeClr val="lt1"/>
                </a:highlight>
              </a:rPr>
              <a:t> an </a:t>
            </a:r>
            <a:r>
              <a:rPr lang="tr-TR" sz="1450" dirty="0" err="1">
                <a:solidFill>
                  <a:srgbClr val="373A3C"/>
                </a:solidFill>
                <a:highlight>
                  <a:schemeClr val="lt1"/>
                </a:highlight>
              </a:rPr>
              <a:t>internetwork</a:t>
            </a:r>
            <a:r>
              <a:rPr lang="tr-TR" sz="1450" dirty="0">
                <a:solidFill>
                  <a:srgbClr val="373A3C"/>
                </a:solidFill>
                <a:highlight>
                  <a:schemeClr val="lt1"/>
                </a:highlight>
              </a:rPr>
              <a:t>.</a:t>
            </a: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err="1">
                <a:solidFill>
                  <a:srgbClr val="373A3C"/>
                </a:solidFill>
                <a:highlight>
                  <a:schemeClr val="lt1"/>
                </a:highlight>
              </a:rPr>
              <a:t>Packets</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a:t>
            </a:r>
            <a:r>
              <a:rPr lang="tr-TR" sz="1450" dirty="0" err="1">
                <a:solidFill>
                  <a:srgbClr val="373A3C"/>
                </a:solidFill>
                <a:highlight>
                  <a:schemeClr val="lt1"/>
                </a:highlight>
              </a:rPr>
              <a:t>datagrams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frames</a:t>
            </a:r>
            <a:r>
              <a:rPr lang="tr-TR" sz="1450" dirty="0">
                <a:solidFill>
                  <a:srgbClr val="373A3C"/>
                </a:solidFill>
                <a:highlight>
                  <a:schemeClr val="lt1"/>
                </a:highlight>
              </a:rPr>
              <a:t>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transmission</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local</a:t>
            </a:r>
            <a:r>
              <a:rPr lang="tr-TR" sz="1450" dirty="0">
                <a:solidFill>
                  <a:srgbClr val="373A3C"/>
                </a:solidFill>
                <a:highlight>
                  <a:schemeClr val="lt1"/>
                </a:highlight>
              </a:rPr>
              <a:t> network. Hardware (Ethernet) </a:t>
            </a:r>
            <a:r>
              <a:rPr lang="tr-TR" sz="1450" dirty="0" err="1">
                <a:solidFill>
                  <a:srgbClr val="373A3C"/>
                </a:solidFill>
                <a:highlight>
                  <a:schemeClr val="lt1"/>
                </a:highlight>
              </a:rPr>
              <a:t>addresses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used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uniquely</a:t>
            </a:r>
            <a:r>
              <a:rPr lang="tr-TR" sz="1450" dirty="0">
                <a:solidFill>
                  <a:srgbClr val="373A3C"/>
                </a:solidFill>
                <a:highlight>
                  <a:schemeClr val="lt1"/>
                </a:highlight>
              </a:rPr>
              <a:t> </a:t>
            </a:r>
            <a:r>
              <a:rPr lang="tr-TR" sz="1450" dirty="0" err="1">
                <a:solidFill>
                  <a:srgbClr val="373A3C"/>
                </a:solidFill>
                <a:highlight>
                  <a:schemeClr val="lt1"/>
                </a:highlight>
              </a:rPr>
              <a:t>identify</a:t>
            </a:r>
            <a:r>
              <a:rPr lang="tr-TR" sz="1450" dirty="0">
                <a:solidFill>
                  <a:srgbClr val="373A3C"/>
                </a:solidFill>
                <a:highlight>
                  <a:schemeClr val="lt1"/>
                </a:highlight>
              </a:rPr>
              <a:t> </a:t>
            </a:r>
            <a:r>
              <a:rPr lang="tr-TR" sz="1450" dirty="0" err="1">
                <a:solidFill>
                  <a:srgbClr val="373A3C"/>
                </a:solidFill>
                <a:highlight>
                  <a:schemeClr val="lt1"/>
                </a:highlight>
              </a:rPr>
              <a:t>hosts</a:t>
            </a:r>
            <a:r>
              <a:rPr lang="tr-TR" sz="1450" dirty="0">
                <a:solidFill>
                  <a:srgbClr val="373A3C"/>
                </a:solidFill>
                <a:highlight>
                  <a:schemeClr val="lt1"/>
                </a:highlight>
              </a:rPr>
              <a:t> on a </a:t>
            </a:r>
            <a:r>
              <a:rPr lang="tr-TR" sz="1450" dirty="0" err="1">
                <a:solidFill>
                  <a:srgbClr val="373A3C"/>
                </a:solidFill>
                <a:highlight>
                  <a:schemeClr val="lt1"/>
                </a:highlight>
              </a:rPr>
              <a:t>local</a:t>
            </a:r>
            <a:r>
              <a:rPr lang="tr-TR" sz="1450" dirty="0">
                <a:solidFill>
                  <a:srgbClr val="373A3C"/>
                </a:solidFill>
                <a:highlight>
                  <a:schemeClr val="lt1"/>
                </a:highlight>
              </a:rPr>
              <a:t> network segment.</a:t>
            </a: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err="1">
                <a:solidFill>
                  <a:srgbClr val="373A3C"/>
                </a:solidFill>
                <a:highlight>
                  <a:schemeClr val="lt1"/>
                </a:highlight>
              </a:rPr>
              <a:t>Frames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bits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 </a:t>
            </a:r>
            <a:r>
              <a:rPr lang="tr-TR" sz="1450" dirty="0" err="1">
                <a:solidFill>
                  <a:srgbClr val="373A3C"/>
                </a:solidFill>
                <a:highlight>
                  <a:schemeClr val="lt1"/>
                </a:highlight>
              </a:rPr>
              <a:t>digital</a:t>
            </a:r>
            <a:r>
              <a:rPr lang="tr-TR" sz="1450" dirty="0">
                <a:solidFill>
                  <a:srgbClr val="373A3C"/>
                </a:solidFill>
                <a:highlight>
                  <a:schemeClr val="lt1"/>
                </a:highlight>
              </a:rPr>
              <a:t> </a:t>
            </a:r>
            <a:r>
              <a:rPr lang="tr-TR" sz="1450" dirty="0" err="1">
                <a:solidFill>
                  <a:srgbClr val="373A3C"/>
                </a:solidFill>
                <a:highlight>
                  <a:schemeClr val="lt1"/>
                </a:highlight>
              </a:rPr>
              <a:t>encoding</a:t>
            </a:r>
            <a:r>
              <a:rPr lang="tr-TR" sz="1450" dirty="0">
                <a:solidFill>
                  <a:srgbClr val="373A3C"/>
                </a:solidFill>
                <a:highlight>
                  <a:schemeClr val="lt1"/>
                </a:highlight>
              </a:rPr>
              <a:t> is </a:t>
            </a:r>
            <a:r>
              <a:rPr lang="tr-TR" sz="1450" dirty="0" err="1">
                <a:solidFill>
                  <a:srgbClr val="373A3C"/>
                </a:solidFill>
                <a:highlight>
                  <a:schemeClr val="lt1"/>
                </a:highlight>
              </a:rPr>
              <a:t>used</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df5d9e83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2" name="Google Shape;452;gdf5d9e8327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lang="tr-T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a:solidFill>
                  <a:srgbClr val="373A3C"/>
                </a:solidFill>
                <a:highlight>
                  <a:schemeClr val="lt1"/>
                </a:highlight>
              </a:rPr>
              <a:t>3 </a:t>
            </a:r>
            <a:r>
              <a:rPr lang="tr-TR" sz="1450" dirty="0" err="1">
                <a:solidFill>
                  <a:srgbClr val="373A3C"/>
                </a:solidFill>
                <a:highlight>
                  <a:schemeClr val="lt1"/>
                </a:highlight>
              </a:rPr>
              <a:t>ıp</a:t>
            </a:r>
            <a:r>
              <a:rPr lang="tr-TR" sz="1450" dirty="0">
                <a:solidFill>
                  <a:srgbClr val="373A3C"/>
                </a:solidFill>
                <a:highlight>
                  <a:schemeClr val="lt1"/>
                </a:highlight>
              </a:rPr>
              <a:t> </a:t>
            </a:r>
            <a:r>
              <a:rPr lang="tr-TR" sz="1450" dirty="0" err="1">
                <a:solidFill>
                  <a:srgbClr val="373A3C"/>
                </a:solidFill>
                <a:highlight>
                  <a:schemeClr val="lt1"/>
                </a:highlight>
              </a:rPr>
              <a:t>ekleniyo</a:t>
            </a:r>
            <a:endParaRPr lang="tr-T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a:solidFill>
                  <a:srgbClr val="373A3C"/>
                </a:solidFill>
                <a:highlight>
                  <a:schemeClr val="lt1"/>
                </a:highlight>
              </a:rPr>
              <a:t>2 veri kontrol ekleri</a:t>
            </a:r>
          </a:p>
          <a:p>
            <a:pPr marL="0" lvl="0" indent="0" algn="l" rtl="0">
              <a:lnSpc>
                <a:spcPct val="100000"/>
              </a:lnSpc>
              <a:spcBef>
                <a:spcPts val="0"/>
              </a:spcBef>
              <a:spcAft>
                <a:spcPts val="0"/>
              </a:spcAft>
              <a:buNone/>
            </a:pPr>
            <a:endParaRPr lang="tr-T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a:solidFill>
                  <a:srgbClr val="373A3C"/>
                </a:solidFill>
                <a:highlight>
                  <a:schemeClr val="lt1"/>
                </a:highlight>
              </a:rPr>
              <a:t>Bir düğümden diğerine bir mesaj gönderildiğinde, gönderen düğümdeki katman yığınında aşağı doğru hareket eder, iletim ortamını kullanarak alıcı düğüme ulaşır ve sonra bu düğümdeki yığında yukarı geçer. Her düzeyde (fiziksel katman hariç), gönderen düğüm, bir Protokol Veri Birimi (PDU) oluşturan veri yüküne bir başlık ekler. Bu işlem kapsülleme olarak </a:t>
            </a:r>
            <a:r>
              <a:rPr lang="tr-TR" sz="1450" dirty="0" err="1">
                <a:solidFill>
                  <a:srgbClr val="373A3C"/>
                </a:solidFill>
                <a:highlight>
                  <a:schemeClr val="lt1"/>
                </a:highlight>
              </a:rPr>
              <a:t>bilinir.Tipik</a:t>
            </a:r>
            <a:r>
              <a:rPr lang="tr-TR" sz="1450" dirty="0">
                <a:solidFill>
                  <a:srgbClr val="373A3C"/>
                </a:solidFill>
                <a:highlight>
                  <a:schemeClr val="lt1"/>
                </a:highlight>
              </a:rPr>
              <a:t> bir yerel ağda, örneğin, gönderen düğümde, veriler, kendi uygulama başlığını içerecek olan HTTP gibi bir uygulama tarafından üretilir. Aktarım katmanında, bu uygulama verilerine bir TCP başlığı eklenir. Ağ katmanında, TCP segmenti bir IP başlığına sarılır. IP paketi, veri bağlantı katmanında bir Ethernet çerçevesine konur ve ardından çerçeveyi oluşturan bit akışı, fiziksel katmanda ağ üzerinden </a:t>
            </a:r>
            <a:r>
              <a:rPr lang="tr-TR" sz="1450" dirty="0" err="1">
                <a:solidFill>
                  <a:srgbClr val="373A3C"/>
                </a:solidFill>
                <a:highlight>
                  <a:schemeClr val="lt1"/>
                </a:highlight>
              </a:rPr>
              <a:t>iletilir.Alıcı</a:t>
            </a:r>
            <a:r>
              <a:rPr lang="tr-TR" sz="1450" dirty="0">
                <a:solidFill>
                  <a:srgbClr val="373A3C"/>
                </a:solidFill>
                <a:highlight>
                  <a:schemeClr val="lt1"/>
                </a:highlight>
              </a:rPr>
              <a:t> düğüm ters işlemi gerçekleştirir (kapsülden çıkarma veya kapsülden çıkarma). Örneğin, fiziksel katmana gelen bit akışını alır ve bir Ethernet çerçevesinin kodunu çözer. Bu çerçeveden IP paketini çıkarır ve IP başlığındaki bilgileri çözer, ardından aynısını TCP ve uygulama başlıkları için yapar ve sonunda bir yazılım programı tarafından işlenmek üzere uygulama verilerini </a:t>
            </a:r>
            <a:r>
              <a:rPr lang="tr-TR" sz="1450" dirty="0" err="1">
                <a:solidFill>
                  <a:srgbClr val="373A3C"/>
                </a:solidFill>
                <a:highlight>
                  <a:schemeClr val="lt1"/>
                </a:highlight>
              </a:rPr>
              <a:t>çıkarır.Özetle</a:t>
            </a:r>
            <a:r>
              <a:rPr lang="tr-TR" sz="1450" dirty="0">
                <a:solidFill>
                  <a:srgbClr val="373A3C"/>
                </a:solidFill>
                <a:highlight>
                  <a:schemeClr val="lt1"/>
                </a:highlight>
              </a:rPr>
              <a:t>, bir verici cihazda veri kapsülleme yöntemi şu şekilde </a:t>
            </a:r>
            <a:r>
              <a:rPr lang="tr-TR" sz="1450" dirty="0" err="1">
                <a:solidFill>
                  <a:srgbClr val="373A3C"/>
                </a:solidFill>
                <a:highlight>
                  <a:schemeClr val="lt1"/>
                </a:highlight>
              </a:rPr>
              <a:t>çalışır:Kullanıcı</a:t>
            </a:r>
            <a:r>
              <a:rPr lang="tr-TR" sz="1450" dirty="0">
                <a:solidFill>
                  <a:srgbClr val="373A3C"/>
                </a:solidFill>
                <a:highlight>
                  <a:schemeClr val="lt1"/>
                </a:highlight>
              </a:rPr>
              <a:t> bilgileri, ağ üzerinde iletilmek üzere verilere </a:t>
            </a:r>
            <a:r>
              <a:rPr lang="tr-TR" sz="1450" dirty="0" err="1">
                <a:solidFill>
                  <a:srgbClr val="373A3C"/>
                </a:solidFill>
                <a:highlight>
                  <a:schemeClr val="lt1"/>
                </a:highlight>
              </a:rPr>
              <a:t>dönüştürülür.Veriler</a:t>
            </a:r>
            <a:r>
              <a:rPr lang="tr-TR" sz="1450" dirty="0">
                <a:solidFill>
                  <a:srgbClr val="373A3C"/>
                </a:solidFill>
                <a:highlight>
                  <a:schemeClr val="lt1"/>
                </a:highlight>
              </a:rPr>
              <a:t> segmentlere dönüştürülür ve ileten ve alan ana bilgisayarlar arasında güvenilir bir bağlantı </a:t>
            </a:r>
            <a:r>
              <a:rPr lang="tr-TR" sz="1450" dirty="0" err="1">
                <a:solidFill>
                  <a:srgbClr val="373A3C"/>
                </a:solidFill>
                <a:highlight>
                  <a:schemeClr val="lt1"/>
                </a:highlight>
              </a:rPr>
              <a:t>kurulur.Segmentler</a:t>
            </a:r>
            <a:r>
              <a:rPr lang="tr-TR" sz="1450" dirty="0">
                <a:solidFill>
                  <a:srgbClr val="373A3C"/>
                </a:solidFill>
                <a:highlight>
                  <a:schemeClr val="lt1"/>
                </a:highlight>
              </a:rPr>
              <a:t>, paketlere veya datagramlara dönüştürülür ve her paketin bir ağ üzerinden yönlendirilebilmesi için başlığa mantıksal bir adres </a:t>
            </a:r>
            <a:r>
              <a:rPr lang="tr-TR" sz="1450" dirty="0" err="1">
                <a:solidFill>
                  <a:srgbClr val="373A3C"/>
                </a:solidFill>
                <a:highlight>
                  <a:schemeClr val="lt1"/>
                </a:highlight>
              </a:rPr>
              <a:t>yerleştirilir.Paketler</a:t>
            </a:r>
            <a:r>
              <a:rPr lang="tr-TR" sz="1450" dirty="0">
                <a:solidFill>
                  <a:srgbClr val="373A3C"/>
                </a:solidFill>
                <a:highlight>
                  <a:schemeClr val="lt1"/>
                </a:highlight>
              </a:rPr>
              <a:t> veya datagramlar, yerel ağda iletilmek üzere çerçevelere dönüştürülür. Donanım (Ethernet) adresleri, yerel bir ağ segmentindeki ana bilgisayarları benzersiz şekilde tanımlamak için </a:t>
            </a:r>
            <a:r>
              <a:rPr lang="tr-TR" sz="1450" dirty="0" err="1">
                <a:solidFill>
                  <a:srgbClr val="373A3C"/>
                </a:solidFill>
                <a:highlight>
                  <a:schemeClr val="lt1"/>
                </a:highlight>
              </a:rPr>
              <a:t>kullanılır.Çerçeveler</a:t>
            </a:r>
            <a:r>
              <a:rPr lang="tr-TR" sz="1450" dirty="0">
                <a:solidFill>
                  <a:srgbClr val="373A3C"/>
                </a:solidFill>
                <a:highlight>
                  <a:schemeClr val="lt1"/>
                </a:highlight>
              </a:rPr>
              <a:t> </a:t>
            </a:r>
            <a:r>
              <a:rPr lang="tr-TR" sz="1450" dirty="0" err="1">
                <a:solidFill>
                  <a:srgbClr val="373A3C"/>
                </a:solidFill>
                <a:highlight>
                  <a:schemeClr val="lt1"/>
                </a:highlight>
              </a:rPr>
              <a:t>bit'e</a:t>
            </a:r>
            <a:r>
              <a:rPr lang="tr-TR" sz="1450" dirty="0">
                <a:solidFill>
                  <a:srgbClr val="373A3C"/>
                </a:solidFill>
                <a:highlight>
                  <a:schemeClr val="lt1"/>
                </a:highlight>
              </a:rPr>
              <a:t> dönüştürülür ve dijital bir kodlama kullanılır.</a:t>
            </a:r>
          </a:p>
          <a:p>
            <a:pPr marL="0" lvl="0" indent="0" algn="l" rtl="0">
              <a:lnSpc>
                <a:spcPct val="100000"/>
              </a:lnSpc>
              <a:spcBef>
                <a:spcPts val="0"/>
              </a:spcBef>
              <a:spcAft>
                <a:spcPts val="0"/>
              </a:spcAft>
              <a:buNone/>
            </a:pPr>
            <a:endParaRPr lang="tr-T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err="1">
                <a:solidFill>
                  <a:srgbClr val="373A3C"/>
                </a:solidFill>
                <a:highlight>
                  <a:schemeClr val="lt1"/>
                </a:highlight>
              </a:rPr>
              <a:t>When</a:t>
            </a:r>
            <a:r>
              <a:rPr lang="tr-TR" sz="1450" dirty="0">
                <a:solidFill>
                  <a:srgbClr val="373A3C"/>
                </a:solidFill>
                <a:highlight>
                  <a:schemeClr val="lt1"/>
                </a:highlight>
              </a:rPr>
              <a:t> a </a:t>
            </a:r>
            <a:r>
              <a:rPr lang="tr-TR" sz="1450" dirty="0" err="1">
                <a:solidFill>
                  <a:srgbClr val="373A3C"/>
                </a:solidFill>
                <a:highlight>
                  <a:schemeClr val="lt1"/>
                </a:highlight>
              </a:rPr>
              <a:t>message</a:t>
            </a:r>
            <a:r>
              <a:rPr lang="tr-TR" sz="1450" dirty="0">
                <a:solidFill>
                  <a:srgbClr val="373A3C"/>
                </a:solidFill>
                <a:highlight>
                  <a:schemeClr val="lt1"/>
                </a:highlight>
              </a:rPr>
              <a:t> is sent </a:t>
            </a:r>
            <a:r>
              <a:rPr lang="tr-TR" sz="1450" dirty="0" err="1">
                <a:solidFill>
                  <a:srgbClr val="373A3C"/>
                </a:solidFill>
                <a:highlight>
                  <a:schemeClr val="lt1"/>
                </a:highlight>
              </a:rPr>
              <a:t>from</a:t>
            </a:r>
            <a:r>
              <a:rPr lang="tr-TR" sz="1450" dirty="0">
                <a:solidFill>
                  <a:srgbClr val="373A3C"/>
                </a:solidFill>
                <a:highlight>
                  <a:schemeClr val="lt1"/>
                </a:highlight>
              </a:rPr>
              <a:t> </a:t>
            </a:r>
            <a:r>
              <a:rPr lang="tr-TR" sz="1450" dirty="0" err="1">
                <a:solidFill>
                  <a:srgbClr val="373A3C"/>
                </a:solidFill>
                <a:highlight>
                  <a:schemeClr val="lt1"/>
                </a:highlight>
              </a:rPr>
              <a:t>one</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another</a:t>
            </a:r>
            <a:r>
              <a:rPr lang="tr-TR" sz="1450" dirty="0">
                <a:solidFill>
                  <a:srgbClr val="373A3C"/>
                </a:solidFill>
                <a:highlight>
                  <a:schemeClr val="lt1"/>
                </a:highlight>
              </a:rPr>
              <a:t>, it </a:t>
            </a:r>
            <a:r>
              <a:rPr lang="tr-TR" sz="1450" dirty="0" err="1">
                <a:solidFill>
                  <a:srgbClr val="373A3C"/>
                </a:solidFill>
                <a:highlight>
                  <a:schemeClr val="lt1"/>
                </a:highlight>
              </a:rPr>
              <a:t>travels</a:t>
            </a:r>
            <a:r>
              <a:rPr lang="tr-TR" sz="1450" dirty="0">
                <a:solidFill>
                  <a:srgbClr val="373A3C"/>
                </a:solidFill>
                <a:highlight>
                  <a:schemeClr val="lt1"/>
                </a:highlight>
              </a:rPr>
              <a:t> </a:t>
            </a:r>
            <a:r>
              <a:rPr lang="tr-TR" sz="1450" dirty="0" err="1">
                <a:solidFill>
                  <a:srgbClr val="373A3C"/>
                </a:solidFill>
                <a:highlight>
                  <a:schemeClr val="lt1"/>
                </a:highlight>
              </a:rPr>
              <a:t>down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stack</a:t>
            </a:r>
            <a:r>
              <a:rPr lang="tr-TR" sz="1450" dirty="0">
                <a:solidFill>
                  <a:srgbClr val="373A3C"/>
                </a:solidFill>
                <a:highlight>
                  <a:schemeClr val="lt1"/>
                </a:highlight>
              </a:rPr>
              <a:t> of </a:t>
            </a:r>
            <a:r>
              <a:rPr lang="tr-TR" sz="1450" dirty="0" err="1">
                <a:solidFill>
                  <a:srgbClr val="373A3C"/>
                </a:solidFill>
                <a:highlight>
                  <a:schemeClr val="lt1"/>
                </a:highlight>
              </a:rPr>
              <a:t>layers</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sending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reaches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receiving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using</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transmission</a:t>
            </a:r>
            <a:r>
              <a:rPr lang="tr-TR" sz="1450" dirty="0">
                <a:solidFill>
                  <a:srgbClr val="373A3C"/>
                </a:solidFill>
                <a:highlight>
                  <a:schemeClr val="lt1"/>
                </a:highlight>
              </a:rPr>
              <a:t> </a:t>
            </a:r>
            <a:r>
              <a:rPr lang="tr-TR" sz="1450" dirty="0" err="1">
                <a:solidFill>
                  <a:srgbClr val="373A3C"/>
                </a:solidFill>
                <a:highlight>
                  <a:schemeClr val="lt1"/>
                </a:highlight>
              </a:rPr>
              <a:t>media</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then</a:t>
            </a:r>
            <a:r>
              <a:rPr lang="tr-TR" sz="1450" dirty="0">
                <a:solidFill>
                  <a:srgbClr val="373A3C"/>
                </a:solidFill>
                <a:highlight>
                  <a:schemeClr val="lt1"/>
                </a:highlight>
              </a:rPr>
              <a:t> </a:t>
            </a:r>
            <a:r>
              <a:rPr lang="tr-TR" sz="1450" dirty="0" err="1">
                <a:solidFill>
                  <a:srgbClr val="373A3C"/>
                </a:solidFill>
                <a:highlight>
                  <a:schemeClr val="lt1"/>
                </a:highlight>
              </a:rPr>
              <a:t>passes</a:t>
            </a:r>
            <a:r>
              <a:rPr lang="tr-TR" sz="1450" dirty="0">
                <a:solidFill>
                  <a:srgbClr val="373A3C"/>
                </a:solidFill>
                <a:highlight>
                  <a:schemeClr val="lt1"/>
                </a:highlight>
              </a:rPr>
              <a:t> </a:t>
            </a:r>
            <a:r>
              <a:rPr lang="tr-TR" sz="1450" dirty="0" err="1">
                <a:solidFill>
                  <a:srgbClr val="373A3C"/>
                </a:solidFill>
                <a:highlight>
                  <a:schemeClr val="lt1"/>
                </a:highlight>
              </a:rPr>
              <a:t>up</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stack</a:t>
            </a:r>
            <a:r>
              <a:rPr lang="tr-TR" sz="1450" dirty="0">
                <a:solidFill>
                  <a:srgbClr val="373A3C"/>
                </a:solidFill>
                <a:highlight>
                  <a:schemeClr val="lt1"/>
                </a:highlight>
              </a:rPr>
              <a:t> on </a:t>
            </a:r>
            <a:r>
              <a:rPr lang="tr-TR" sz="1450" dirty="0" err="1">
                <a:solidFill>
                  <a:srgbClr val="373A3C"/>
                </a:solidFill>
                <a:highlight>
                  <a:schemeClr val="lt1"/>
                </a:highlight>
              </a:rPr>
              <a:t>that</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t>
            </a:r>
            <a:r>
              <a:rPr lang="tr-TR" sz="1450" dirty="0" err="1">
                <a:solidFill>
                  <a:srgbClr val="373A3C"/>
                </a:solidFill>
                <a:highlight>
                  <a:schemeClr val="lt1"/>
                </a:highlight>
              </a:rPr>
              <a:t>each</a:t>
            </a:r>
            <a:r>
              <a:rPr lang="tr-TR" sz="1450" dirty="0">
                <a:solidFill>
                  <a:srgbClr val="373A3C"/>
                </a:solidFill>
                <a:highlight>
                  <a:schemeClr val="lt1"/>
                </a:highlight>
              </a:rPr>
              <a:t> </a:t>
            </a:r>
            <a:r>
              <a:rPr lang="tr-TR" sz="1450" dirty="0" err="1">
                <a:solidFill>
                  <a:srgbClr val="373A3C"/>
                </a:solidFill>
                <a:highlight>
                  <a:schemeClr val="lt1"/>
                </a:highlight>
              </a:rPr>
              <a:t>level</a:t>
            </a:r>
            <a:r>
              <a:rPr lang="tr-TR" sz="1450" dirty="0">
                <a:solidFill>
                  <a:srgbClr val="373A3C"/>
                </a:solidFill>
                <a:highlight>
                  <a:schemeClr val="lt1"/>
                </a:highlight>
              </a:rPr>
              <a:t> (</a:t>
            </a:r>
            <a:r>
              <a:rPr lang="tr-TR" sz="1450" dirty="0" err="1">
                <a:solidFill>
                  <a:srgbClr val="373A3C"/>
                </a:solidFill>
                <a:highlight>
                  <a:schemeClr val="lt1"/>
                </a:highlight>
              </a:rPr>
              <a:t>except</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layer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sending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adds</a:t>
            </a:r>
            <a:r>
              <a:rPr lang="tr-TR" sz="1450" dirty="0">
                <a:solidFill>
                  <a:srgbClr val="373A3C"/>
                </a:solidFill>
                <a:highlight>
                  <a:schemeClr val="lt1"/>
                </a:highlight>
              </a:rPr>
              <a:t> a </a:t>
            </a:r>
            <a:r>
              <a:rPr lang="tr-TR" sz="1450" dirty="0" err="1">
                <a:solidFill>
                  <a:srgbClr val="373A3C"/>
                </a:solidFill>
                <a:highlight>
                  <a:schemeClr val="lt1"/>
                </a:highlight>
              </a:rPr>
              <a:t>header</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data </a:t>
            </a:r>
            <a:r>
              <a:rPr lang="tr-TR" sz="1450" dirty="0" err="1">
                <a:solidFill>
                  <a:srgbClr val="373A3C"/>
                </a:solidFill>
                <a:highlight>
                  <a:schemeClr val="lt1"/>
                </a:highlight>
              </a:rPr>
              <a:t>payload</a:t>
            </a:r>
            <a:r>
              <a:rPr lang="tr-TR" sz="1450" dirty="0">
                <a:solidFill>
                  <a:srgbClr val="373A3C"/>
                </a:solidFill>
                <a:highlight>
                  <a:schemeClr val="lt1"/>
                </a:highlight>
              </a:rPr>
              <a:t>, </a:t>
            </a:r>
            <a:r>
              <a:rPr lang="tr-TR" sz="1450" dirty="0" err="1">
                <a:solidFill>
                  <a:srgbClr val="373A3C"/>
                </a:solidFill>
                <a:highlight>
                  <a:schemeClr val="lt1"/>
                </a:highlight>
              </a:rPr>
              <a:t>forming</a:t>
            </a:r>
            <a:r>
              <a:rPr lang="tr-TR" sz="1450" dirty="0">
                <a:solidFill>
                  <a:srgbClr val="373A3C"/>
                </a:solidFill>
                <a:highlight>
                  <a:schemeClr val="lt1"/>
                </a:highlight>
              </a:rPr>
              <a:t> a Protocol Data </a:t>
            </a:r>
            <a:r>
              <a:rPr lang="tr-TR" sz="1450" dirty="0" err="1">
                <a:solidFill>
                  <a:srgbClr val="373A3C"/>
                </a:solidFill>
                <a:highlight>
                  <a:schemeClr val="lt1"/>
                </a:highlight>
              </a:rPr>
              <a:t>Unit</a:t>
            </a:r>
            <a:r>
              <a:rPr lang="tr-TR" sz="1450" dirty="0">
                <a:solidFill>
                  <a:srgbClr val="373A3C"/>
                </a:solidFill>
                <a:highlight>
                  <a:schemeClr val="lt1"/>
                </a:highlight>
              </a:rPr>
              <a:t> (PDU). </a:t>
            </a:r>
            <a:r>
              <a:rPr lang="tr-TR" sz="1450" dirty="0" err="1">
                <a:solidFill>
                  <a:srgbClr val="373A3C"/>
                </a:solidFill>
                <a:highlight>
                  <a:schemeClr val="lt1"/>
                </a:highlight>
              </a:rPr>
              <a:t>This</a:t>
            </a:r>
            <a:r>
              <a:rPr lang="tr-TR" sz="1450" dirty="0">
                <a:solidFill>
                  <a:srgbClr val="373A3C"/>
                </a:solidFill>
                <a:highlight>
                  <a:schemeClr val="lt1"/>
                </a:highlight>
              </a:rPr>
              <a:t> </a:t>
            </a:r>
            <a:r>
              <a:rPr lang="tr-TR" sz="1450" dirty="0" err="1">
                <a:solidFill>
                  <a:srgbClr val="373A3C"/>
                </a:solidFill>
                <a:highlight>
                  <a:schemeClr val="lt1"/>
                </a:highlight>
              </a:rPr>
              <a:t>process</a:t>
            </a:r>
            <a:r>
              <a:rPr lang="tr-TR" sz="1450" dirty="0">
                <a:solidFill>
                  <a:srgbClr val="373A3C"/>
                </a:solidFill>
                <a:highlight>
                  <a:schemeClr val="lt1"/>
                </a:highlight>
              </a:rPr>
              <a:t> is </a:t>
            </a:r>
            <a:r>
              <a:rPr lang="tr-TR" sz="1450" dirty="0" err="1">
                <a:solidFill>
                  <a:srgbClr val="373A3C"/>
                </a:solidFill>
                <a:highlight>
                  <a:schemeClr val="lt1"/>
                </a:highlight>
              </a:rPr>
              <a:t>known</a:t>
            </a:r>
            <a:r>
              <a:rPr lang="tr-TR" sz="1450" dirty="0">
                <a:solidFill>
                  <a:srgbClr val="373A3C"/>
                </a:solidFill>
                <a:highlight>
                  <a:schemeClr val="lt1"/>
                </a:highlight>
              </a:rPr>
              <a:t> as </a:t>
            </a:r>
            <a:r>
              <a:rPr lang="tr-TR" sz="1450" dirty="0" err="1">
                <a:solidFill>
                  <a:srgbClr val="373A3C"/>
                </a:solidFill>
                <a:highlight>
                  <a:schemeClr val="lt1"/>
                </a:highlight>
              </a:rPr>
              <a:t>encapsulation</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a:solidFill>
                  <a:srgbClr val="373A3C"/>
                </a:solidFill>
                <a:highlight>
                  <a:schemeClr val="lt1"/>
                </a:highlight>
              </a:rPr>
              <a:t>On a </a:t>
            </a:r>
            <a:r>
              <a:rPr lang="tr-TR" sz="1450" dirty="0" err="1">
                <a:solidFill>
                  <a:srgbClr val="373A3C"/>
                </a:solidFill>
                <a:highlight>
                  <a:schemeClr val="lt1"/>
                </a:highlight>
              </a:rPr>
              <a:t>typical</a:t>
            </a:r>
            <a:r>
              <a:rPr lang="tr-TR" sz="1450" dirty="0">
                <a:solidFill>
                  <a:srgbClr val="373A3C"/>
                </a:solidFill>
                <a:highlight>
                  <a:schemeClr val="lt1"/>
                </a:highlight>
              </a:rPr>
              <a:t> </a:t>
            </a:r>
            <a:r>
              <a:rPr lang="tr-TR" sz="1450" dirty="0" err="1">
                <a:solidFill>
                  <a:srgbClr val="373A3C"/>
                </a:solidFill>
                <a:highlight>
                  <a:schemeClr val="lt1"/>
                </a:highlight>
              </a:rPr>
              <a:t>local</a:t>
            </a:r>
            <a:r>
              <a:rPr lang="tr-TR" sz="1450" dirty="0">
                <a:solidFill>
                  <a:srgbClr val="373A3C"/>
                </a:solidFill>
                <a:highlight>
                  <a:schemeClr val="lt1"/>
                </a:highlight>
              </a:rPr>
              <a:t> network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example</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sending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data is </a:t>
            </a:r>
            <a:r>
              <a:rPr lang="tr-TR" sz="1450" dirty="0" err="1">
                <a:solidFill>
                  <a:srgbClr val="373A3C"/>
                </a:solidFill>
                <a:highlight>
                  <a:schemeClr val="lt1"/>
                </a:highlight>
              </a:rPr>
              <a:t>generated</a:t>
            </a:r>
            <a:r>
              <a:rPr lang="tr-TR" sz="1450" dirty="0">
                <a:solidFill>
                  <a:srgbClr val="373A3C"/>
                </a:solidFill>
                <a:highlight>
                  <a:schemeClr val="lt1"/>
                </a:highlight>
              </a:rPr>
              <a:t> </a:t>
            </a:r>
            <a:r>
              <a:rPr lang="tr-TR" sz="1450" dirty="0" err="1">
                <a:solidFill>
                  <a:srgbClr val="373A3C"/>
                </a:solidFill>
                <a:highlight>
                  <a:schemeClr val="lt1"/>
                </a:highlight>
              </a:rPr>
              <a:t>by</a:t>
            </a:r>
            <a:r>
              <a:rPr lang="tr-TR" sz="1450" dirty="0">
                <a:solidFill>
                  <a:srgbClr val="373A3C"/>
                </a:solidFill>
                <a:highlight>
                  <a:schemeClr val="lt1"/>
                </a:highlight>
              </a:rPr>
              <a:t> an </a:t>
            </a:r>
            <a:r>
              <a:rPr lang="tr-TR" sz="1450" dirty="0" err="1">
                <a:solidFill>
                  <a:srgbClr val="373A3C"/>
                </a:solidFill>
                <a:highlight>
                  <a:schemeClr val="lt1"/>
                </a:highlight>
              </a:rPr>
              <a:t>application</a:t>
            </a:r>
            <a:r>
              <a:rPr lang="tr-TR" sz="1450" dirty="0">
                <a:solidFill>
                  <a:srgbClr val="373A3C"/>
                </a:solidFill>
                <a:highlight>
                  <a:schemeClr val="lt1"/>
                </a:highlight>
              </a:rPr>
              <a:t> </a:t>
            </a:r>
            <a:r>
              <a:rPr lang="tr-TR" sz="1450" dirty="0" err="1">
                <a:solidFill>
                  <a:srgbClr val="373A3C"/>
                </a:solidFill>
                <a:highlight>
                  <a:schemeClr val="lt1"/>
                </a:highlight>
              </a:rPr>
              <a:t>such</a:t>
            </a:r>
            <a:r>
              <a:rPr lang="tr-TR" sz="1450" dirty="0">
                <a:solidFill>
                  <a:srgbClr val="373A3C"/>
                </a:solidFill>
                <a:highlight>
                  <a:schemeClr val="lt1"/>
                </a:highlight>
              </a:rPr>
              <a:t> as HTTP, </a:t>
            </a:r>
            <a:r>
              <a:rPr lang="tr-TR" sz="1450" dirty="0" err="1">
                <a:solidFill>
                  <a:srgbClr val="373A3C"/>
                </a:solidFill>
                <a:highlight>
                  <a:schemeClr val="lt1"/>
                </a:highlight>
              </a:rPr>
              <a:t>which</a:t>
            </a:r>
            <a:r>
              <a:rPr lang="tr-TR" sz="1450" dirty="0">
                <a:solidFill>
                  <a:srgbClr val="373A3C"/>
                </a:solidFill>
                <a:highlight>
                  <a:schemeClr val="lt1"/>
                </a:highlight>
              </a:rPr>
              <a:t> </a:t>
            </a:r>
            <a:r>
              <a:rPr lang="tr-TR" sz="1450" dirty="0" err="1">
                <a:solidFill>
                  <a:srgbClr val="373A3C"/>
                </a:solidFill>
                <a:highlight>
                  <a:schemeClr val="lt1"/>
                </a:highlight>
              </a:rPr>
              <a:t>will</a:t>
            </a:r>
            <a:r>
              <a:rPr lang="tr-TR" sz="1450" dirty="0">
                <a:solidFill>
                  <a:srgbClr val="373A3C"/>
                </a:solidFill>
                <a:highlight>
                  <a:schemeClr val="lt1"/>
                </a:highlight>
              </a:rPr>
              <a:t> </a:t>
            </a:r>
            <a:r>
              <a:rPr lang="tr-TR" sz="1450" dirty="0" err="1">
                <a:solidFill>
                  <a:srgbClr val="373A3C"/>
                </a:solidFill>
                <a:highlight>
                  <a:schemeClr val="lt1"/>
                </a:highlight>
              </a:rPr>
              <a:t>include</a:t>
            </a:r>
            <a:r>
              <a:rPr lang="tr-TR" sz="1450" dirty="0">
                <a:solidFill>
                  <a:srgbClr val="373A3C"/>
                </a:solidFill>
                <a:highlight>
                  <a:schemeClr val="lt1"/>
                </a:highlight>
              </a:rPr>
              <a:t> </a:t>
            </a:r>
            <a:r>
              <a:rPr lang="tr-TR" sz="1450" dirty="0" err="1">
                <a:solidFill>
                  <a:srgbClr val="373A3C"/>
                </a:solidFill>
                <a:highlight>
                  <a:schemeClr val="lt1"/>
                </a:highlight>
              </a:rPr>
              <a:t>its</a:t>
            </a:r>
            <a:r>
              <a:rPr lang="tr-TR" sz="1450" dirty="0">
                <a:solidFill>
                  <a:srgbClr val="373A3C"/>
                </a:solidFill>
                <a:highlight>
                  <a:schemeClr val="lt1"/>
                </a:highlight>
              </a:rPr>
              <a:t> </a:t>
            </a:r>
            <a:r>
              <a:rPr lang="tr-TR" sz="1450" dirty="0" err="1">
                <a:solidFill>
                  <a:srgbClr val="373A3C"/>
                </a:solidFill>
                <a:highlight>
                  <a:schemeClr val="lt1"/>
                </a:highlight>
              </a:rPr>
              <a:t>own</a:t>
            </a:r>
            <a:r>
              <a:rPr lang="tr-TR" sz="1450" dirty="0">
                <a:solidFill>
                  <a:srgbClr val="373A3C"/>
                </a:solidFill>
                <a:highlight>
                  <a:schemeClr val="lt1"/>
                </a:highlight>
              </a:rPr>
              <a:t> </a:t>
            </a:r>
            <a:r>
              <a:rPr lang="tr-TR" sz="1450" dirty="0" err="1">
                <a:solidFill>
                  <a:srgbClr val="373A3C"/>
                </a:solidFill>
                <a:highlight>
                  <a:schemeClr val="lt1"/>
                </a:highlight>
              </a:rPr>
              <a:t>application</a:t>
            </a:r>
            <a:r>
              <a:rPr lang="tr-TR" sz="1450" dirty="0">
                <a:solidFill>
                  <a:srgbClr val="373A3C"/>
                </a:solidFill>
                <a:highlight>
                  <a:schemeClr val="lt1"/>
                </a:highlight>
              </a:rPr>
              <a:t> </a:t>
            </a:r>
            <a:r>
              <a:rPr lang="tr-TR" sz="1450" dirty="0" err="1">
                <a:solidFill>
                  <a:srgbClr val="373A3C"/>
                </a:solidFill>
                <a:highlight>
                  <a:schemeClr val="lt1"/>
                </a:highlight>
              </a:rPr>
              <a:t>header</a:t>
            </a:r>
            <a:r>
              <a:rPr lang="tr-TR" sz="1450" dirty="0">
                <a:solidFill>
                  <a:srgbClr val="373A3C"/>
                </a:solidFill>
                <a:highlight>
                  <a:schemeClr val="lt1"/>
                </a:highlight>
              </a:rPr>
              <a:t>. At </a:t>
            </a:r>
            <a:r>
              <a:rPr lang="tr-TR" sz="1450" dirty="0" err="1">
                <a:solidFill>
                  <a:srgbClr val="373A3C"/>
                </a:solidFill>
                <a:highlight>
                  <a:schemeClr val="lt1"/>
                </a:highlight>
              </a:rPr>
              <a:t>the</a:t>
            </a:r>
            <a:r>
              <a:rPr lang="tr-TR" sz="1450" dirty="0">
                <a:solidFill>
                  <a:srgbClr val="373A3C"/>
                </a:solidFill>
                <a:highlight>
                  <a:schemeClr val="lt1"/>
                </a:highlight>
              </a:rPr>
              <a:t> transport </a:t>
            </a:r>
            <a:r>
              <a:rPr lang="tr-TR" sz="1450" dirty="0" err="1">
                <a:solidFill>
                  <a:srgbClr val="373A3C"/>
                </a:solidFill>
                <a:highlight>
                  <a:schemeClr val="lt1"/>
                </a:highlight>
              </a:rPr>
              <a:t>layer</a:t>
            </a:r>
            <a:r>
              <a:rPr lang="tr-TR" sz="1450" dirty="0">
                <a:solidFill>
                  <a:srgbClr val="373A3C"/>
                </a:solidFill>
                <a:highlight>
                  <a:schemeClr val="lt1"/>
                </a:highlight>
              </a:rPr>
              <a:t>, a TCP </a:t>
            </a:r>
            <a:r>
              <a:rPr lang="tr-TR" sz="1450" dirty="0" err="1">
                <a:solidFill>
                  <a:srgbClr val="373A3C"/>
                </a:solidFill>
                <a:highlight>
                  <a:schemeClr val="lt1"/>
                </a:highlight>
              </a:rPr>
              <a:t>header</a:t>
            </a:r>
            <a:r>
              <a:rPr lang="tr-TR" sz="1450" dirty="0">
                <a:solidFill>
                  <a:srgbClr val="373A3C"/>
                </a:solidFill>
                <a:highlight>
                  <a:schemeClr val="lt1"/>
                </a:highlight>
              </a:rPr>
              <a:t> is </a:t>
            </a:r>
            <a:r>
              <a:rPr lang="tr-TR" sz="1450" dirty="0" err="1">
                <a:solidFill>
                  <a:srgbClr val="373A3C"/>
                </a:solidFill>
                <a:highlight>
                  <a:schemeClr val="lt1"/>
                </a:highlight>
              </a:rPr>
              <a:t>added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this</a:t>
            </a:r>
            <a:r>
              <a:rPr lang="tr-TR" sz="1450" dirty="0">
                <a:solidFill>
                  <a:srgbClr val="373A3C"/>
                </a:solidFill>
                <a:highlight>
                  <a:schemeClr val="lt1"/>
                </a:highlight>
              </a:rPr>
              <a:t> </a:t>
            </a:r>
            <a:r>
              <a:rPr lang="tr-TR" sz="1450" dirty="0" err="1">
                <a:solidFill>
                  <a:srgbClr val="373A3C"/>
                </a:solidFill>
                <a:highlight>
                  <a:schemeClr val="lt1"/>
                </a:highlight>
              </a:rPr>
              <a:t>application</a:t>
            </a:r>
            <a:r>
              <a:rPr lang="tr-TR" sz="1450" dirty="0">
                <a:solidFill>
                  <a:srgbClr val="373A3C"/>
                </a:solidFill>
                <a:highlight>
                  <a:schemeClr val="lt1"/>
                </a:highlight>
              </a:rPr>
              <a:t> data. At </a:t>
            </a:r>
            <a:r>
              <a:rPr lang="tr-TR" sz="1450" dirty="0" err="1">
                <a:solidFill>
                  <a:srgbClr val="373A3C"/>
                </a:solidFill>
                <a:highlight>
                  <a:schemeClr val="lt1"/>
                </a:highlight>
              </a:rPr>
              <a:t>the</a:t>
            </a:r>
            <a:r>
              <a:rPr lang="tr-TR" sz="1450" dirty="0">
                <a:solidFill>
                  <a:srgbClr val="373A3C"/>
                </a:solidFill>
                <a:highlight>
                  <a:schemeClr val="lt1"/>
                </a:highlight>
              </a:rPr>
              <a:t> network </a:t>
            </a:r>
            <a:r>
              <a:rPr lang="tr-TR" sz="1450" dirty="0" err="1">
                <a:solidFill>
                  <a:srgbClr val="373A3C"/>
                </a:solidFill>
                <a:highlight>
                  <a:schemeClr val="lt1"/>
                </a:highlight>
              </a:rPr>
              <a:t>layer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TCP segment is </a:t>
            </a:r>
            <a:r>
              <a:rPr lang="tr-TR" sz="1450" dirty="0" err="1">
                <a:solidFill>
                  <a:srgbClr val="373A3C"/>
                </a:solidFill>
                <a:highlight>
                  <a:schemeClr val="lt1"/>
                </a:highlight>
              </a:rPr>
              <a:t>wrapped</a:t>
            </a:r>
            <a:r>
              <a:rPr lang="tr-TR" sz="1450" dirty="0">
                <a:solidFill>
                  <a:srgbClr val="373A3C"/>
                </a:solidFill>
                <a:highlight>
                  <a:schemeClr val="lt1"/>
                </a:highlight>
              </a:rPr>
              <a:t> in an IP </a:t>
            </a:r>
            <a:r>
              <a:rPr lang="tr-TR" sz="1450" dirty="0" err="1">
                <a:solidFill>
                  <a:srgbClr val="373A3C"/>
                </a:solidFill>
                <a:highlight>
                  <a:schemeClr val="lt1"/>
                </a:highlight>
              </a:rPr>
              <a:t>header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IP </a:t>
            </a:r>
            <a:r>
              <a:rPr lang="tr-TR" sz="1450" dirty="0" err="1">
                <a:solidFill>
                  <a:srgbClr val="373A3C"/>
                </a:solidFill>
                <a:highlight>
                  <a:schemeClr val="lt1"/>
                </a:highlight>
              </a:rPr>
              <a:t>packet</a:t>
            </a:r>
            <a:r>
              <a:rPr lang="tr-TR" sz="1450" dirty="0">
                <a:solidFill>
                  <a:srgbClr val="373A3C"/>
                </a:solidFill>
                <a:highlight>
                  <a:schemeClr val="lt1"/>
                </a:highlight>
              </a:rPr>
              <a:t> is put </a:t>
            </a:r>
            <a:r>
              <a:rPr lang="tr-TR" sz="1450" dirty="0" err="1">
                <a:solidFill>
                  <a:srgbClr val="373A3C"/>
                </a:solidFill>
                <a:highlight>
                  <a:schemeClr val="lt1"/>
                </a:highlight>
              </a:rPr>
              <a:t>into</a:t>
            </a:r>
            <a:r>
              <a:rPr lang="tr-TR" sz="1450" dirty="0">
                <a:solidFill>
                  <a:srgbClr val="373A3C"/>
                </a:solidFill>
                <a:highlight>
                  <a:schemeClr val="lt1"/>
                </a:highlight>
              </a:rPr>
              <a:t> an Ethernet </a:t>
            </a:r>
            <a:r>
              <a:rPr lang="tr-TR" sz="1450" dirty="0" err="1">
                <a:solidFill>
                  <a:srgbClr val="373A3C"/>
                </a:solidFill>
                <a:highlight>
                  <a:schemeClr val="lt1"/>
                </a:highlight>
              </a:rPr>
              <a:t>frame</a:t>
            </a:r>
            <a:r>
              <a:rPr lang="tr-TR" sz="1450" dirty="0">
                <a:solidFill>
                  <a:srgbClr val="373A3C"/>
                </a:solidFill>
                <a:highlight>
                  <a:schemeClr val="lt1"/>
                </a:highlight>
              </a:rPr>
              <a:t> at </a:t>
            </a:r>
            <a:r>
              <a:rPr lang="tr-TR" sz="1450" dirty="0" err="1">
                <a:solidFill>
                  <a:srgbClr val="373A3C"/>
                </a:solidFill>
                <a:highlight>
                  <a:schemeClr val="lt1"/>
                </a:highlight>
              </a:rPr>
              <a:t>the</a:t>
            </a:r>
            <a:r>
              <a:rPr lang="tr-TR" sz="1450" dirty="0">
                <a:solidFill>
                  <a:srgbClr val="373A3C"/>
                </a:solidFill>
                <a:highlight>
                  <a:schemeClr val="lt1"/>
                </a:highlight>
              </a:rPr>
              <a:t> data link </a:t>
            </a:r>
            <a:r>
              <a:rPr lang="tr-TR" sz="1450" dirty="0" err="1">
                <a:solidFill>
                  <a:srgbClr val="373A3C"/>
                </a:solidFill>
                <a:highlight>
                  <a:schemeClr val="lt1"/>
                </a:highlight>
              </a:rPr>
              <a:t>layer</a:t>
            </a:r>
            <a:r>
              <a:rPr lang="tr-TR" sz="1450" dirty="0">
                <a:solidFill>
                  <a:srgbClr val="373A3C"/>
                </a:solidFill>
                <a:highlight>
                  <a:schemeClr val="lt1"/>
                </a:highlight>
              </a:rPr>
              <a:t> </a:t>
            </a:r>
            <a:r>
              <a:rPr lang="tr-TR" sz="1450" dirty="0" err="1">
                <a:solidFill>
                  <a:srgbClr val="373A3C"/>
                </a:solidFill>
                <a:highlight>
                  <a:schemeClr val="lt1"/>
                </a:highlight>
              </a:rPr>
              <a:t>then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stream</a:t>
            </a:r>
            <a:r>
              <a:rPr lang="tr-TR" sz="1450" dirty="0">
                <a:solidFill>
                  <a:srgbClr val="373A3C"/>
                </a:solidFill>
                <a:highlight>
                  <a:schemeClr val="lt1"/>
                </a:highlight>
              </a:rPr>
              <a:t> of </a:t>
            </a:r>
            <a:r>
              <a:rPr lang="tr-TR" sz="1450" dirty="0" err="1">
                <a:solidFill>
                  <a:srgbClr val="373A3C"/>
                </a:solidFill>
                <a:highlight>
                  <a:schemeClr val="lt1"/>
                </a:highlight>
              </a:rPr>
              <a:t>bits</a:t>
            </a:r>
            <a:r>
              <a:rPr lang="tr-TR" sz="1450" dirty="0">
                <a:solidFill>
                  <a:srgbClr val="373A3C"/>
                </a:solidFill>
                <a:highlight>
                  <a:schemeClr val="lt1"/>
                </a:highlight>
              </a:rPr>
              <a:t> </a:t>
            </a:r>
            <a:r>
              <a:rPr lang="tr-TR" sz="1450" dirty="0" err="1">
                <a:solidFill>
                  <a:srgbClr val="373A3C"/>
                </a:solidFill>
                <a:highlight>
                  <a:schemeClr val="lt1"/>
                </a:highlight>
              </a:rPr>
              <a:t>making</a:t>
            </a:r>
            <a:r>
              <a:rPr lang="tr-TR" sz="1450" dirty="0">
                <a:solidFill>
                  <a:srgbClr val="373A3C"/>
                </a:solidFill>
                <a:highlight>
                  <a:schemeClr val="lt1"/>
                </a:highlight>
              </a:rPr>
              <a:t> </a:t>
            </a:r>
            <a:r>
              <a:rPr lang="tr-TR" sz="1450" dirty="0" err="1">
                <a:solidFill>
                  <a:srgbClr val="373A3C"/>
                </a:solidFill>
                <a:highlight>
                  <a:schemeClr val="lt1"/>
                </a:highlight>
              </a:rPr>
              <a:t>up</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frame</a:t>
            </a:r>
            <a:r>
              <a:rPr lang="tr-TR" sz="1450" dirty="0">
                <a:solidFill>
                  <a:srgbClr val="373A3C"/>
                </a:solidFill>
                <a:highlight>
                  <a:schemeClr val="lt1"/>
                </a:highlight>
              </a:rPr>
              <a:t> is </a:t>
            </a:r>
            <a:r>
              <a:rPr lang="tr-TR" sz="1450" dirty="0" err="1">
                <a:solidFill>
                  <a:srgbClr val="373A3C"/>
                </a:solidFill>
                <a:highlight>
                  <a:schemeClr val="lt1"/>
                </a:highlight>
              </a:rPr>
              <a:t>transmitted</a:t>
            </a:r>
            <a:r>
              <a:rPr lang="tr-TR" sz="1450" dirty="0">
                <a:solidFill>
                  <a:srgbClr val="373A3C"/>
                </a:solidFill>
                <a:highlight>
                  <a:schemeClr val="lt1"/>
                </a:highlight>
              </a:rPr>
              <a:t> </a:t>
            </a:r>
            <a:r>
              <a:rPr lang="tr-TR" sz="1450" dirty="0" err="1">
                <a:solidFill>
                  <a:srgbClr val="373A3C"/>
                </a:solidFill>
                <a:highlight>
                  <a:schemeClr val="lt1"/>
                </a:highlight>
              </a:rPr>
              <a:t>over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network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layer</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receiving</a:t>
            </a:r>
            <a:r>
              <a:rPr lang="tr-TR" sz="1450" dirty="0">
                <a:solidFill>
                  <a:srgbClr val="373A3C"/>
                </a:solidFill>
                <a:highlight>
                  <a:schemeClr val="lt1"/>
                </a:highlight>
              </a:rPr>
              <a:t> </a:t>
            </a:r>
            <a:r>
              <a:rPr lang="tr-TR" sz="1450" dirty="0" err="1">
                <a:solidFill>
                  <a:srgbClr val="373A3C"/>
                </a:solidFill>
                <a:highlight>
                  <a:schemeClr val="lt1"/>
                </a:highlight>
              </a:rPr>
              <a:t>node</a:t>
            </a:r>
            <a:r>
              <a:rPr lang="tr-TR" sz="1450" dirty="0">
                <a:solidFill>
                  <a:srgbClr val="373A3C"/>
                </a:solidFill>
                <a:highlight>
                  <a:schemeClr val="lt1"/>
                </a:highlight>
              </a:rPr>
              <a:t> </a:t>
            </a:r>
            <a:r>
              <a:rPr lang="tr-TR" sz="1450" dirty="0" err="1">
                <a:solidFill>
                  <a:srgbClr val="373A3C"/>
                </a:solidFill>
                <a:highlight>
                  <a:schemeClr val="lt1"/>
                </a:highlight>
              </a:rPr>
              <a:t>performs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reverse</a:t>
            </a:r>
            <a:r>
              <a:rPr lang="tr-TR" sz="1450" dirty="0">
                <a:solidFill>
                  <a:srgbClr val="373A3C"/>
                </a:solidFill>
                <a:highlight>
                  <a:schemeClr val="lt1"/>
                </a:highlight>
              </a:rPr>
              <a:t> </a:t>
            </a:r>
            <a:r>
              <a:rPr lang="tr-TR" sz="1450" dirty="0" err="1">
                <a:solidFill>
                  <a:srgbClr val="373A3C"/>
                </a:solidFill>
                <a:highlight>
                  <a:schemeClr val="lt1"/>
                </a:highlight>
              </a:rPr>
              <a:t>process</a:t>
            </a:r>
            <a:r>
              <a:rPr lang="tr-TR" sz="1450" dirty="0">
                <a:solidFill>
                  <a:srgbClr val="373A3C"/>
                </a:solidFill>
                <a:highlight>
                  <a:schemeClr val="lt1"/>
                </a:highlight>
              </a:rPr>
              <a:t> (de-</a:t>
            </a:r>
            <a:r>
              <a:rPr lang="tr-TR" sz="1450" dirty="0" err="1">
                <a:solidFill>
                  <a:srgbClr val="373A3C"/>
                </a:solidFill>
                <a:highlight>
                  <a:schemeClr val="lt1"/>
                </a:highlight>
              </a:rPr>
              <a:t>encapsulation</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a:t>
            </a:r>
            <a:r>
              <a:rPr lang="tr-TR" sz="1450" dirty="0" err="1">
                <a:solidFill>
                  <a:srgbClr val="373A3C"/>
                </a:solidFill>
                <a:highlight>
                  <a:schemeClr val="lt1"/>
                </a:highlight>
              </a:rPr>
              <a:t>decapsulation</a:t>
            </a:r>
            <a:r>
              <a:rPr lang="tr-TR" sz="1450" dirty="0">
                <a:solidFill>
                  <a:srgbClr val="373A3C"/>
                </a:solidFill>
                <a:highlight>
                  <a:schemeClr val="lt1"/>
                </a:highlight>
              </a:rPr>
              <a:t>).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example</a:t>
            </a:r>
            <a:r>
              <a:rPr lang="tr-TR" sz="1450" dirty="0">
                <a:solidFill>
                  <a:srgbClr val="373A3C"/>
                </a:solidFill>
                <a:highlight>
                  <a:schemeClr val="lt1"/>
                </a:highlight>
              </a:rPr>
              <a:t>, it </a:t>
            </a:r>
            <a:r>
              <a:rPr lang="tr-TR" sz="1450" dirty="0" err="1">
                <a:solidFill>
                  <a:srgbClr val="373A3C"/>
                </a:solidFill>
                <a:highlight>
                  <a:schemeClr val="lt1"/>
                </a:highlight>
              </a:rPr>
              <a:t>receives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stream</a:t>
            </a:r>
            <a:r>
              <a:rPr lang="tr-TR" sz="1450" dirty="0">
                <a:solidFill>
                  <a:srgbClr val="373A3C"/>
                </a:solidFill>
                <a:highlight>
                  <a:schemeClr val="lt1"/>
                </a:highlight>
              </a:rPr>
              <a:t> of </a:t>
            </a:r>
            <a:r>
              <a:rPr lang="tr-TR" sz="1450" dirty="0" err="1">
                <a:solidFill>
                  <a:srgbClr val="373A3C"/>
                </a:solidFill>
                <a:highlight>
                  <a:schemeClr val="lt1"/>
                </a:highlight>
              </a:rPr>
              <a:t>bits</a:t>
            </a:r>
            <a:r>
              <a:rPr lang="tr-TR" sz="1450" dirty="0">
                <a:solidFill>
                  <a:srgbClr val="373A3C"/>
                </a:solidFill>
                <a:highlight>
                  <a:schemeClr val="lt1"/>
                </a:highlight>
              </a:rPr>
              <a:t> </a:t>
            </a:r>
            <a:r>
              <a:rPr lang="tr-TR" sz="1450" dirty="0" err="1">
                <a:solidFill>
                  <a:srgbClr val="373A3C"/>
                </a:solidFill>
                <a:highlight>
                  <a:schemeClr val="lt1"/>
                </a:highlight>
              </a:rPr>
              <a:t>arriving</a:t>
            </a:r>
            <a:r>
              <a:rPr lang="tr-TR" sz="1450" dirty="0">
                <a:solidFill>
                  <a:srgbClr val="373A3C"/>
                </a:solidFill>
                <a:highlight>
                  <a:schemeClr val="lt1"/>
                </a:highlight>
              </a:rPr>
              <a:t>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physical</a:t>
            </a:r>
            <a:r>
              <a:rPr lang="tr-TR" sz="1450" dirty="0">
                <a:solidFill>
                  <a:srgbClr val="373A3C"/>
                </a:solidFill>
                <a:highlight>
                  <a:schemeClr val="lt1"/>
                </a:highlight>
              </a:rPr>
              <a:t> </a:t>
            </a:r>
            <a:r>
              <a:rPr lang="tr-TR" sz="1450" dirty="0" err="1">
                <a:solidFill>
                  <a:srgbClr val="373A3C"/>
                </a:solidFill>
                <a:highlight>
                  <a:schemeClr val="lt1"/>
                </a:highlight>
              </a:rPr>
              <a:t>layer</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decodes</a:t>
            </a:r>
            <a:r>
              <a:rPr lang="tr-TR" sz="1450" dirty="0">
                <a:solidFill>
                  <a:srgbClr val="373A3C"/>
                </a:solidFill>
                <a:highlight>
                  <a:schemeClr val="lt1"/>
                </a:highlight>
              </a:rPr>
              <a:t> an Ethernet </a:t>
            </a:r>
            <a:r>
              <a:rPr lang="tr-TR" sz="1450" dirty="0" err="1">
                <a:solidFill>
                  <a:srgbClr val="373A3C"/>
                </a:solidFill>
                <a:highlight>
                  <a:schemeClr val="lt1"/>
                </a:highlight>
              </a:rPr>
              <a:t>frame</a:t>
            </a:r>
            <a:r>
              <a:rPr lang="tr-TR" sz="1450" dirty="0">
                <a:solidFill>
                  <a:srgbClr val="373A3C"/>
                </a:solidFill>
                <a:highlight>
                  <a:schemeClr val="lt1"/>
                </a:highlight>
              </a:rPr>
              <a:t>. </a:t>
            </a:r>
            <a:r>
              <a:rPr lang="tr-TR" sz="1450" dirty="0" err="1">
                <a:solidFill>
                  <a:srgbClr val="373A3C"/>
                </a:solidFill>
                <a:highlight>
                  <a:schemeClr val="lt1"/>
                </a:highlight>
              </a:rPr>
              <a:t>It</a:t>
            </a:r>
            <a:r>
              <a:rPr lang="tr-TR" sz="1450" dirty="0">
                <a:solidFill>
                  <a:srgbClr val="373A3C"/>
                </a:solidFill>
                <a:highlight>
                  <a:schemeClr val="lt1"/>
                </a:highlight>
              </a:rPr>
              <a:t> </a:t>
            </a:r>
            <a:r>
              <a:rPr lang="tr-TR" sz="1450" dirty="0" err="1">
                <a:solidFill>
                  <a:srgbClr val="373A3C"/>
                </a:solidFill>
                <a:highlight>
                  <a:schemeClr val="lt1"/>
                </a:highlight>
              </a:rPr>
              <a:t>extracts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IP </a:t>
            </a:r>
            <a:r>
              <a:rPr lang="tr-TR" sz="1450" dirty="0" err="1">
                <a:solidFill>
                  <a:srgbClr val="373A3C"/>
                </a:solidFill>
                <a:highlight>
                  <a:schemeClr val="lt1"/>
                </a:highlight>
              </a:rPr>
              <a:t>packet</a:t>
            </a:r>
            <a:r>
              <a:rPr lang="tr-TR" sz="1450" dirty="0">
                <a:solidFill>
                  <a:srgbClr val="373A3C"/>
                </a:solidFill>
                <a:highlight>
                  <a:schemeClr val="lt1"/>
                </a:highlight>
              </a:rPr>
              <a:t> </a:t>
            </a:r>
            <a:r>
              <a:rPr lang="tr-TR" sz="1450" dirty="0" err="1">
                <a:solidFill>
                  <a:srgbClr val="373A3C"/>
                </a:solidFill>
                <a:highlight>
                  <a:schemeClr val="lt1"/>
                </a:highlight>
              </a:rPr>
              <a:t>from</a:t>
            </a:r>
            <a:r>
              <a:rPr lang="tr-TR" sz="1450" dirty="0">
                <a:solidFill>
                  <a:srgbClr val="373A3C"/>
                </a:solidFill>
                <a:highlight>
                  <a:schemeClr val="lt1"/>
                </a:highlight>
              </a:rPr>
              <a:t> </a:t>
            </a:r>
            <a:r>
              <a:rPr lang="tr-TR" sz="1450" dirty="0" err="1">
                <a:solidFill>
                  <a:srgbClr val="373A3C"/>
                </a:solidFill>
                <a:highlight>
                  <a:schemeClr val="lt1"/>
                </a:highlight>
              </a:rPr>
              <a:t>this</a:t>
            </a:r>
            <a:r>
              <a:rPr lang="tr-TR" sz="1450" dirty="0">
                <a:solidFill>
                  <a:srgbClr val="373A3C"/>
                </a:solidFill>
                <a:highlight>
                  <a:schemeClr val="lt1"/>
                </a:highlight>
              </a:rPr>
              <a:t> </a:t>
            </a:r>
            <a:r>
              <a:rPr lang="tr-TR" sz="1450" dirty="0" err="1">
                <a:solidFill>
                  <a:srgbClr val="373A3C"/>
                </a:solidFill>
                <a:highlight>
                  <a:schemeClr val="lt1"/>
                </a:highlight>
              </a:rPr>
              <a:t>frame</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resolves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information</a:t>
            </a:r>
            <a:r>
              <a:rPr lang="tr-TR" sz="1450" dirty="0">
                <a:solidFill>
                  <a:srgbClr val="373A3C"/>
                </a:solidFill>
                <a:highlight>
                  <a:schemeClr val="lt1"/>
                </a:highlight>
              </a:rPr>
              <a:t> in </a:t>
            </a:r>
            <a:r>
              <a:rPr lang="tr-TR" sz="1450" dirty="0" err="1">
                <a:solidFill>
                  <a:srgbClr val="373A3C"/>
                </a:solidFill>
                <a:highlight>
                  <a:schemeClr val="lt1"/>
                </a:highlight>
              </a:rPr>
              <a:t>the</a:t>
            </a:r>
            <a:r>
              <a:rPr lang="tr-TR" sz="1450" dirty="0">
                <a:solidFill>
                  <a:srgbClr val="373A3C"/>
                </a:solidFill>
                <a:highlight>
                  <a:schemeClr val="lt1"/>
                </a:highlight>
              </a:rPr>
              <a:t> IP </a:t>
            </a:r>
            <a:r>
              <a:rPr lang="tr-TR" sz="1450" dirty="0" err="1">
                <a:solidFill>
                  <a:srgbClr val="373A3C"/>
                </a:solidFill>
                <a:highlight>
                  <a:schemeClr val="lt1"/>
                </a:highlight>
              </a:rPr>
              <a:t>header</a:t>
            </a:r>
            <a:r>
              <a:rPr lang="tr-TR" sz="1450" dirty="0">
                <a:solidFill>
                  <a:srgbClr val="373A3C"/>
                </a:solidFill>
                <a:highlight>
                  <a:schemeClr val="lt1"/>
                </a:highlight>
              </a:rPr>
              <a:t> </a:t>
            </a:r>
            <a:r>
              <a:rPr lang="tr-TR" sz="1450" dirty="0" err="1">
                <a:solidFill>
                  <a:srgbClr val="373A3C"/>
                </a:solidFill>
                <a:highlight>
                  <a:schemeClr val="lt1"/>
                </a:highlight>
              </a:rPr>
              <a:t>then</a:t>
            </a:r>
            <a:r>
              <a:rPr lang="tr-TR" sz="1450" dirty="0">
                <a:solidFill>
                  <a:srgbClr val="373A3C"/>
                </a:solidFill>
                <a:highlight>
                  <a:schemeClr val="lt1"/>
                </a:highlight>
              </a:rPr>
              <a:t> </a:t>
            </a:r>
            <a:r>
              <a:rPr lang="tr-TR" sz="1450" dirty="0" err="1">
                <a:solidFill>
                  <a:srgbClr val="373A3C"/>
                </a:solidFill>
                <a:highlight>
                  <a:schemeClr val="lt1"/>
                </a:highlight>
              </a:rPr>
              <a:t>does</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same</a:t>
            </a:r>
            <a:r>
              <a:rPr lang="tr-TR" sz="1450" dirty="0">
                <a:solidFill>
                  <a:srgbClr val="373A3C"/>
                </a:solidFill>
                <a:highlight>
                  <a:schemeClr val="lt1"/>
                </a:highlight>
              </a:rPr>
              <a:t>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TCP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application</a:t>
            </a:r>
            <a:r>
              <a:rPr lang="tr-TR" sz="1450" dirty="0">
                <a:solidFill>
                  <a:srgbClr val="373A3C"/>
                </a:solidFill>
                <a:highlight>
                  <a:schemeClr val="lt1"/>
                </a:highlight>
              </a:rPr>
              <a:t> </a:t>
            </a:r>
            <a:r>
              <a:rPr lang="tr-TR" sz="1450" dirty="0" err="1">
                <a:solidFill>
                  <a:srgbClr val="373A3C"/>
                </a:solidFill>
                <a:highlight>
                  <a:schemeClr val="lt1"/>
                </a:highlight>
              </a:rPr>
              <a:t>headers</a:t>
            </a:r>
            <a:r>
              <a:rPr lang="tr-TR" sz="1450" dirty="0">
                <a:solidFill>
                  <a:srgbClr val="373A3C"/>
                </a:solidFill>
                <a:highlight>
                  <a:schemeClr val="lt1"/>
                </a:highlight>
              </a:rPr>
              <a:t>, </a:t>
            </a:r>
            <a:r>
              <a:rPr lang="tr-TR" sz="1450" dirty="0" err="1">
                <a:solidFill>
                  <a:srgbClr val="373A3C"/>
                </a:solidFill>
                <a:highlight>
                  <a:schemeClr val="lt1"/>
                </a:highlight>
              </a:rPr>
              <a:t>eventually</a:t>
            </a:r>
            <a:r>
              <a:rPr lang="tr-TR" sz="1450" dirty="0">
                <a:solidFill>
                  <a:srgbClr val="373A3C"/>
                </a:solidFill>
                <a:highlight>
                  <a:schemeClr val="lt1"/>
                </a:highlight>
              </a:rPr>
              <a:t> </a:t>
            </a:r>
            <a:r>
              <a:rPr lang="tr-TR" sz="1450" dirty="0" err="1">
                <a:solidFill>
                  <a:srgbClr val="373A3C"/>
                </a:solidFill>
                <a:highlight>
                  <a:schemeClr val="lt1"/>
                </a:highlight>
              </a:rPr>
              <a:t>extracting</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application</a:t>
            </a:r>
            <a:r>
              <a:rPr lang="tr-TR" sz="1450" dirty="0">
                <a:solidFill>
                  <a:srgbClr val="373A3C"/>
                </a:solidFill>
                <a:highlight>
                  <a:schemeClr val="lt1"/>
                </a:highlight>
              </a:rPr>
              <a:t> data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processing</a:t>
            </a:r>
            <a:r>
              <a:rPr lang="tr-TR" sz="1450" dirty="0">
                <a:solidFill>
                  <a:srgbClr val="373A3C"/>
                </a:solidFill>
                <a:highlight>
                  <a:schemeClr val="lt1"/>
                </a:highlight>
              </a:rPr>
              <a:t> </a:t>
            </a:r>
            <a:r>
              <a:rPr lang="tr-TR" sz="1450" dirty="0" err="1">
                <a:solidFill>
                  <a:srgbClr val="373A3C"/>
                </a:solidFill>
                <a:highlight>
                  <a:schemeClr val="lt1"/>
                </a:highlight>
              </a:rPr>
              <a:t>by</a:t>
            </a:r>
            <a:r>
              <a:rPr lang="tr-TR" sz="1450" dirty="0">
                <a:solidFill>
                  <a:srgbClr val="373A3C"/>
                </a:solidFill>
                <a:highlight>
                  <a:schemeClr val="lt1"/>
                </a:highlight>
              </a:rPr>
              <a:t> a software program.</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r>
              <a:rPr lang="tr-TR" sz="1450" dirty="0" err="1">
                <a:solidFill>
                  <a:srgbClr val="373A3C"/>
                </a:solidFill>
                <a:highlight>
                  <a:schemeClr val="lt1"/>
                </a:highlight>
              </a:rPr>
              <a:t>In</a:t>
            </a:r>
            <a:r>
              <a:rPr lang="tr-TR" sz="1450" dirty="0">
                <a:solidFill>
                  <a:srgbClr val="373A3C"/>
                </a:solidFill>
                <a:highlight>
                  <a:schemeClr val="lt1"/>
                </a:highlight>
              </a:rPr>
              <a:t> </a:t>
            </a:r>
            <a:r>
              <a:rPr lang="tr-TR" sz="1450" dirty="0" err="1">
                <a:solidFill>
                  <a:srgbClr val="373A3C"/>
                </a:solidFill>
                <a:highlight>
                  <a:schemeClr val="lt1"/>
                </a:highlight>
              </a:rPr>
              <a:t>summary</a:t>
            </a:r>
            <a:r>
              <a:rPr lang="tr-TR" sz="1450" dirty="0">
                <a:solidFill>
                  <a:srgbClr val="373A3C"/>
                </a:solidFill>
                <a:highlight>
                  <a:schemeClr val="lt1"/>
                </a:highlight>
              </a:rPr>
              <a:t>, at a </a:t>
            </a:r>
            <a:r>
              <a:rPr lang="tr-TR" sz="1450" dirty="0" err="1">
                <a:solidFill>
                  <a:srgbClr val="373A3C"/>
                </a:solidFill>
                <a:highlight>
                  <a:schemeClr val="lt1"/>
                </a:highlight>
              </a:rPr>
              <a:t>transmitting</a:t>
            </a:r>
            <a:r>
              <a:rPr lang="tr-TR" sz="1450" dirty="0">
                <a:solidFill>
                  <a:srgbClr val="373A3C"/>
                </a:solidFill>
                <a:highlight>
                  <a:schemeClr val="lt1"/>
                </a:highlight>
              </a:rPr>
              <a:t> </a:t>
            </a:r>
            <a:r>
              <a:rPr lang="tr-TR" sz="1450" dirty="0" err="1">
                <a:solidFill>
                  <a:srgbClr val="373A3C"/>
                </a:solidFill>
                <a:highlight>
                  <a:schemeClr val="lt1"/>
                </a:highlight>
              </a:rPr>
              <a:t>device</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data-</a:t>
            </a:r>
            <a:r>
              <a:rPr lang="tr-TR" sz="1450" dirty="0" err="1">
                <a:solidFill>
                  <a:srgbClr val="373A3C"/>
                </a:solidFill>
                <a:highlight>
                  <a:schemeClr val="lt1"/>
                </a:highlight>
              </a:rPr>
              <a:t>encapsulation</a:t>
            </a:r>
            <a:r>
              <a:rPr lang="tr-TR" sz="1450" dirty="0">
                <a:solidFill>
                  <a:srgbClr val="373A3C"/>
                </a:solidFill>
                <a:highlight>
                  <a:schemeClr val="lt1"/>
                </a:highlight>
              </a:rPr>
              <a:t> </a:t>
            </a:r>
            <a:r>
              <a:rPr lang="tr-TR" sz="1450" dirty="0" err="1">
                <a:solidFill>
                  <a:srgbClr val="373A3C"/>
                </a:solidFill>
                <a:highlight>
                  <a:schemeClr val="lt1"/>
                </a:highlight>
              </a:rPr>
              <a:t>method</a:t>
            </a:r>
            <a:r>
              <a:rPr lang="tr-TR" sz="1450" dirty="0">
                <a:solidFill>
                  <a:srgbClr val="373A3C"/>
                </a:solidFill>
                <a:highlight>
                  <a:schemeClr val="lt1"/>
                </a:highlight>
              </a:rPr>
              <a:t> </a:t>
            </a:r>
            <a:r>
              <a:rPr lang="tr-TR" sz="1450" dirty="0" err="1">
                <a:solidFill>
                  <a:srgbClr val="373A3C"/>
                </a:solidFill>
                <a:highlight>
                  <a:schemeClr val="lt1"/>
                </a:highlight>
              </a:rPr>
              <a:t>works</a:t>
            </a:r>
            <a:r>
              <a:rPr lang="tr-TR" sz="1450" dirty="0">
                <a:solidFill>
                  <a:srgbClr val="373A3C"/>
                </a:solidFill>
                <a:highlight>
                  <a:schemeClr val="lt1"/>
                </a:highlight>
              </a:rPr>
              <a:t> </a:t>
            </a:r>
            <a:r>
              <a:rPr lang="tr-TR" sz="1450" dirty="0" err="1">
                <a:solidFill>
                  <a:srgbClr val="373A3C"/>
                </a:solidFill>
                <a:highlight>
                  <a:schemeClr val="lt1"/>
                </a:highlight>
              </a:rPr>
              <a:t>like</a:t>
            </a:r>
            <a:r>
              <a:rPr lang="tr-TR" sz="1450" dirty="0">
                <a:solidFill>
                  <a:srgbClr val="373A3C"/>
                </a:solidFill>
                <a:highlight>
                  <a:schemeClr val="lt1"/>
                </a:highlight>
              </a:rPr>
              <a:t> </a:t>
            </a:r>
            <a:r>
              <a:rPr lang="tr-TR" sz="1450" dirty="0" err="1">
                <a:solidFill>
                  <a:srgbClr val="373A3C"/>
                </a:solidFill>
                <a:highlight>
                  <a:schemeClr val="lt1"/>
                </a:highlight>
              </a:rPr>
              <a:t>this</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a:solidFill>
                  <a:srgbClr val="373A3C"/>
                </a:solidFill>
                <a:highlight>
                  <a:schemeClr val="lt1"/>
                </a:highlight>
              </a:rPr>
              <a:t>User </a:t>
            </a:r>
            <a:r>
              <a:rPr lang="tr-TR" sz="1450" dirty="0" err="1">
                <a:solidFill>
                  <a:srgbClr val="373A3C"/>
                </a:solidFill>
                <a:highlight>
                  <a:schemeClr val="lt1"/>
                </a:highlight>
              </a:rPr>
              <a:t>information</a:t>
            </a:r>
            <a:r>
              <a:rPr lang="tr-TR" sz="1450" dirty="0">
                <a:solidFill>
                  <a:srgbClr val="373A3C"/>
                </a:solidFill>
                <a:highlight>
                  <a:schemeClr val="lt1"/>
                </a:highlight>
              </a:rPr>
              <a:t> is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data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transmission</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network.</a:t>
            </a: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a:solidFill>
                  <a:srgbClr val="373A3C"/>
                </a:solidFill>
                <a:highlight>
                  <a:schemeClr val="lt1"/>
                </a:highlight>
              </a:rPr>
              <a:t>Data is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segments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 </a:t>
            </a:r>
            <a:r>
              <a:rPr lang="tr-TR" sz="1450" dirty="0" err="1">
                <a:solidFill>
                  <a:srgbClr val="373A3C"/>
                </a:solidFill>
                <a:highlight>
                  <a:schemeClr val="lt1"/>
                </a:highlight>
              </a:rPr>
              <a:t>reliable</a:t>
            </a:r>
            <a:r>
              <a:rPr lang="tr-TR" sz="1450" dirty="0">
                <a:solidFill>
                  <a:srgbClr val="373A3C"/>
                </a:solidFill>
                <a:highlight>
                  <a:schemeClr val="lt1"/>
                </a:highlight>
              </a:rPr>
              <a:t> </a:t>
            </a:r>
            <a:r>
              <a:rPr lang="tr-TR" sz="1450" dirty="0" err="1">
                <a:solidFill>
                  <a:srgbClr val="373A3C"/>
                </a:solidFill>
                <a:highlight>
                  <a:schemeClr val="lt1"/>
                </a:highlight>
              </a:rPr>
              <a:t>connection</a:t>
            </a:r>
            <a:r>
              <a:rPr lang="tr-TR" sz="1450" dirty="0">
                <a:solidFill>
                  <a:srgbClr val="373A3C"/>
                </a:solidFill>
                <a:highlight>
                  <a:schemeClr val="lt1"/>
                </a:highlight>
              </a:rPr>
              <a:t> is set </a:t>
            </a:r>
            <a:r>
              <a:rPr lang="tr-TR" sz="1450" dirty="0" err="1">
                <a:solidFill>
                  <a:srgbClr val="373A3C"/>
                </a:solidFill>
                <a:highlight>
                  <a:schemeClr val="lt1"/>
                </a:highlight>
              </a:rPr>
              <a:t>up</a:t>
            </a:r>
            <a:r>
              <a:rPr lang="tr-TR" sz="1450" dirty="0">
                <a:solidFill>
                  <a:srgbClr val="373A3C"/>
                </a:solidFill>
                <a:highlight>
                  <a:schemeClr val="lt1"/>
                </a:highlight>
              </a:rPr>
              <a:t> </a:t>
            </a:r>
            <a:r>
              <a:rPr lang="tr-TR" sz="1450" dirty="0" err="1">
                <a:solidFill>
                  <a:srgbClr val="373A3C"/>
                </a:solidFill>
                <a:highlight>
                  <a:schemeClr val="lt1"/>
                </a:highlight>
              </a:rPr>
              <a:t>between</a:t>
            </a:r>
            <a:r>
              <a:rPr lang="tr-TR" sz="1450" dirty="0">
                <a:solidFill>
                  <a:srgbClr val="373A3C"/>
                </a:solidFill>
                <a:highlight>
                  <a:schemeClr val="lt1"/>
                </a:highlight>
              </a:rPr>
              <a:t>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transmitting</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t>
            </a:r>
            <a:r>
              <a:rPr lang="tr-TR" sz="1450" dirty="0" err="1">
                <a:solidFill>
                  <a:srgbClr val="373A3C"/>
                </a:solidFill>
                <a:highlight>
                  <a:schemeClr val="lt1"/>
                </a:highlight>
              </a:rPr>
              <a:t>receiving</a:t>
            </a:r>
            <a:r>
              <a:rPr lang="tr-TR" sz="1450" dirty="0">
                <a:solidFill>
                  <a:srgbClr val="373A3C"/>
                </a:solidFill>
                <a:highlight>
                  <a:schemeClr val="lt1"/>
                </a:highlight>
              </a:rPr>
              <a:t> </a:t>
            </a:r>
            <a:r>
              <a:rPr lang="tr-TR" sz="1450" dirty="0" err="1">
                <a:solidFill>
                  <a:srgbClr val="373A3C"/>
                </a:solidFill>
                <a:highlight>
                  <a:schemeClr val="lt1"/>
                </a:highlight>
              </a:rPr>
              <a:t>hosts</a:t>
            </a:r>
            <a:r>
              <a:rPr lang="tr-TR" sz="1450" dirty="0">
                <a:solidFill>
                  <a:srgbClr val="373A3C"/>
                </a:solidFill>
                <a:highlight>
                  <a:schemeClr val="lt1"/>
                </a:highlight>
              </a:rPr>
              <a:t>.</a:t>
            </a: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err="1">
                <a:solidFill>
                  <a:srgbClr val="373A3C"/>
                </a:solidFill>
                <a:highlight>
                  <a:schemeClr val="lt1"/>
                </a:highlight>
              </a:rPr>
              <a:t>Segments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packets</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a:t>
            </a:r>
            <a:r>
              <a:rPr lang="tr-TR" sz="1450" dirty="0" err="1">
                <a:solidFill>
                  <a:srgbClr val="373A3C"/>
                </a:solidFill>
                <a:highlight>
                  <a:schemeClr val="lt1"/>
                </a:highlight>
              </a:rPr>
              <a:t>datagrams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 </a:t>
            </a:r>
            <a:r>
              <a:rPr lang="tr-TR" sz="1450" dirty="0" err="1">
                <a:solidFill>
                  <a:srgbClr val="373A3C"/>
                </a:solidFill>
                <a:highlight>
                  <a:schemeClr val="lt1"/>
                </a:highlight>
              </a:rPr>
              <a:t>logical</a:t>
            </a:r>
            <a:r>
              <a:rPr lang="tr-TR" sz="1450" dirty="0">
                <a:solidFill>
                  <a:srgbClr val="373A3C"/>
                </a:solidFill>
                <a:highlight>
                  <a:schemeClr val="lt1"/>
                </a:highlight>
              </a:rPr>
              <a:t> </a:t>
            </a:r>
            <a:r>
              <a:rPr lang="tr-TR" sz="1450" dirty="0" err="1">
                <a:solidFill>
                  <a:srgbClr val="373A3C"/>
                </a:solidFill>
                <a:highlight>
                  <a:schemeClr val="lt1"/>
                </a:highlight>
              </a:rPr>
              <a:t>address</a:t>
            </a:r>
            <a:r>
              <a:rPr lang="tr-TR" sz="1450" dirty="0">
                <a:solidFill>
                  <a:srgbClr val="373A3C"/>
                </a:solidFill>
                <a:highlight>
                  <a:schemeClr val="lt1"/>
                </a:highlight>
              </a:rPr>
              <a:t> is </a:t>
            </a:r>
            <a:r>
              <a:rPr lang="tr-TR" sz="1450" dirty="0" err="1">
                <a:solidFill>
                  <a:srgbClr val="373A3C"/>
                </a:solidFill>
                <a:highlight>
                  <a:schemeClr val="lt1"/>
                </a:highlight>
              </a:rPr>
              <a:t>placed</a:t>
            </a:r>
            <a:r>
              <a:rPr lang="tr-TR" sz="1450" dirty="0">
                <a:solidFill>
                  <a:srgbClr val="373A3C"/>
                </a:solidFill>
                <a:highlight>
                  <a:schemeClr val="lt1"/>
                </a:highlight>
              </a:rPr>
              <a:t> in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header</a:t>
            </a:r>
            <a:r>
              <a:rPr lang="tr-TR" sz="1450" dirty="0">
                <a:solidFill>
                  <a:srgbClr val="373A3C"/>
                </a:solidFill>
                <a:highlight>
                  <a:schemeClr val="lt1"/>
                </a:highlight>
              </a:rPr>
              <a:t> </a:t>
            </a:r>
            <a:r>
              <a:rPr lang="tr-TR" sz="1450" dirty="0" err="1">
                <a:solidFill>
                  <a:srgbClr val="373A3C"/>
                </a:solidFill>
                <a:highlight>
                  <a:schemeClr val="lt1"/>
                </a:highlight>
              </a:rPr>
              <a:t>so</a:t>
            </a:r>
            <a:r>
              <a:rPr lang="tr-TR" sz="1450" dirty="0">
                <a:solidFill>
                  <a:srgbClr val="373A3C"/>
                </a:solidFill>
                <a:highlight>
                  <a:schemeClr val="lt1"/>
                </a:highlight>
              </a:rPr>
              <a:t> </a:t>
            </a:r>
            <a:r>
              <a:rPr lang="tr-TR" sz="1450" dirty="0" err="1">
                <a:solidFill>
                  <a:srgbClr val="373A3C"/>
                </a:solidFill>
                <a:highlight>
                  <a:schemeClr val="lt1"/>
                </a:highlight>
              </a:rPr>
              <a:t>each</a:t>
            </a:r>
            <a:r>
              <a:rPr lang="tr-TR" sz="1450" dirty="0">
                <a:solidFill>
                  <a:srgbClr val="373A3C"/>
                </a:solidFill>
                <a:highlight>
                  <a:schemeClr val="lt1"/>
                </a:highlight>
              </a:rPr>
              <a:t> </a:t>
            </a:r>
            <a:r>
              <a:rPr lang="tr-TR" sz="1450" dirty="0" err="1">
                <a:solidFill>
                  <a:srgbClr val="373A3C"/>
                </a:solidFill>
                <a:highlight>
                  <a:schemeClr val="lt1"/>
                </a:highlight>
              </a:rPr>
              <a:t>packet</a:t>
            </a:r>
            <a:r>
              <a:rPr lang="tr-TR" sz="1450" dirty="0">
                <a:solidFill>
                  <a:srgbClr val="373A3C"/>
                </a:solidFill>
                <a:highlight>
                  <a:schemeClr val="lt1"/>
                </a:highlight>
              </a:rPr>
              <a:t> can be </a:t>
            </a:r>
            <a:r>
              <a:rPr lang="tr-TR" sz="1450" dirty="0" err="1">
                <a:solidFill>
                  <a:srgbClr val="373A3C"/>
                </a:solidFill>
                <a:highlight>
                  <a:schemeClr val="lt1"/>
                </a:highlight>
              </a:rPr>
              <a:t>routed</a:t>
            </a:r>
            <a:r>
              <a:rPr lang="tr-TR" sz="1450" dirty="0">
                <a:solidFill>
                  <a:srgbClr val="373A3C"/>
                </a:solidFill>
                <a:highlight>
                  <a:schemeClr val="lt1"/>
                </a:highlight>
              </a:rPr>
              <a:t> </a:t>
            </a:r>
            <a:r>
              <a:rPr lang="tr-TR" sz="1450" dirty="0" err="1">
                <a:solidFill>
                  <a:srgbClr val="373A3C"/>
                </a:solidFill>
                <a:highlight>
                  <a:schemeClr val="lt1"/>
                </a:highlight>
              </a:rPr>
              <a:t>through</a:t>
            </a:r>
            <a:r>
              <a:rPr lang="tr-TR" sz="1450" dirty="0">
                <a:solidFill>
                  <a:srgbClr val="373A3C"/>
                </a:solidFill>
                <a:highlight>
                  <a:schemeClr val="lt1"/>
                </a:highlight>
              </a:rPr>
              <a:t> an </a:t>
            </a:r>
            <a:r>
              <a:rPr lang="tr-TR" sz="1450" dirty="0" err="1">
                <a:solidFill>
                  <a:srgbClr val="373A3C"/>
                </a:solidFill>
                <a:highlight>
                  <a:schemeClr val="lt1"/>
                </a:highlight>
              </a:rPr>
              <a:t>internetwork</a:t>
            </a:r>
            <a:r>
              <a:rPr lang="tr-TR" sz="1450" dirty="0">
                <a:solidFill>
                  <a:srgbClr val="373A3C"/>
                </a:solidFill>
                <a:highlight>
                  <a:schemeClr val="lt1"/>
                </a:highlight>
              </a:rPr>
              <a:t>.</a:t>
            </a: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err="1">
                <a:solidFill>
                  <a:srgbClr val="373A3C"/>
                </a:solidFill>
                <a:highlight>
                  <a:schemeClr val="lt1"/>
                </a:highlight>
              </a:rPr>
              <a:t>Packets</a:t>
            </a:r>
            <a:r>
              <a:rPr lang="tr-TR" sz="1450" dirty="0">
                <a:solidFill>
                  <a:srgbClr val="373A3C"/>
                </a:solidFill>
                <a:highlight>
                  <a:schemeClr val="lt1"/>
                </a:highlight>
              </a:rPr>
              <a:t> </a:t>
            </a:r>
            <a:r>
              <a:rPr lang="tr-TR" sz="1450" dirty="0" err="1">
                <a:solidFill>
                  <a:srgbClr val="373A3C"/>
                </a:solidFill>
                <a:highlight>
                  <a:schemeClr val="lt1"/>
                </a:highlight>
              </a:rPr>
              <a:t>or</a:t>
            </a:r>
            <a:r>
              <a:rPr lang="tr-TR" sz="1450" dirty="0">
                <a:solidFill>
                  <a:srgbClr val="373A3C"/>
                </a:solidFill>
                <a:highlight>
                  <a:schemeClr val="lt1"/>
                </a:highlight>
              </a:rPr>
              <a:t> </a:t>
            </a:r>
            <a:r>
              <a:rPr lang="tr-TR" sz="1450" dirty="0" err="1">
                <a:solidFill>
                  <a:srgbClr val="373A3C"/>
                </a:solidFill>
                <a:highlight>
                  <a:schemeClr val="lt1"/>
                </a:highlight>
              </a:rPr>
              <a:t>datagrams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frames</a:t>
            </a:r>
            <a:r>
              <a:rPr lang="tr-TR" sz="1450" dirty="0">
                <a:solidFill>
                  <a:srgbClr val="373A3C"/>
                </a:solidFill>
                <a:highlight>
                  <a:schemeClr val="lt1"/>
                </a:highlight>
              </a:rPr>
              <a:t> </a:t>
            </a:r>
            <a:r>
              <a:rPr lang="tr-TR" sz="1450" dirty="0" err="1">
                <a:solidFill>
                  <a:srgbClr val="373A3C"/>
                </a:solidFill>
                <a:highlight>
                  <a:schemeClr val="lt1"/>
                </a:highlight>
              </a:rPr>
              <a:t>for</a:t>
            </a:r>
            <a:r>
              <a:rPr lang="tr-TR" sz="1450" dirty="0">
                <a:solidFill>
                  <a:srgbClr val="373A3C"/>
                </a:solidFill>
                <a:highlight>
                  <a:schemeClr val="lt1"/>
                </a:highlight>
              </a:rPr>
              <a:t> </a:t>
            </a:r>
            <a:r>
              <a:rPr lang="tr-TR" sz="1450" dirty="0" err="1">
                <a:solidFill>
                  <a:srgbClr val="373A3C"/>
                </a:solidFill>
                <a:highlight>
                  <a:schemeClr val="lt1"/>
                </a:highlight>
              </a:rPr>
              <a:t>transmission</a:t>
            </a:r>
            <a:r>
              <a:rPr lang="tr-TR" sz="1450" dirty="0">
                <a:solidFill>
                  <a:srgbClr val="373A3C"/>
                </a:solidFill>
                <a:highlight>
                  <a:schemeClr val="lt1"/>
                </a:highlight>
              </a:rPr>
              <a:t> on </a:t>
            </a:r>
            <a:r>
              <a:rPr lang="tr-TR" sz="1450" dirty="0" err="1">
                <a:solidFill>
                  <a:srgbClr val="373A3C"/>
                </a:solidFill>
                <a:highlight>
                  <a:schemeClr val="lt1"/>
                </a:highlight>
              </a:rPr>
              <a:t>the</a:t>
            </a:r>
            <a:r>
              <a:rPr lang="tr-TR" sz="1450" dirty="0">
                <a:solidFill>
                  <a:srgbClr val="373A3C"/>
                </a:solidFill>
                <a:highlight>
                  <a:schemeClr val="lt1"/>
                </a:highlight>
              </a:rPr>
              <a:t> </a:t>
            </a:r>
            <a:r>
              <a:rPr lang="tr-TR" sz="1450" dirty="0" err="1">
                <a:solidFill>
                  <a:srgbClr val="373A3C"/>
                </a:solidFill>
                <a:highlight>
                  <a:schemeClr val="lt1"/>
                </a:highlight>
              </a:rPr>
              <a:t>local</a:t>
            </a:r>
            <a:r>
              <a:rPr lang="tr-TR" sz="1450" dirty="0">
                <a:solidFill>
                  <a:srgbClr val="373A3C"/>
                </a:solidFill>
                <a:highlight>
                  <a:schemeClr val="lt1"/>
                </a:highlight>
              </a:rPr>
              <a:t> network. Hardware (Ethernet) </a:t>
            </a:r>
            <a:r>
              <a:rPr lang="tr-TR" sz="1450" dirty="0" err="1">
                <a:solidFill>
                  <a:srgbClr val="373A3C"/>
                </a:solidFill>
                <a:highlight>
                  <a:schemeClr val="lt1"/>
                </a:highlight>
              </a:rPr>
              <a:t>addresses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used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uniquely</a:t>
            </a:r>
            <a:r>
              <a:rPr lang="tr-TR" sz="1450" dirty="0">
                <a:solidFill>
                  <a:srgbClr val="373A3C"/>
                </a:solidFill>
                <a:highlight>
                  <a:schemeClr val="lt1"/>
                </a:highlight>
              </a:rPr>
              <a:t> </a:t>
            </a:r>
            <a:r>
              <a:rPr lang="tr-TR" sz="1450" dirty="0" err="1">
                <a:solidFill>
                  <a:srgbClr val="373A3C"/>
                </a:solidFill>
                <a:highlight>
                  <a:schemeClr val="lt1"/>
                </a:highlight>
              </a:rPr>
              <a:t>identify</a:t>
            </a:r>
            <a:r>
              <a:rPr lang="tr-TR" sz="1450" dirty="0">
                <a:solidFill>
                  <a:srgbClr val="373A3C"/>
                </a:solidFill>
                <a:highlight>
                  <a:schemeClr val="lt1"/>
                </a:highlight>
              </a:rPr>
              <a:t> </a:t>
            </a:r>
            <a:r>
              <a:rPr lang="tr-TR" sz="1450" dirty="0" err="1">
                <a:solidFill>
                  <a:srgbClr val="373A3C"/>
                </a:solidFill>
                <a:highlight>
                  <a:schemeClr val="lt1"/>
                </a:highlight>
              </a:rPr>
              <a:t>hosts</a:t>
            </a:r>
            <a:r>
              <a:rPr lang="tr-TR" sz="1450" dirty="0">
                <a:solidFill>
                  <a:srgbClr val="373A3C"/>
                </a:solidFill>
                <a:highlight>
                  <a:schemeClr val="lt1"/>
                </a:highlight>
              </a:rPr>
              <a:t> on a </a:t>
            </a:r>
            <a:r>
              <a:rPr lang="tr-TR" sz="1450" dirty="0" err="1">
                <a:solidFill>
                  <a:srgbClr val="373A3C"/>
                </a:solidFill>
                <a:highlight>
                  <a:schemeClr val="lt1"/>
                </a:highlight>
              </a:rPr>
              <a:t>local</a:t>
            </a:r>
            <a:r>
              <a:rPr lang="tr-TR" sz="1450" dirty="0">
                <a:solidFill>
                  <a:srgbClr val="373A3C"/>
                </a:solidFill>
                <a:highlight>
                  <a:schemeClr val="lt1"/>
                </a:highlight>
              </a:rPr>
              <a:t> network segment.</a:t>
            </a:r>
            <a:endParaRPr sz="1450" dirty="0">
              <a:solidFill>
                <a:srgbClr val="373A3C"/>
              </a:solidFill>
              <a:highlight>
                <a:schemeClr val="lt1"/>
              </a:highlight>
            </a:endParaRPr>
          </a:p>
          <a:p>
            <a:pPr marL="457200" lvl="0" indent="-320675" algn="l" rtl="0">
              <a:lnSpc>
                <a:spcPct val="100000"/>
              </a:lnSpc>
              <a:spcBef>
                <a:spcPts val="0"/>
              </a:spcBef>
              <a:spcAft>
                <a:spcPts val="0"/>
              </a:spcAft>
              <a:buClr>
                <a:srgbClr val="373A3C"/>
              </a:buClr>
              <a:buSzPts val="1450"/>
              <a:buAutoNum type="arabicPeriod"/>
            </a:pPr>
            <a:r>
              <a:rPr lang="tr-TR" sz="1450" dirty="0" err="1">
                <a:solidFill>
                  <a:srgbClr val="373A3C"/>
                </a:solidFill>
                <a:highlight>
                  <a:schemeClr val="lt1"/>
                </a:highlight>
              </a:rPr>
              <a:t>Frames</a:t>
            </a:r>
            <a:r>
              <a:rPr lang="tr-TR" sz="1450" dirty="0">
                <a:solidFill>
                  <a:srgbClr val="373A3C"/>
                </a:solidFill>
                <a:highlight>
                  <a:schemeClr val="lt1"/>
                </a:highlight>
              </a:rPr>
              <a:t> </a:t>
            </a:r>
            <a:r>
              <a:rPr lang="tr-TR" sz="1450" dirty="0" err="1">
                <a:solidFill>
                  <a:srgbClr val="373A3C"/>
                </a:solidFill>
                <a:highlight>
                  <a:schemeClr val="lt1"/>
                </a:highlight>
              </a:rPr>
              <a:t>are</a:t>
            </a:r>
            <a:r>
              <a:rPr lang="tr-TR" sz="1450" dirty="0">
                <a:solidFill>
                  <a:srgbClr val="373A3C"/>
                </a:solidFill>
                <a:highlight>
                  <a:schemeClr val="lt1"/>
                </a:highlight>
              </a:rPr>
              <a:t> </a:t>
            </a:r>
            <a:r>
              <a:rPr lang="tr-TR" sz="1450" dirty="0" err="1">
                <a:solidFill>
                  <a:srgbClr val="373A3C"/>
                </a:solidFill>
                <a:highlight>
                  <a:schemeClr val="lt1"/>
                </a:highlight>
              </a:rPr>
              <a:t>converted</a:t>
            </a:r>
            <a:r>
              <a:rPr lang="tr-TR" sz="1450" dirty="0">
                <a:solidFill>
                  <a:srgbClr val="373A3C"/>
                </a:solidFill>
                <a:highlight>
                  <a:schemeClr val="lt1"/>
                </a:highlight>
              </a:rPr>
              <a:t> </a:t>
            </a:r>
            <a:r>
              <a:rPr lang="tr-TR" sz="1450" dirty="0" err="1">
                <a:solidFill>
                  <a:srgbClr val="373A3C"/>
                </a:solidFill>
                <a:highlight>
                  <a:schemeClr val="lt1"/>
                </a:highlight>
              </a:rPr>
              <a:t>to</a:t>
            </a:r>
            <a:r>
              <a:rPr lang="tr-TR" sz="1450" dirty="0">
                <a:solidFill>
                  <a:srgbClr val="373A3C"/>
                </a:solidFill>
                <a:highlight>
                  <a:schemeClr val="lt1"/>
                </a:highlight>
              </a:rPr>
              <a:t> </a:t>
            </a:r>
            <a:r>
              <a:rPr lang="tr-TR" sz="1450" dirty="0" err="1">
                <a:solidFill>
                  <a:srgbClr val="373A3C"/>
                </a:solidFill>
                <a:highlight>
                  <a:schemeClr val="lt1"/>
                </a:highlight>
              </a:rPr>
              <a:t>bits</a:t>
            </a:r>
            <a:r>
              <a:rPr lang="tr-TR" sz="1450" dirty="0">
                <a:solidFill>
                  <a:srgbClr val="373A3C"/>
                </a:solidFill>
                <a:highlight>
                  <a:schemeClr val="lt1"/>
                </a:highlight>
              </a:rPr>
              <a:t>, </a:t>
            </a:r>
            <a:r>
              <a:rPr lang="tr-TR" sz="1450" dirty="0" err="1">
                <a:solidFill>
                  <a:srgbClr val="373A3C"/>
                </a:solidFill>
                <a:highlight>
                  <a:schemeClr val="lt1"/>
                </a:highlight>
              </a:rPr>
              <a:t>and</a:t>
            </a:r>
            <a:r>
              <a:rPr lang="tr-TR" sz="1450" dirty="0">
                <a:solidFill>
                  <a:srgbClr val="373A3C"/>
                </a:solidFill>
                <a:highlight>
                  <a:schemeClr val="lt1"/>
                </a:highlight>
              </a:rPr>
              <a:t> a </a:t>
            </a:r>
            <a:r>
              <a:rPr lang="tr-TR" sz="1450" dirty="0" err="1">
                <a:solidFill>
                  <a:srgbClr val="373A3C"/>
                </a:solidFill>
                <a:highlight>
                  <a:schemeClr val="lt1"/>
                </a:highlight>
              </a:rPr>
              <a:t>digital</a:t>
            </a:r>
            <a:r>
              <a:rPr lang="tr-TR" sz="1450" dirty="0">
                <a:solidFill>
                  <a:srgbClr val="373A3C"/>
                </a:solidFill>
                <a:highlight>
                  <a:schemeClr val="lt1"/>
                </a:highlight>
              </a:rPr>
              <a:t> </a:t>
            </a:r>
            <a:r>
              <a:rPr lang="tr-TR" sz="1450" dirty="0" err="1">
                <a:solidFill>
                  <a:srgbClr val="373A3C"/>
                </a:solidFill>
                <a:highlight>
                  <a:schemeClr val="lt1"/>
                </a:highlight>
              </a:rPr>
              <a:t>encoding</a:t>
            </a:r>
            <a:r>
              <a:rPr lang="tr-TR" sz="1450" dirty="0">
                <a:solidFill>
                  <a:srgbClr val="373A3C"/>
                </a:solidFill>
                <a:highlight>
                  <a:schemeClr val="lt1"/>
                </a:highlight>
              </a:rPr>
              <a:t> is </a:t>
            </a:r>
            <a:r>
              <a:rPr lang="tr-TR" sz="1450" dirty="0" err="1">
                <a:solidFill>
                  <a:srgbClr val="373A3C"/>
                </a:solidFill>
                <a:highlight>
                  <a:schemeClr val="lt1"/>
                </a:highlight>
              </a:rPr>
              <a:t>used</a:t>
            </a:r>
            <a:r>
              <a:rPr lang="tr-TR" sz="1450" dirty="0">
                <a:solidFill>
                  <a:srgbClr val="373A3C"/>
                </a:solidFill>
                <a:highlight>
                  <a:schemeClr val="lt1"/>
                </a:highlight>
              </a:rPr>
              <a:t>.</a:t>
            </a: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a:p>
            <a:pPr marL="0" lvl="0" indent="0" algn="l" rtl="0">
              <a:lnSpc>
                <a:spcPct val="100000"/>
              </a:lnSpc>
              <a:spcBef>
                <a:spcPts val="0"/>
              </a:spcBef>
              <a:spcAft>
                <a:spcPts val="0"/>
              </a:spcAft>
              <a:buNone/>
            </a:pPr>
            <a:endParaRPr sz="1450" dirty="0">
              <a:solidFill>
                <a:srgbClr val="373A3C"/>
              </a:solidFill>
              <a:highlight>
                <a:schemeClr val="lt1"/>
              </a:highlight>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a:extLst>
            <a:ext uri="{FF2B5EF4-FFF2-40B4-BE49-F238E27FC236}">
              <a16:creationId xmlns:a16="http://schemas.microsoft.com/office/drawing/2014/main" id="{F76C4318-5C4A-D768-6C9B-01377AD2BB53}"/>
            </a:ext>
          </a:extLst>
        </p:cNvPr>
        <p:cNvGrpSpPr/>
        <p:nvPr/>
      </p:nvGrpSpPr>
      <p:grpSpPr>
        <a:xfrm>
          <a:off x="0" y="0"/>
          <a:ext cx="0" cy="0"/>
          <a:chOff x="0" y="0"/>
          <a:chExt cx="0" cy="0"/>
        </a:xfrm>
      </p:grpSpPr>
      <p:sp>
        <p:nvSpPr>
          <p:cNvPr id="722" name="Google Shape;722;p35:notes">
            <a:extLst>
              <a:ext uri="{FF2B5EF4-FFF2-40B4-BE49-F238E27FC236}">
                <a16:creationId xmlns:a16="http://schemas.microsoft.com/office/drawing/2014/main" id="{C7102B15-D050-AA98-2FA4-17CE2956416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3" name="Google Shape;723;p35:notes">
            <a:extLst>
              <a:ext uri="{FF2B5EF4-FFF2-40B4-BE49-F238E27FC236}">
                <a16:creationId xmlns:a16="http://schemas.microsoft.com/office/drawing/2014/main" id="{F0BB93CB-F7A2-8AF8-ADBD-E73B9FCBC36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9966773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2" name="Google Shape;40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0675" algn="l" rtl="0">
              <a:lnSpc>
                <a:spcPct val="100000"/>
              </a:lnSpc>
              <a:spcBef>
                <a:spcPts val="0"/>
              </a:spcBef>
              <a:spcAft>
                <a:spcPts val="0"/>
              </a:spcAft>
              <a:buClr>
                <a:srgbClr val="373A3C"/>
              </a:buClr>
              <a:buSzPts val="1450"/>
              <a:buChar char="●"/>
            </a:pPr>
            <a:r>
              <a:rPr lang="tr-TR" sz="1450">
                <a:solidFill>
                  <a:srgbClr val="373A3C"/>
                </a:solidFill>
                <a:highlight>
                  <a:srgbClr val="FFFFFF"/>
                </a:highlight>
              </a:rPr>
              <a:t>A network will provide services to its users. Historically, these services have included access to shared files, folders, and printers plus email and database applications. Modern networks provide more diverse services, including web applications, Voice over IP, and multimedia conferencing.</a:t>
            </a:r>
            <a:endParaRPr sz="1450">
              <a:solidFill>
                <a:srgbClr val="373A3C"/>
              </a:solidFill>
              <a:highlight>
                <a:srgbClr val="FFFFFF"/>
              </a:highlight>
            </a:endParaRPr>
          </a:p>
          <a:p>
            <a:pPr marL="0" lvl="0" indent="0" algn="l" rtl="0">
              <a:lnSpc>
                <a:spcPct val="100000"/>
              </a:lnSpc>
              <a:spcBef>
                <a:spcPts val="0"/>
              </a:spcBef>
              <a:spcAft>
                <a:spcPts val="0"/>
              </a:spcAft>
              <a:buSzPts val="1400"/>
              <a:buNone/>
            </a:pPr>
            <a:endParaRPr sz="1450">
              <a:solidFill>
                <a:srgbClr val="373A3C"/>
              </a:solidFill>
              <a:highlight>
                <a:srgbClr val="FFFFFF"/>
              </a:highlight>
            </a:endParaRPr>
          </a:p>
          <a:p>
            <a:pPr marL="0" lvl="0" indent="0" algn="l" rtl="0">
              <a:lnSpc>
                <a:spcPct val="100000"/>
              </a:lnSpc>
              <a:spcBef>
                <a:spcPts val="0"/>
              </a:spcBef>
              <a:spcAft>
                <a:spcPts val="0"/>
              </a:spcAft>
              <a:buSzPts val="1400"/>
              <a:buNone/>
            </a:pPr>
            <a:endParaRPr sz="1450">
              <a:solidFill>
                <a:srgbClr val="373A3C"/>
              </a:solidFill>
              <a:highlight>
                <a:srgbClr val="FFFFFF"/>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0" name="Google Shape;41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450" dirty="0">
                <a:solidFill>
                  <a:srgbClr val="373A3C"/>
                </a:solidFill>
                <a:highlight>
                  <a:srgbClr val="FFFFFF"/>
                </a:highlight>
              </a:rPr>
              <a:t>A </a:t>
            </a:r>
            <a:r>
              <a:rPr lang="tr-TR" sz="1450" dirty="0" err="1">
                <a:solidFill>
                  <a:srgbClr val="373A3C"/>
                </a:solidFill>
                <a:highlight>
                  <a:srgbClr val="FFFFFF"/>
                </a:highlight>
              </a:rPr>
              <a:t>computer</a:t>
            </a:r>
            <a:r>
              <a:rPr lang="tr-TR" sz="1450" dirty="0">
                <a:solidFill>
                  <a:srgbClr val="373A3C"/>
                </a:solidFill>
                <a:highlight>
                  <a:srgbClr val="FFFFFF"/>
                </a:highlight>
              </a:rPr>
              <a:t> network has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following</a:t>
            </a:r>
            <a:r>
              <a:rPr lang="tr-TR" sz="1450" dirty="0">
                <a:solidFill>
                  <a:srgbClr val="373A3C"/>
                </a:solidFill>
                <a:highlight>
                  <a:srgbClr val="FFFFFF"/>
                </a:highlight>
              </a:rPr>
              <a:t> </a:t>
            </a:r>
            <a:r>
              <a:rPr lang="tr-TR" sz="1450" dirty="0" err="1">
                <a:solidFill>
                  <a:srgbClr val="373A3C"/>
                </a:solidFill>
                <a:highlight>
                  <a:srgbClr val="FFFFFF"/>
                </a:highlight>
              </a:rPr>
              <a:t>features</a:t>
            </a:r>
            <a:r>
              <a:rPr lang="tr-TR" sz="1450" dirty="0">
                <a:solidFill>
                  <a:srgbClr val="373A3C"/>
                </a:solidFill>
                <a:highlight>
                  <a:srgbClr val="FFFFFF"/>
                </a:highlight>
              </a:rPr>
              <a:t>:</a:t>
            </a:r>
            <a:endParaRPr sz="1450" dirty="0">
              <a:solidFill>
                <a:srgbClr val="373A3C"/>
              </a:solidFill>
              <a:highlight>
                <a:srgbClr val="FFFFFF"/>
              </a:highlight>
            </a:endParaRPr>
          </a:p>
          <a:p>
            <a:pPr marL="0" lvl="0" indent="0" algn="l" rtl="0">
              <a:lnSpc>
                <a:spcPct val="100000"/>
              </a:lnSpc>
              <a:spcBef>
                <a:spcPts val="0"/>
              </a:spcBef>
              <a:spcAft>
                <a:spcPts val="0"/>
              </a:spcAft>
              <a:buSzPts val="1400"/>
              <a:buNone/>
            </a:pP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b="1" dirty="0" err="1">
                <a:solidFill>
                  <a:srgbClr val="373A3C"/>
                </a:solidFill>
                <a:highlight>
                  <a:srgbClr val="FFFFFF"/>
                </a:highlight>
              </a:rPr>
              <a:t>Performance</a:t>
            </a:r>
            <a:r>
              <a:rPr lang="tr-TR" sz="1450" dirty="0">
                <a:solidFill>
                  <a:srgbClr val="373A3C"/>
                </a:solidFill>
                <a:highlight>
                  <a:srgbClr val="FFFFFF"/>
                </a:highlight>
              </a:rPr>
              <a:t>: </a:t>
            </a:r>
            <a:r>
              <a:rPr lang="tr-TR" sz="1450" dirty="0" err="1">
                <a:solidFill>
                  <a:srgbClr val="373A3C"/>
                </a:solidFill>
                <a:highlight>
                  <a:srgbClr val="FFFFFF"/>
                </a:highlight>
              </a:rPr>
              <a:t>Performance</a:t>
            </a:r>
            <a:r>
              <a:rPr lang="tr-TR" sz="1450" dirty="0">
                <a:solidFill>
                  <a:srgbClr val="373A3C"/>
                </a:solidFill>
                <a:highlight>
                  <a:srgbClr val="FFFFFF"/>
                </a:highlight>
              </a:rPr>
              <a:t> of a </a:t>
            </a:r>
            <a:r>
              <a:rPr lang="tr-TR" sz="1450" dirty="0" err="1">
                <a:solidFill>
                  <a:srgbClr val="373A3C"/>
                </a:solidFill>
                <a:highlight>
                  <a:srgbClr val="FFFFFF"/>
                </a:highlight>
              </a:rPr>
              <a:t>computer</a:t>
            </a:r>
            <a:r>
              <a:rPr lang="tr-TR" sz="1450" dirty="0">
                <a:solidFill>
                  <a:srgbClr val="373A3C"/>
                </a:solidFill>
                <a:highlight>
                  <a:srgbClr val="FFFFFF"/>
                </a:highlight>
              </a:rPr>
              <a:t> network is </a:t>
            </a:r>
            <a:r>
              <a:rPr lang="tr-TR" sz="1450" dirty="0" err="1">
                <a:solidFill>
                  <a:srgbClr val="373A3C"/>
                </a:solidFill>
                <a:highlight>
                  <a:srgbClr val="FFFFFF"/>
                </a:highlight>
              </a:rPr>
              <a:t>measured</a:t>
            </a:r>
            <a:r>
              <a:rPr lang="tr-TR" sz="1450" dirty="0">
                <a:solidFill>
                  <a:srgbClr val="373A3C"/>
                </a:solidFill>
                <a:highlight>
                  <a:srgbClr val="FFFFFF"/>
                </a:highlight>
              </a:rPr>
              <a:t> in </a:t>
            </a:r>
            <a:r>
              <a:rPr lang="tr-TR" sz="1450" dirty="0" err="1">
                <a:solidFill>
                  <a:srgbClr val="373A3C"/>
                </a:solidFill>
                <a:highlight>
                  <a:srgbClr val="FFFFFF"/>
                </a:highlight>
              </a:rPr>
              <a:t>terms</a:t>
            </a:r>
            <a:r>
              <a:rPr lang="tr-TR" sz="1450" dirty="0">
                <a:solidFill>
                  <a:srgbClr val="373A3C"/>
                </a:solidFill>
                <a:highlight>
                  <a:srgbClr val="FFFFFF"/>
                </a:highlight>
              </a:rPr>
              <a:t> of </a:t>
            </a:r>
            <a:r>
              <a:rPr lang="tr-TR" sz="1450" dirty="0" err="1">
                <a:solidFill>
                  <a:srgbClr val="373A3C"/>
                </a:solidFill>
                <a:highlight>
                  <a:srgbClr val="FFFFFF"/>
                </a:highlight>
              </a:rPr>
              <a:t>response</a:t>
            </a:r>
            <a:r>
              <a:rPr lang="tr-TR" sz="1450" dirty="0">
                <a:solidFill>
                  <a:srgbClr val="373A3C"/>
                </a:solidFill>
                <a:highlight>
                  <a:srgbClr val="FFFFFF"/>
                </a:highlight>
              </a:rPr>
              <a:t> time.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response</a:t>
            </a:r>
            <a:r>
              <a:rPr lang="tr-TR" sz="1450" dirty="0">
                <a:solidFill>
                  <a:srgbClr val="373A3C"/>
                </a:solidFill>
                <a:highlight>
                  <a:srgbClr val="FFFFFF"/>
                </a:highlight>
              </a:rPr>
              <a:t> time of </a:t>
            </a:r>
            <a:r>
              <a:rPr lang="tr-TR" sz="1450" dirty="0" err="1">
                <a:solidFill>
                  <a:srgbClr val="373A3C"/>
                </a:solidFill>
                <a:highlight>
                  <a:srgbClr val="FFFFFF"/>
                </a:highlight>
              </a:rPr>
              <a:t>sending</a:t>
            </a:r>
            <a:r>
              <a:rPr lang="tr-TR" sz="1450" dirty="0">
                <a:solidFill>
                  <a:srgbClr val="373A3C"/>
                </a:solidFill>
                <a:highlight>
                  <a:srgbClr val="FFFFFF"/>
                </a:highlight>
              </a:rPr>
              <a:t> </a:t>
            </a:r>
            <a:r>
              <a:rPr lang="tr-TR" sz="1450" dirty="0" err="1">
                <a:solidFill>
                  <a:srgbClr val="373A3C"/>
                </a:solidFill>
                <a:highlight>
                  <a:srgbClr val="FFFFFF"/>
                </a:highlight>
              </a:rPr>
              <a:t>and</a:t>
            </a:r>
            <a:r>
              <a:rPr lang="tr-TR" sz="1450" dirty="0">
                <a:solidFill>
                  <a:srgbClr val="373A3C"/>
                </a:solidFill>
                <a:highlight>
                  <a:srgbClr val="FFFFFF"/>
                </a:highlight>
              </a:rPr>
              <a:t> </a:t>
            </a:r>
            <a:r>
              <a:rPr lang="tr-TR" sz="1450" dirty="0" err="1">
                <a:solidFill>
                  <a:srgbClr val="373A3C"/>
                </a:solidFill>
                <a:highlight>
                  <a:srgbClr val="FFFFFF"/>
                </a:highlight>
              </a:rPr>
              <a:t>receiving</a:t>
            </a:r>
            <a:r>
              <a:rPr lang="tr-TR" sz="1450" dirty="0">
                <a:solidFill>
                  <a:srgbClr val="373A3C"/>
                </a:solidFill>
                <a:highlight>
                  <a:srgbClr val="FFFFFF"/>
                </a:highlight>
              </a:rPr>
              <a:t> data </a:t>
            </a:r>
            <a:r>
              <a:rPr lang="tr-TR" sz="1450" dirty="0" err="1">
                <a:solidFill>
                  <a:srgbClr val="373A3C"/>
                </a:solidFill>
                <a:highlight>
                  <a:srgbClr val="FFFFFF"/>
                </a:highlight>
              </a:rPr>
              <a:t>from</a:t>
            </a:r>
            <a:r>
              <a:rPr lang="tr-TR" sz="1450" dirty="0">
                <a:solidFill>
                  <a:srgbClr val="373A3C"/>
                </a:solidFill>
                <a:highlight>
                  <a:srgbClr val="FFFFFF"/>
                </a:highlight>
              </a:rPr>
              <a:t> </a:t>
            </a:r>
            <a:r>
              <a:rPr lang="tr-TR" sz="1450" dirty="0" err="1">
                <a:solidFill>
                  <a:srgbClr val="373A3C"/>
                </a:solidFill>
                <a:highlight>
                  <a:srgbClr val="FFFFFF"/>
                </a:highlight>
              </a:rPr>
              <a:t>one</a:t>
            </a:r>
            <a:r>
              <a:rPr lang="tr-TR" sz="1450" dirty="0">
                <a:solidFill>
                  <a:srgbClr val="373A3C"/>
                </a:solidFill>
                <a:highlight>
                  <a:srgbClr val="FFFFFF"/>
                </a:highlight>
              </a:rPr>
              <a:t> </a:t>
            </a:r>
            <a:r>
              <a:rPr lang="tr-TR" sz="1450" dirty="0" err="1">
                <a:solidFill>
                  <a:srgbClr val="373A3C"/>
                </a:solidFill>
                <a:highlight>
                  <a:srgbClr val="FFFFFF"/>
                </a:highlight>
              </a:rPr>
              <a:t>system</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b="1" dirty="0">
                <a:solidFill>
                  <a:srgbClr val="373A3C"/>
                </a:solidFill>
                <a:highlight>
                  <a:srgbClr val="FFFFFF"/>
                </a:highlight>
              </a:rPr>
              <a:t>Data </a:t>
            </a:r>
            <a:r>
              <a:rPr lang="tr-TR" sz="1450" b="1" dirty="0" err="1">
                <a:solidFill>
                  <a:srgbClr val="373A3C"/>
                </a:solidFill>
                <a:highlight>
                  <a:srgbClr val="FFFFFF"/>
                </a:highlight>
              </a:rPr>
              <a:t>Sharing</a:t>
            </a:r>
            <a:r>
              <a:rPr lang="tr-TR" sz="1450" dirty="0">
                <a:solidFill>
                  <a:srgbClr val="373A3C"/>
                </a:solidFill>
                <a:highlight>
                  <a:srgbClr val="FFFFFF"/>
                </a:highlight>
              </a:rPr>
              <a:t>: </a:t>
            </a:r>
            <a:r>
              <a:rPr lang="tr-TR" sz="1450" dirty="0" err="1">
                <a:solidFill>
                  <a:srgbClr val="373A3C"/>
                </a:solidFill>
                <a:highlight>
                  <a:srgbClr val="FFFFFF"/>
                </a:highlight>
              </a:rPr>
              <a:t>One</a:t>
            </a:r>
            <a:r>
              <a:rPr lang="tr-TR" sz="1450" dirty="0">
                <a:solidFill>
                  <a:srgbClr val="373A3C"/>
                </a:solidFill>
                <a:highlight>
                  <a:srgbClr val="FFFFFF"/>
                </a:highlight>
              </a:rPr>
              <a:t> of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reasons</a:t>
            </a:r>
            <a:r>
              <a:rPr lang="tr-TR" sz="1450" dirty="0">
                <a:solidFill>
                  <a:srgbClr val="373A3C"/>
                </a:solidFill>
                <a:highlight>
                  <a:srgbClr val="FFFFFF"/>
                </a:highlight>
              </a:rPr>
              <a:t> </a:t>
            </a:r>
            <a:r>
              <a:rPr lang="tr-TR" sz="1450" dirty="0" err="1">
                <a:solidFill>
                  <a:srgbClr val="373A3C"/>
                </a:solidFill>
                <a:highlight>
                  <a:srgbClr val="FFFFFF"/>
                </a:highlight>
              </a:rPr>
              <a:t>why</a:t>
            </a:r>
            <a:r>
              <a:rPr lang="tr-TR" sz="1450" dirty="0">
                <a:solidFill>
                  <a:srgbClr val="373A3C"/>
                </a:solidFill>
                <a:highlight>
                  <a:srgbClr val="FFFFFF"/>
                </a:highlight>
              </a:rPr>
              <a:t> </a:t>
            </a:r>
            <a:r>
              <a:rPr lang="tr-TR" sz="1450" dirty="0" err="1">
                <a:solidFill>
                  <a:srgbClr val="373A3C"/>
                </a:solidFill>
                <a:highlight>
                  <a:srgbClr val="FFFFFF"/>
                </a:highlight>
              </a:rPr>
              <a:t>we</a:t>
            </a:r>
            <a:r>
              <a:rPr lang="tr-TR" sz="1450" dirty="0">
                <a:solidFill>
                  <a:srgbClr val="373A3C"/>
                </a:solidFill>
                <a:highlight>
                  <a:srgbClr val="FFFFFF"/>
                </a:highlight>
              </a:rPr>
              <a:t> </a:t>
            </a:r>
            <a:r>
              <a:rPr lang="tr-TR" sz="1450" dirty="0" err="1">
                <a:solidFill>
                  <a:srgbClr val="373A3C"/>
                </a:solidFill>
                <a:highlight>
                  <a:srgbClr val="FFFFFF"/>
                </a:highlight>
              </a:rPr>
              <a:t>use</a:t>
            </a:r>
            <a:r>
              <a:rPr lang="tr-TR" sz="1450" dirty="0">
                <a:solidFill>
                  <a:srgbClr val="373A3C"/>
                </a:solidFill>
                <a:highlight>
                  <a:srgbClr val="FFFFFF"/>
                </a:highlight>
              </a:rPr>
              <a:t> a </a:t>
            </a:r>
            <a:r>
              <a:rPr lang="tr-TR" sz="1450" dirty="0" err="1">
                <a:solidFill>
                  <a:srgbClr val="373A3C"/>
                </a:solidFill>
                <a:highlight>
                  <a:srgbClr val="FFFFFF"/>
                </a:highlight>
              </a:rPr>
              <a:t>computer</a:t>
            </a:r>
            <a:r>
              <a:rPr lang="tr-TR" sz="1450" dirty="0">
                <a:solidFill>
                  <a:srgbClr val="373A3C"/>
                </a:solidFill>
                <a:highlight>
                  <a:srgbClr val="FFFFFF"/>
                </a:highlight>
              </a:rPr>
              <a:t> network is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share</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data </a:t>
            </a:r>
            <a:r>
              <a:rPr lang="tr-TR" sz="1450" dirty="0" err="1">
                <a:solidFill>
                  <a:srgbClr val="373A3C"/>
                </a:solidFill>
                <a:highlight>
                  <a:srgbClr val="FFFFFF"/>
                </a:highlight>
              </a:rPr>
              <a:t>between</a:t>
            </a:r>
            <a:r>
              <a:rPr lang="tr-TR" sz="1450" dirty="0">
                <a:solidFill>
                  <a:srgbClr val="373A3C"/>
                </a:solidFill>
                <a:highlight>
                  <a:srgbClr val="FFFFFF"/>
                </a:highlight>
              </a:rPr>
              <a:t> </a:t>
            </a:r>
            <a:r>
              <a:rPr lang="tr-TR" sz="1450" dirty="0" err="1">
                <a:solidFill>
                  <a:srgbClr val="373A3C"/>
                </a:solidFill>
                <a:highlight>
                  <a:srgbClr val="FFFFFF"/>
                </a:highlight>
              </a:rPr>
              <a:t>different</a:t>
            </a:r>
            <a:r>
              <a:rPr lang="tr-TR" sz="1450" dirty="0">
                <a:solidFill>
                  <a:srgbClr val="373A3C"/>
                </a:solidFill>
                <a:highlight>
                  <a:srgbClr val="FFFFFF"/>
                </a:highlight>
              </a:rPr>
              <a:t> </a:t>
            </a:r>
            <a:r>
              <a:rPr lang="tr-TR" sz="1450" dirty="0" err="1">
                <a:solidFill>
                  <a:srgbClr val="373A3C"/>
                </a:solidFill>
                <a:highlight>
                  <a:srgbClr val="FFFFFF"/>
                </a:highlight>
              </a:rPr>
              <a:t>systems</a:t>
            </a:r>
            <a:r>
              <a:rPr lang="tr-TR" sz="1450" dirty="0">
                <a:solidFill>
                  <a:srgbClr val="373A3C"/>
                </a:solidFill>
                <a:highlight>
                  <a:srgbClr val="FFFFFF"/>
                </a:highlight>
              </a:rPr>
              <a:t> </a:t>
            </a:r>
            <a:r>
              <a:rPr lang="tr-TR" sz="1450" dirty="0" err="1">
                <a:solidFill>
                  <a:srgbClr val="373A3C"/>
                </a:solidFill>
                <a:highlight>
                  <a:srgbClr val="FFFFFF"/>
                </a:highlight>
              </a:rPr>
              <a:t>connected</a:t>
            </a:r>
            <a:r>
              <a:rPr lang="tr-TR" sz="1450" dirty="0">
                <a:solidFill>
                  <a:srgbClr val="373A3C"/>
                </a:solidFill>
                <a:highlight>
                  <a:srgbClr val="FFFFFF"/>
                </a:highlight>
              </a:rPr>
              <a:t> </a:t>
            </a:r>
            <a:r>
              <a:rPr lang="tr-TR" sz="1450" dirty="0" err="1">
                <a:solidFill>
                  <a:srgbClr val="373A3C"/>
                </a:solidFill>
                <a:highlight>
                  <a:srgbClr val="FFFFFF"/>
                </a:highlight>
              </a:rPr>
              <a:t>with</a:t>
            </a:r>
            <a:r>
              <a:rPr lang="tr-TR" sz="1450" dirty="0">
                <a:solidFill>
                  <a:srgbClr val="373A3C"/>
                </a:solidFill>
                <a:highlight>
                  <a:srgbClr val="FFFFFF"/>
                </a:highlight>
              </a:rPr>
              <a:t> </a:t>
            </a:r>
            <a:r>
              <a:rPr lang="tr-TR" sz="1450" dirty="0" err="1">
                <a:solidFill>
                  <a:srgbClr val="373A3C"/>
                </a:solidFill>
                <a:highlight>
                  <a:srgbClr val="FFFFFF"/>
                </a:highlight>
              </a:rPr>
              <a:t>each</a:t>
            </a:r>
            <a:r>
              <a:rPr lang="tr-TR" sz="1450" dirty="0">
                <a:solidFill>
                  <a:srgbClr val="373A3C"/>
                </a:solidFill>
                <a:highlight>
                  <a:srgbClr val="FFFFFF"/>
                </a:highlight>
              </a:rPr>
              <a:t> </a:t>
            </a:r>
            <a:r>
              <a:rPr lang="tr-TR" sz="1450" dirty="0" err="1">
                <a:solidFill>
                  <a:srgbClr val="373A3C"/>
                </a:solidFill>
                <a:highlight>
                  <a:srgbClr val="FFFFFF"/>
                </a:highlight>
              </a:rPr>
              <a:t>other</a:t>
            </a:r>
            <a:r>
              <a:rPr lang="tr-TR" sz="1450" dirty="0">
                <a:solidFill>
                  <a:srgbClr val="373A3C"/>
                </a:solidFill>
                <a:highlight>
                  <a:srgbClr val="FFFFFF"/>
                </a:highlight>
              </a:rPr>
              <a:t> </a:t>
            </a:r>
            <a:r>
              <a:rPr lang="tr-TR" sz="1450" dirty="0" err="1">
                <a:solidFill>
                  <a:srgbClr val="373A3C"/>
                </a:solidFill>
                <a:highlight>
                  <a:srgbClr val="FFFFFF"/>
                </a:highlight>
              </a:rPr>
              <a:t>through</a:t>
            </a:r>
            <a:r>
              <a:rPr lang="tr-TR" sz="1450" dirty="0">
                <a:solidFill>
                  <a:srgbClr val="373A3C"/>
                </a:solidFill>
                <a:highlight>
                  <a:srgbClr val="FFFFFF"/>
                </a:highlight>
              </a:rPr>
              <a:t> a </a:t>
            </a:r>
            <a:r>
              <a:rPr lang="tr-TR" sz="1450" dirty="0" err="1">
                <a:solidFill>
                  <a:srgbClr val="373A3C"/>
                </a:solidFill>
                <a:highlight>
                  <a:srgbClr val="FFFFFF"/>
                </a:highlight>
              </a:rPr>
              <a:t>transmission</a:t>
            </a:r>
            <a:r>
              <a:rPr lang="tr-TR" sz="1450" dirty="0">
                <a:solidFill>
                  <a:srgbClr val="373A3C"/>
                </a:solidFill>
                <a:highlight>
                  <a:srgbClr val="FFFFFF"/>
                </a:highlight>
              </a:rPr>
              <a:t> </a:t>
            </a:r>
            <a:r>
              <a:rPr lang="tr-TR" sz="1450" dirty="0" err="1">
                <a:solidFill>
                  <a:srgbClr val="373A3C"/>
                </a:solidFill>
                <a:highlight>
                  <a:srgbClr val="FFFFFF"/>
                </a:highlight>
              </a:rPr>
              <a:t>media</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b="1" dirty="0" err="1">
                <a:solidFill>
                  <a:srgbClr val="373A3C"/>
                </a:solidFill>
                <a:highlight>
                  <a:srgbClr val="FFFFFF"/>
                </a:highlight>
              </a:rPr>
              <a:t>Backup</a:t>
            </a:r>
            <a:r>
              <a:rPr lang="tr-TR" sz="1450" dirty="0">
                <a:solidFill>
                  <a:srgbClr val="373A3C"/>
                </a:solidFill>
                <a:highlight>
                  <a:srgbClr val="FFFFFF"/>
                </a:highlight>
              </a:rPr>
              <a:t>: A </a:t>
            </a:r>
            <a:r>
              <a:rPr lang="tr-TR" sz="1450" dirty="0" err="1">
                <a:solidFill>
                  <a:srgbClr val="373A3C"/>
                </a:solidFill>
                <a:highlight>
                  <a:srgbClr val="FFFFFF"/>
                </a:highlight>
              </a:rPr>
              <a:t>computer</a:t>
            </a:r>
            <a:r>
              <a:rPr lang="tr-TR" sz="1450" dirty="0">
                <a:solidFill>
                  <a:srgbClr val="373A3C"/>
                </a:solidFill>
                <a:highlight>
                  <a:srgbClr val="FFFFFF"/>
                </a:highlight>
              </a:rPr>
              <a:t> network </a:t>
            </a:r>
            <a:r>
              <a:rPr lang="tr-TR" sz="1450" dirty="0" err="1">
                <a:solidFill>
                  <a:srgbClr val="373A3C"/>
                </a:solidFill>
                <a:highlight>
                  <a:srgbClr val="FFFFFF"/>
                </a:highlight>
              </a:rPr>
              <a:t>must</a:t>
            </a:r>
            <a:r>
              <a:rPr lang="tr-TR" sz="1450" dirty="0">
                <a:solidFill>
                  <a:srgbClr val="373A3C"/>
                </a:solidFill>
                <a:highlight>
                  <a:srgbClr val="FFFFFF"/>
                </a:highlight>
              </a:rPr>
              <a:t> </a:t>
            </a:r>
            <a:r>
              <a:rPr lang="tr-TR" sz="1450" dirty="0" err="1">
                <a:solidFill>
                  <a:srgbClr val="373A3C"/>
                </a:solidFill>
                <a:highlight>
                  <a:srgbClr val="FFFFFF"/>
                </a:highlight>
              </a:rPr>
              <a:t>have</a:t>
            </a:r>
            <a:r>
              <a:rPr lang="tr-TR" sz="1450" dirty="0">
                <a:solidFill>
                  <a:srgbClr val="373A3C"/>
                </a:solidFill>
                <a:highlight>
                  <a:srgbClr val="FFFFFF"/>
                </a:highlight>
              </a:rPr>
              <a:t> a </a:t>
            </a:r>
            <a:r>
              <a:rPr lang="tr-TR" sz="1450" dirty="0" err="1">
                <a:solidFill>
                  <a:srgbClr val="373A3C"/>
                </a:solidFill>
                <a:highlight>
                  <a:srgbClr val="FFFFFF"/>
                </a:highlight>
              </a:rPr>
              <a:t>central</a:t>
            </a:r>
            <a:r>
              <a:rPr lang="tr-TR" sz="1450" dirty="0">
                <a:solidFill>
                  <a:srgbClr val="373A3C"/>
                </a:solidFill>
                <a:highlight>
                  <a:srgbClr val="FFFFFF"/>
                </a:highlight>
              </a:rPr>
              <a:t> server </a:t>
            </a:r>
            <a:r>
              <a:rPr lang="tr-TR" sz="1450" dirty="0" err="1">
                <a:solidFill>
                  <a:srgbClr val="373A3C"/>
                </a:solidFill>
                <a:highlight>
                  <a:srgbClr val="FFFFFF"/>
                </a:highlight>
              </a:rPr>
              <a:t>that</a:t>
            </a:r>
            <a:r>
              <a:rPr lang="tr-TR" sz="1450" dirty="0">
                <a:solidFill>
                  <a:srgbClr val="373A3C"/>
                </a:solidFill>
                <a:highlight>
                  <a:srgbClr val="FFFFFF"/>
                </a:highlight>
              </a:rPr>
              <a:t> </a:t>
            </a:r>
            <a:r>
              <a:rPr lang="tr-TR" sz="1450" dirty="0" err="1">
                <a:solidFill>
                  <a:srgbClr val="373A3C"/>
                </a:solidFill>
                <a:highlight>
                  <a:srgbClr val="FFFFFF"/>
                </a:highlight>
              </a:rPr>
              <a:t>keeps</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backup</a:t>
            </a:r>
            <a:r>
              <a:rPr lang="tr-TR" sz="1450" dirty="0">
                <a:solidFill>
                  <a:srgbClr val="373A3C"/>
                </a:solidFill>
                <a:highlight>
                  <a:srgbClr val="FFFFFF"/>
                </a:highlight>
              </a:rPr>
              <a:t> of </a:t>
            </a:r>
            <a:r>
              <a:rPr lang="tr-TR" sz="1450" dirty="0" err="1">
                <a:solidFill>
                  <a:srgbClr val="373A3C"/>
                </a:solidFill>
                <a:highlight>
                  <a:srgbClr val="FFFFFF"/>
                </a:highlight>
              </a:rPr>
              <a:t>all</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data </a:t>
            </a:r>
            <a:r>
              <a:rPr lang="tr-TR" sz="1450" dirty="0" err="1">
                <a:solidFill>
                  <a:srgbClr val="373A3C"/>
                </a:solidFill>
                <a:highlight>
                  <a:srgbClr val="FFFFFF"/>
                </a:highlight>
              </a:rPr>
              <a:t>that</a:t>
            </a:r>
            <a:r>
              <a:rPr lang="tr-TR" sz="1450" dirty="0">
                <a:solidFill>
                  <a:srgbClr val="373A3C"/>
                </a:solidFill>
                <a:highlight>
                  <a:srgbClr val="FFFFFF"/>
                </a:highlight>
              </a:rPr>
              <a:t> is </a:t>
            </a:r>
            <a:r>
              <a:rPr lang="tr-TR" sz="1450" dirty="0" err="1">
                <a:solidFill>
                  <a:srgbClr val="373A3C"/>
                </a:solidFill>
                <a:highlight>
                  <a:srgbClr val="FFFFFF"/>
                </a:highlight>
              </a:rPr>
              <a:t>to</a:t>
            </a:r>
            <a:r>
              <a:rPr lang="tr-TR" sz="1450" dirty="0">
                <a:solidFill>
                  <a:srgbClr val="373A3C"/>
                </a:solidFill>
                <a:highlight>
                  <a:srgbClr val="FFFFFF"/>
                </a:highlight>
              </a:rPr>
              <a:t> be </a:t>
            </a:r>
            <a:r>
              <a:rPr lang="tr-TR" sz="1450" dirty="0" err="1">
                <a:solidFill>
                  <a:srgbClr val="373A3C"/>
                </a:solidFill>
                <a:highlight>
                  <a:srgbClr val="FFFFFF"/>
                </a:highlight>
              </a:rPr>
              <a:t>shared</a:t>
            </a:r>
            <a:r>
              <a:rPr lang="tr-TR" sz="1450" dirty="0">
                <a:solidFill>
                  <a:srgbClr val="373A3C"/>
                </a:solidFill>
                <a:highlight>
                  <a:srgbClr val="FFFFFF"/>
                </a:highlight>
              </a:rPr>
              <a:t> </a:t>
            </a:r>
            <a:r>
              <a:rPr lang="tr-TR" sz="1450" dirty="0" err="1">
                <a:solidFill>
                  <a:srgbClr val="373A3C"/>
                </a:solidFill>
                <a:highlight>
                  <a:srgbClr val="FFFFFF"/>
                </a:highlight>
              </a:rPr>
              <a:t>over</a:t>
            </a:r>
            <a:r>
              <a:rPr lang="tr-TR" sz="1450" dirty="0">
                <a:solidFill>
                  <a:srgbClr val="373A3C"/>
                </a:solidFill>
                <a:highlight>
                  <a:srgbClr val="FFFFFF"/>
                </a:highlight>
              </a:rPr>
              <a:t> a network </a:t>
            </a:r>
            <a:r>
              <a:rPr lang="tr-TR" sz="1450" dirty="0" err="1">
                <a:solidFill>
                  <a:srgbClr val="373A3C"/>
                </a:solidFill>
                <a:highlight>
                  <a:srgbClr val="FFFFFF"/>
                </a:highlight>
              </a:rPr>
              <a:t>so</a:t>
            </a:r>
            <a:r>
              <a:rPr lang="tr-TR" sz="1450" dirty="0">
                <a:solidFill>
                  <a:srgbClr val="373A3C"/>
                </a:solidFill>
                <a:highlight>
                  <a:srgbClr val="FFFFFF"/>
                </a:highlight>
              </a:rPr>
              <a:t> </a:t>
            </a:r>
            <a:r>
              <a:rPr lang="tr-TR" sz="1450" dirty="0" err="1">
                <a:solidFill>
                  <a:srgbClr val="373A3C"/>
                </a:solidFill>
                <a:highlight>
                  <a:srgbClr val="FFFFFF"/>
                </a:highlight>
              </a:rPr>
              <a:t>that</a:t>
            </a:r>
            <a:r>
              <a:rPr lang="tr-TR" sz="1450" dirty="0">
                <a:solidFill>
                  <a:srgbClr val="373A3C"/>
                </a:solidFill>
                <a:highlight>
                  <a:srgbClr val="FFFFFF"/>
                </a:highlight>
              </a:rPr>
              <a:t> in </a:t>
            </a:r>
            <a:r>
              <a:rPr lang="tr-TR" sz="1450" dirty="0" err="1">
                <a:solidFill>
                  <a:srgbClr val="373A3C"/>
                </a:solidFill>
                <a:highlight>
                  <a:srgbClr val="FFFFFF"/>
                </a:highlight>
              </a:rPr>
              <a:t>case</a:t>
            </a:r>
            <a:r>
              <a:rPr lang="tr-TR" sz="1450" dirty="0">
                <a:solidFill>
                  <a:srgbClr val="373A3C"/>
                </a:solidFill>
                <a:highlight>
                  <a:srgbClr val="FFFFFF"/>
                </a:highlight>
              </a:rPr>
              <a:t> of a </a:t>
            </a:r>
            <a:r>
              <a:rPr lang="tr-TR" sz="1450" dirty="0" err="1">
                <a:solidFill>
                  <a:srgbClr val="373A3C"/>
                </a:solidFill>
                <a:highlight>
                  <a:srgbClr val="FFFFFF"/>
                </a:highlight>
              </a:rPr>
              <a:t>failure</a:t>
            </a:r>
            <a:r>
              <a:rPr lang="tr-TR" sz="1450" dirty="0">
                <a:solidFill>
                  <a:srgbClr val="373A3C"/>
                </a:solidFill>
                <a:highlight>
                  <a:srgbClr val="FFFFFF"/>
                </a:highlight>
              </a:rPr>
              <a:t> it </a:t>
            </a:r>
            <a:r>
              <a:rPr lang="tr-TR" sz="1450" dirty="0" err="1">
                <a:solidFill>
                  <a:srgbClr val="373A3C"/>
                </a:solidFill>
                <a:highlight>
                  <a:srgbClr val="FFFFFF"/>
                </a:highlight>
              </a:rPr>
              <a:t>should</a:t>
            </a:r>
            <a:r>
              <a:rPr lang="tr-TR" sz="1450" dirty="0">
                <a:solidFill>
                  <a:srgbClr val="373A3C"/>
                </a:solidFill>
                <a:highlight>
                  <a:srgbClr val="FFFFFF"/>
                </a:highlight>
              </a:rPr>
              <a:t> be </a:t>
            </a:r>
            <a:r>
              <a:rPr lang="tr-TR" sz="1450" dirty="0" err="1">
                <a:solidFill>
                  <a:srgbClr val="373A3C"/>
                </a:solidFill>
                <a:highlight>
                  <a:srgbClr val="FFFFFF"/>
                </a:highlight>
              </a:rPr>
              <a:t>able</a:t>
            </a:r>
            <a:r>
              <a:rPr lang="tr-TR" sz="1450" dirty="0">
                <a:solidFill>
                  <a:srgbClr val="373A3C"/>
                </a:solidFill>
                <a:highlight>
                  <a:srgbClr val="FFFFFF"/>
                </a:highlight>
              </a:rPr>
              <a:t>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recover</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data </a:t>
            </a:r>
            <a:r>
              <a:rPr lang="tr-TR" sz="1450" dirty="0" err="1">
                <a:solidFill>
                  <a:srgbClr val="373A3C"/>
                </a:solidFill>
                <a:highlight>
                  <a:srgbClr val="FFFFFF"/>
                </a:highlight>
              </a:rPr>
              <a:t>faster</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b="1" dirty="0" err="1">
                <a:solidFill>
                  <a:srgbClr val="373A3C"/>
                </a:solidFill>
                <a:highlight>
                  <a:srgbClr val="FFFFFF"/>
                </a:highlight>
              </a:rPr>
              <a:t>Reliability</a:t>
            </a:r>
            <a:r>
              <a:rPr lang="tr-TR" sz="1450" dirty="0">
                <a:solidFill>
                  <a:srgbClr val="373A3C"/>
                </a:solidFill>
                <a:highlight>
                  <a:srgbClr val="FFFFFF"/>
                </a:highlight>
              </a:rPr>
              <a:t>: </a:t>
            </a:r>
            <a:r>
              <a:rPr lang="tr-TR" sz="1450" dirty="0" err="1">
                <a:solidFill>
                  <a:srgbClr val="373A3C"/>
                </a:solidFill>
                <a:highlight>
                  <a:srgbClr val="FFFFFF"/>
                </a:highlight>
              </a:rPr>
              <a:t>There</a:t>
            </a:r>
            <a:r>
              <a:rPr lang="tr-TR" sz="1450" dirty="0">
                <a:solidFill>
                  <a:srgbClr val="373A3C"/>
                </a:solidFill>
                <a:highlight>
                  <a:srgbClr val="FFFFFF"/>
                </a:highlight>
              </a:rPr>
              <a:t> </a:t>
            </a:r>
            <a:r>
              <a:rPr lang="tr-TR" sz="1450" dirty="0" err="1">
                <a:solidFill>
                  <a:srgbClr val="373A3C"/>
                </a:solidFill>
                <a:highlight>
                  <a:srgbClr val="FFFFFF"/>
                </a:highlight>
              </a:rPr>
              <a:t>should</a:t>
            </a:r>
            <a:r>
              <a:rPr lang="tr-TR" sz="1450" dirty="0">
                <a:solidFill>
                  <a:srgbClr val="373A3C"/>
                </a:solidFill>
                <a:highlight>
                  <a:srgbClr val="FFFFFF"/>
                </a:highlight>
              </a:rPr>
              <a:t> not be </a:t>
            </a:r>
            <a:r>
              <a:rPr lang="tr-TR" sz="1450" dirty="0" err="1">
                <a:solidFill>
                  <a:srgbClr val="373A3C"/>
                </a:solidFill>
                <a:highlight>
                  <a:srgbClr val="FFFFFF"/>
                </a:highlight>
              </a:rPr>
              <a:t>any</a:t>
            </a:r>
            <a:r>
              <a:rPr lang="tr-TR" sz="1450" dirty="0">
                <a:solidFill>
                  <a:srgbClr val="373A3C"/>
                </a:solidFill>
                <a:highlight>
                  <a:srgbClr val="FFFFFF"/>
                </a:highlight>
              </a:rPr>
              <a:t> </a:t>
            </a:r>
            <a:r>
              <a:rPr lang="tr-TR" sz="1450" dirty="0" err="1">
                <a:solidFill>
                  <a:srgbClr val="373A3C"/>
                </a:solidFill>
                <a:highlight>
                  <a:srgbClr val="FFFFFF"/>
                </a:highlight>
              </a:rPr>
              <a:t>failure</a:t>
            </a:r>
            <a:r>
              <a:rPr lang="tr-TR" sz="1450" dirty="0">
                <a:solidFill>
                  <a:srgbClr val="373A3C"/>
                </a:solidFill>
                <a:highlight>
                  <a:srgbClr val="FFFFFF"/>
                </a:highlight>
              </a:rPr>
              <a:t> in </a:t>
            </a:r>
            <a:r>
              <a:rPr lang="tr-TR" sz="1450" dirty="0" err="1">
                <a:solidFill>
                  <a:srgbClr val="373A3C"/>
                </a:solidFill>
                <a:highlight>
                  <a:srgbClr val="FFFFFF"/>
                </a:highlight>
              </a:rPr>
              <a:t>the</a:t>
            </a:r>
            <a:r>
              <a:rPr lang="tr-TR" sz="1450" dirty="0">
                <a:solidFill>
                  <a:srgbClr val="373A3C"/>
                </a:solidFill>
                <a:highlight>
                  <a:srgbClr val="FFFFFF"/>
                </a:highlight>
              </a:rPr>
              <a:t> network </a:t>
            </a:r>
            <a:r>
              <a:rPr lang="tr-TR" sz="1450" dirty="0" err="1">
                <a:solidFill>
                  <a:srgbClr val="373A3C"/>
                </a:solidFill>
                <a:highlight>
                  <a:srgbClr val="FFFFFF"/>
                </a:highlight>
              </a:rPr>
              <a:t>or</a:t>
            </a:r>
            <a:r>
              <a:rPr lang="tr-TR" sz="1450" dirty="0">
                <a:solidFill>
                  <a:srgbClr val="373A3C"/>
                </a:solidFill>
                <a:highlight>
                  <a:srgbClr val="FFFFFF"/>
                </a:highlight>
              </a:rPr>
              <a:t> </a:t>
            </a:r>
            <a:r>
              <a:rPr lang="tr-TR" sz="1450" dirty="0" err="1">
                <a:solidFill>
                  <a:srgbClr val="373A3C"/>
                </a:solidFill>
                <a:highlight>
                  <a:srgbClr val="FFFFFF"/>
                </a:highlight>
              </a:rPr>
              <a:t>if</a:t>
            </a:r>
            <a:r>
              <a:rPr lang="tr-TR" sz="1450" dirty="0">
                <a:solidFill>
                  <a:srgbClr val="373A3C"/>
                </a:solidFill>
                <a:highlight>
                  <a:srgbClr val="FFFFFF"/>
                </a:highlight>
              </a:rPr>
              <a:t> it </a:t>
            </a:r>
            <a:r>
              <a:rPr lang="tr-TR" sz="1450" dirty="0" err="1">
                <a:solidFill>
                  <a:srgbClr val="373A3C"/>
                </a:solidFill>
                <a:highlight>
                  <a:srgbClr val="FFFFFF"/>
                </a:highlight>
              </a:rPr>
              <a:t>occurs</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recovery</a:t>
            </a:r>
            <a:r>
              <a:rPr lang="tr-TR" sz="1450" dirty="0">
                <a:solidFill>
                  <a:srgbClr val="373A3C"/>
                </a:solidFill>
                <a:highlight>
                  <a:srgbClr val="FFFFFF"/>
                </a:highlight>
              </a:rPr>
              <a:t> </a:t>
            </a:r>
            <a:r>
              <a:rPr lang="tr-TR" sz="1450" dirty="0" err="1">
                <a:solidFill>
                  <a:srgbClr val="373A3C"/>
                </a:solidFill>
                <a:highlight>
                  <a:srgbClr val="FFFFFF"/>
                </a:highlight>
              </a:rPr>
              <a:t>from</a:t>
            </a:r>
            <a:r>
              <a:rPr lang="tr-TR" sz="1450" dirty="0">
                <a:solidFill>
                  <a:srgbClr val="373A3C"/>
                </a:solidFill>
                <a:highlight>
                  <a:srgbClr val="FFFFFF"/>
                </a:highlight>
              </a:rPr>
              <a:t> </a:t>
            </a:r>
            <a:r>
              <a:rPr lang="tr-TR" sz="1450" dirty="0" err="1">
                <a:solidFill>
                  <a:srgbClr val="373A3C"/>
                </a:solidFill>
                <a:highlight>
                  <a:srgbClr val="FFFFFF"/>
                </a:highlight>
              </a:rPr>
              <a:t>failure</a:t>
            </a:r>
            <a:r>
              <a:rPr lang="tr-TR" sz="1450" dirty="0">
                <a:solidFill>
                  <a:srgbClr val="373A3C"/>
                </a:solidFill>
                <a:highlight>
                  <a:srgbClr val="FFFFFF"/>
                </a:highlight>
              </a:rPr>
              <a:t> </a:t>
            </a:r>
            <a:r>
              <a:rPr lang="tr-TR" sz="1450" dirty="0" err="1">
                <a:solidFill>
                  <a:srgbClr val="373A3C"/>
                </a:solidFill>
                <a:highlight>
                  <a:srgbClr val="FFFFFF"/>
                </a:highlight>
              </a:rPr>
              <a:t>should</a:t>
            </a:r>
            <a:r>
              <a:rPr lang="tr-TR" sz="1450" dirty="0">
                <a:solidFill>
                  <a:srgbClr val="373A3C"/>
                </a:solidFill>
                <a:highlight>
                  <a:srgbClr val="FFFFFF"/>
                </a:highlight>
              </a:rPr>
              <a:t> be </a:t>
            </a:r>
            <a:r>
              <a:rPr lang="tr-TR" sz="1450" dirty="0" err="1">
                <a:solidFill>
                  <a:srgbClr val="373A3C"/>
                </a:solidFill>
                <a:highlight>
                  <a:srgbClr val="FFFFFF"/>
                </a:highlight>
              </a:rPr>
              <a:t>fast</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b="1" dirty="0">
                <a:solidFill>
                  <a:srgbClr val="373A3C"/>
                </a:solidFill>
                <a:highlight>
                  <a:srgbClr val="FFFFFF"/>
                </a:highlight>
              </a:rPr>
              <a:t>Security</a:t>
            </a:r>
            <a:r>
              <a:rPr lang="tr-TR" sz="1450" dirty="0">
                <a:solidFill>
                  <a:srgbClr val="373A3C"/>
                </a:solidFill>
                <a:highlight>
                  <a:srgbClr val="FFFFFF"/>
                </a:highlight>
              </a:rPr>
              <a:t>: A </a:t>
            </a:r>
            <a:r>
              <a:rPr lang="tr-TR" sz="1450" dirty="0" err="1">
                <a:solidFill>
                  <a:srgbClr val="373A3C"/>
                </a:solidFill>
                <a:highlight>
                  <a:srgbClr val="FFFFFF"/>
                </a:highlight>
              </a:rPr>
              <a:t>computer</a:t>
            </a:r>
            <a:r>
              <a:rPr lang="tr-TR" sz="1450" dirty="0">
                <a:solidFill>
                  <a:srgbClr val="373A3C"/>
                </a:solidFill>
                <a:highlight>
                  <a:srgbClr val="FFFFFF"/>
                </a:highlight>
              </a:rPr>
              <a:t> network </a:t>
            </a:r>
            <a:r>
              <a:rPr lang="tr-TR" sz="1450" dirty="0" err="1">
                <a:solidFill>
                  <a:srgbClr val="373A3C"/>
                </a:solidFill>
                <a:highlight>
                  <a:srgbClr val="FFFFFF"/>
                </a:highlight>
              </a:rPr>
              <a:t>should</a:t>
            </a:r>
            <a:r>
              <a:rPr lang="tr-TR" sz="1450" dirty="0">
                <a:solidFill>
                  <a:srgbClr val="373A3C"/>
                </a:solidFill>
                <a:highlight>
                  <a:srgbClr val="FFFFFF"/>
                </a:highlight>
              </a:rPr>
              <a:t> be </a:t>
            </a:r>
            <a:r>
              <a:rPr lang="tr-TR" sz="1450" dirty="0" err="1">
                <a:solidFill>
                  <a:srgbClr val="373A3C"/>
                </a:solidFill>
                <a:highlight>
                  <a:srgbClr val="FFFFFF"/>
                </a:highlight>
              </a:rPr>
              <a:t>secure</a:t>
            </a:r>
            <a:r>
              <a:rPr lang="tr-TR" sz="1450" dirty="0">
                <a:solidFill>
                  <a:srgbClr val="373A3C"/>
                </a:solidFill>
                <a:highlight>
                  <a:srgbClr val="FFFFFF"/>
                </a:highlight>
              </a:rPr>
              <a:t> </a:t>
            </a:r>
            <a:r>
              <a:rPr lang="tr-TR" sz="1450" dirty="0" err="1">
                <a:solidFill>
                  <a:srgbClr val="373A3C"/>
                </a:solidFill>
                <a:highlight>
                  <a:srgbClr val="FFFFFF"/>
                </a:highlight>
              </a:rPr>
              <a:t>so</a:t>
            </a:r>
            <a:r>
              <a:rPr lang="tr-TR" sz="1450" dirty="0">
                <a:solidFill>
                  <a:srgbClr val="373A3C"/>
                </a:solidFill>
                <a:highlight>
                  <a:srgbClr val="FFFFFF"/>
                </a:highlight>
              </a:rPr>
              <a:t> </a:t>
            </a:r>
            <a:r>
              <a:rPr lang="tr-TR" sz="1450" dirty="0" err="1">
                <a:solidFill>
                  <a:srgbClr val="373A3C"/>
                </a:solidFill>
                <a:highlight>
                  <a:srgbClr val="FFFFFF"/>
                </a:highlight>
              </a:rPr>
              <a:t>that</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data </a:t>
            </a:r>
            <a:r>
              <a:rPr lang="tr-TR" sz="1450" dirty="0" err="1">
                <a:solidFill>
                  <a:srgbClr val="373A3C"/>
                </a:solidFill>
                <a:highlight>
                  <a:srgbClr val="FFFFFF"/>
                </a:highlight>
              </a:rPr>
              <a:t>transmitting</a:t>
            </a:r>
            <a:r>
              <a:rPr lang="tr-TR" sz="1450" dirty="0">
                <a:solidFill>
                  <a:srgbClr val="373A3C"/>
                </a:solidFill>
                <a:highlight>
                  <a:srgbClr val="FFFFFF"/>
                </a:highlight>
              </a:rPr>
              <a:t> </a:t>
            </a:r>
            <a:r>
              <a:rPr lang="tr-TR" sz="1450" dirty="0" err="1">
                <a:solidFill>
                  <a:srgbClr val="373A3C"/>
                </a:solidFill>
                <a:highlight>
                  <a:srgbClr val="FFFFFF"/>
                </a:highlight>
              </a:rPr>
              <a:t>over</a:t>
            </a:r>
            <a:r>
              <a:rPr lang="tr-TR" sz="1450" dirty="0">
                <a:solidFill>
                  <a:srgbClr val="373A3C"/>
                </a:solidFill>
                <a:highlight>
                  <a:srgbClr val="FFFFFF"/>
                </a:highlight>
              </a:rPr>
              <a:t> a network </a:t>
            </a:r>
            <a:r>
              <a:rPr lang="tr-TR" sz="1450" dirty="0" err="1">
                <a:solidFill>
                  <a:srgbClr val="373A3C"/>
                </a:solidFill>
                <a:highlight>
                  <a:srgbClr val="FFFFFF"/>
                </a:highlight>
              </a:rPr>
              <a:t>should</a:t>
            </a:r>
            <a:r>
              <a:rPr lang="tr-TR" sz="1450" dirty="0">
                <a:solidFill>
                  <a:srgbClr val="373A3C"/>
                </a:solidFill>
                <a:highlight>
                  <a:srgbClr val="FFFFFF"/>
                </a:highlight>
              </a:rPr>
              <a:t> be </a:t>
            </a:r>
            <a:r>
              <a:rPr lang="tr-TR" sz="1450" dirty="0" err="1">
                <a:solidFill>
                  <a:srgbClr val="373A3C"/>
                </a:solidFill>
                <a:highlight>
                  <a:srgbClr val="FFFFFF"/>
                </a:highlight>
              </a:rPr>
              <a:t>safe</a:t>
            </a:r>
            <a:r>
              <a:rPr lang="tr-TR" sz="1450" dirty="0">
                <a:solidFill>
                  <a:srgbClr val="373A3C"/>
                </a:solidFill>
                <a:highlight>
                  <a:srgbClr val="FFFFFF"/>
                </a:highlight>
              </a:rPr>
              <a:t> </a:t>
            </a:r>
            <a:r>
              <a:rPr lang="tr-TR" sz="1450" dirty="0" err="1">
                <a:solidFill>
                  <a:srgbClr val="373A3C"/>
                </a:solidFill>
                <a:highlight>
                  <a:srgbClr val="FFFFFF"/>
                </a:highlight>
              </a:rPr>
              <a:t>from</a:t>
            </a:r>
            <a:r>
              <a:rPr lang="tr-TR" sz="1450" dirty="0">
                <a:solidFill>
                  <a:srgbClr val="373A3C"/>
                </a:solidFill>
                <a:highlight>
                  <a:srgbClr val="FFFFFF"/>
                </a:highlight>
              </a:rPr>
              <a:t> </a:t>
            </a:r>
            <a:r>
              <a:rPr lang="tr-TR" sz="1450" dirty="0" err="1">
                <a:solidFill>
                  <a:srgbClr val="373A3C"/>
                </a:solidFill>
                <a:highlight>
                  <a:srgbClr val="FFFFFF"/>
                </a:highlight>
              </a:rPr>
              <a:t>unauthorized</a:t>
            </a:r>
            <a:r>
              <a:rPr lang="tr-TR" sz="1450" dirty="0">
                <a:solidFill>
                  <a:srgbClr val="373A3C"/>
                </a:solidFill>
                <a:highlight>
                  <a:srgbClr val="FFFFFF"/>
                </a:highlight>
              </a:rPr>
              <a:t> </a:t>
            </a:r>
            <a:r>
              <a:rPr lang="tr-TR" sz="1450" dirty="0" err="1">
                <a:solidFill>
                  <a:srgbClr val="373A3C"/>
                </a:solidFill>
                <a:highlight>
                  <a:srgbClr val="FFFFFF"/>
                </a:highlight>
              </a:rPr>
              <a:t>access</a:t>
            </a:r>
            <a:r>
              <a:rPr lang="tr-TR" sz="1450" dirty="0">
                <a:solidFill>
                  <a:srgbClr val="373A3C"/>
                </a:solidFill>
                <a:highlight>
                  <a:srgbClr val="FFFFFF"/>
                </a:highlight>
              </a:rPr>
              <a:t>. </a:t>
            </a:r>
            <a:r>
              <a:rPr lang="tr-TR" sz="1450" dirty="0" err="1">
                <a:solidFill>
                  <a:srgbClr val="373A3C"/>
                </a:solidFill>
                <a:highlight>
                  <a:srgbClr val="FFFFFF"/>
                </a:highlight>
              </a:rPr>
              <a:t>Also</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sent data </a:t>
            </a:r>
            <a:r>
              <a:rPr lang="tr-TR" sz="1450" dirty="0" err="1">
                <a:solidFill>
                  <a:srgbClr val="373A3C"/>
                </a:solidFill>
                <a:highlight>
                  <a:srgbClr val="FFFFFF"/>
                </a:highlight>
              </a:rPr>
              <a:t>should</a:t>
            </a:r>
            <a:r>
              <a:rPr lang="tr-TR" sz="1450" dirty="0">
                <a:solidFill>
                  <a:srgbClr val="373A3C"/>
                </a:solidFill>
                <a:highlight>
                  <a:srgbClr val="FFFFFF"/>
                </a:highlight>
              </a:rPr>
              <a:t> be </a:t>
            </a:r>
            <a:r>
              <a:rPr lang="tr-TR" sz="1450" dirty="0" err="1">
                <a:solidFill>
                  <a:srgbClr val="373A3C"/>
                </a:solidFill>
                <a:highlight>
                  <a:srgbClr val="FFFFFF"/>
                </a:highlight>
              </a:rPr>
              <a:t>received</a:t>
            </a:r>
            <a:r>
              <a:rPr lang="tr-TR" sz="1450" dirty="0">
                <a:solidFill>
                  <a:srgbClr val="373A3C"/>
                </a:solidFill>
                <a:highlight>
                  <a:srgbClr val="FFFFFF"/>
                </a:highlight>
              </a:rPr>
              <a:t> as it is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receiving</a:t>
            </a:r>
            <a:r>
              <a:rPr lang="tr-TR" sz="1450" dirty="0">
                <a:solidFill>
                  <a:srgbClr val="373A3C"/>
                </a:solidFill>
                <a:highlight>
                  <a:srgbClr val="FFFFFF"/>
                </a:highlight>
              </a:rPr>
              <a:t> </a:t>
            </a:r>
            <a:r>
              <a:rPr lang="tr-TR" sz="1450" dirty="0" err="1">
                <a:solidFill>
                  <a:srgbClr val="373A3C"/>
                </a:solidFill>
                <a:highlight>
                  <a:srgbClr val="FFFFFF"/>
                </a:highlight>
              </a:rPr>
              <a:t>node</a:t>
            </a:r>
            <a:r>
              <a:rPr lang="tr-TR" sz="1450" dirty="0">
                <a:solidFill>
                  <a:srgbClr val="373A3C"/>
                </a:solidFill>
                <a:highlight>
                  <a:srgbClr val="FFFFFF"/>
                </a:highlight>
              </a:rPr>
              <a:t>, </a:t>
            </a:r>
            <a:r>
              <a:rPr lang="tr-TR" sz="1450" dirty="0" err="1">
                <a:solidFill>
                  <a:srgbClr val="373A3C"/>
                </a:solidFill>
                <a:highlight>
                  <a:srgbClr val="FFFFFF"/>
                </a:highlight>
              </a:rPr>
              <a:t>which</a:t>
            </a:r>
            <a:r>
              <a:rPr lang="tr-TR" sz="1450" dirty="0">
                <a:solidFill>
                  <a:srgbClr val="373A3C"/>
                </a:solidFill>
                <a:highlight>
                  <a:srgbClr val="FFFFFF"/>
                </a:highlight>
              </a:rPr>
              <a:t> </a:t>
            </a:r>
            <a:r>
              <a:rPr lang="tr-TR" sz="1450" dirty="0" err="1">
                <a:solidFill>
                  <a:srgbClr val="373A3C"/>
                </a:solidFill>
                <a:highlight>
                  <a:srgbClr val="FFFFFF"/>
                </a:highlight>
              </a:rPr>
              <a:t>means</a:t>
            </a:r>
            <a:r>
              <a:rPr lang="tr-TR" sz="1450" dirty="0">
                <a:solidFill>
                  <a:srgbClr val="373A3C"/>
                </a:solidFill>
                <a:highlight>
                  <a:srgbClr val="FFFFFF"/>
                </a:highlight>
              </a:rPr>
              <a:t> </a:t>
            </a:r>
            <a:r>
              <a:rPr lang="tr-TR" sz="1450" dirty="0" err="1">
                <a:solidFill>
                  <a:srgbClr val="373A3C"/>
                </a:solidFill>
                <a:highlight>
                  <a:srgbClr val="FFFFFF"/>
                </a:highlight>
              </a:rPr>
              <a:t>there</a:t>
            </a:r>
            <a:r>
              <a:rPr lang="tr-TR" sz="1450" dirty="0">
                <a:solidFill>
                  <a:srgbClr val="373A3C"/>
                </a:solidFill>
                <a:highlight>
                  <a:srgbClr val="FFFFFF"/>
                </a:highlight>
              </a:rPr>
              <a:t> </a:t>
            </a:r>
            <a:r>
              <a:rPr lang="tr-TR" sz="1450" dirty="0" err="1">
                <a:solidFill>
                  <a:srgbClr val="373A3C"/>
                </a:solidFill>
                <a:highlight>
                  <a:srgbClr val="FFFFFF"/>
                </a:highlight>
              </a:rPr>
              <a:t>should</a:t>
            </a:r>
            <a:r>
              <a:rPr lang="tr-TR" sz="1450" dirty="0">
                <a:solidFill>
                  <a:srgbClr val="373A3C"/>
                </a:solidFill>
                <a:highlight>
                  <a:srgbClr val="FFFFFF"/>
                </a:highlight>
              </a:rPr>
              <a:t> not be </a:t>
            </a:r>
            <a:r>
              <a:rPr lang="tr-TR" sz="1450" dirty="0" err="1">
                <a:solidFill>
                  <a:srgbClr val="373A3C"/>
                </a:solidFill>
                <a:highlight>
                  <a:srgbClr val="FFFFFF"/>
                </a:highlight>
              </a:rPr>
              <a:t>any</a:t>
            </a:r>
            <a:r>
              <a:rPr lang="tr-TR" sz="1450" dirty="0">
                <a:solidFill>
                  <a:srgbClr val="373A3C"/>
                </a:solidFill>
                <a:highlight>
                  <a:srgbClr val="FFFFFF"/>
                </a:highlight>
              </a:rPr>
              <a:t> </a:t>
            </a:r>
            <a:r>
              <a:rPr lang="tr-TR" sz="1450" dirty="0" err="1">
                <a:solidFill>
                  <a:srgbClr val="373A3C"/>
                </a:solidFill>
                <a:highlight>
                  <a:srgbClr val="FFFFFF"/>
                </a:highlight>
              </a:rPr>
              <a:t>loss</a:t>
            </a:r>
            <a:r>
              <a:rPr lang="tr-TR" sz="1450" dirty="0">
                <a:solidFill>
                  <a:srgbClr val="373A3C"/>
                </a:solidFill>
                <a:highlight>
                  <a:srgbClr val="FFFFFF"/>
                </a:highlight>
              </a:rPr>
              <a:t> of data </a:t>
            </a:r>
            <a:r>
              <a:rPr lang="tr-TR" sz="1450" dirty="0" err="1">
                <a:solidFill>
                  <a:srgbClr val="373A3C"/>
                </a:solidFill>
                <a:highlight>
                  <a:srgbClr val="FFFFFF"/>
                </a:highlight>
              </a:rPr>
              <a:t>during</a:t>
            </a:r>
            <a:r>
              <a:rPr lang="tr-TR" sz="1450" dirty="0">
                <a:solidFill>
                  <a:srgbClr val="373A3C"/>
                </a:solidFill>
                <a:highlight>
                  <a:srgbClr val="FFFFFF"/>
                </a:highlight>
              </a:rPr>
              <a:t> </a:t>
            </a:r>
            <a:r>
              <a:rPr lang="tr-TR" sz="1450" dirty="0" err="1">
                <a:solidFill>
                  <a:srgbClr val="373A3C"/>
                </a:solidFill>
                <a:highlight>
                  <a:srgbClr val="FFFFFF"/>
                </a:highlight>
              </a:rPr>
              <a:t>transmission</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b="1" dirty="0" err="1">
                <a:solidFill>
                  <a:srgbClr val="373A3C"/>
                </a:solidFill>
                <a:highlight>
                  <a:srgbClr val="FFFFFF"/>
                </a:highlight>
              </a:rPr>
              <a:t>Scalability</a:t>
            </a:r>
            <a:r>
              <a:rPr lang="tr-TR" sz="1450" dirty="0">
                <a:solidFill>
                  <a:srgbClr val="373A3C"/>
                </a:solidFill>
                <a:highlight>
                  <a:srgbClr val="FFFFFF"/>
                </a:highlight>
              </a:rPr>
              <a:t>: A </a:t>
            </a:r>
            <a:r>
              <a:rPr lang="tr-TR" sz="1450" dirty="0" err="1">
                <a:solidFill>
                  <a:srgbClr val="373A3C"/>
                </a:solidFill>
                <a:highlight>
                  <a:srgbClr val="FFFFFF"/>
                </a:highlight>
              </a:rPr>
              <a:t>computer</a:t>
            </a:r>
            <a:r>
              <a:rPr lang="tr-TR" sz="1450" dirty="0">
                <a:solidFill>
                  <a:srgbClr val="373A3C"/>
                </a:solidFill>
                <a:highlight>
                  <a:srgbClr val="FFFFFF"/>
                </a:highlight>
              </a:rPr>
              <a:t> network </a:t>
            </a:r>
            <a:r>
              <a:rPr lang="tr-TR" sz="1450" dirty="0" err="1">
                <a:solidFill>
                  <a:srgbClr val="373A3C"/>
                </a:solidFill>
                <a:highlight>
                  <a:srgbClr val="FFFFFF"/>
                </a:highlight>
              </a:rPr>
              <a:t>should</a:t>
            </a:r>
            <a:r>
              <a:rPr lang="tr-TR" sz="1450" dirty="0">
                <a:solidFill>
                  <a:srgbClr val="373A3C"/>
                </a:solidFill>
                <a:highlight>
                  <a:srgbClr val="FFFFFF"/>
                </a:highlight>
              </a:rPr>
              <a:t> be </a:t>
            </a:r>
            <a:r>
              <a:rPr lang="tr-TR" sz="1450" dirty="0" err="1">
                <a:solidFill>
                  <a:srgbClr val="373A3C"/>
                </a:solidFill>
                <a:highlight>
                  <a:srgbClr val="FFFFFF"/>
                </a:highlight>
              </a:rPr>
              <a:t>scalable</a:t>
            </a:r>
            <a:r>
              <a:rPr lang="tr-TR" sz="1450" dirty="0">
                <a:solidFill>
                  <a:srgbClr val="373A3C"/>
                </a:solidFill>
                <a:highlight>
                  <a:srgbClr val="FFFFFF"/>
                </a:highlight>
              </a:rPr>
              <a:t> </a:t>
            </a:r>
            <a:r>
              <a:rPr lang="tr-TR" sz="1450" dirty="0" err="1">
                <a:solidFill>
                  <a:srgbClr val="373A3C"/>
                </a:solidFill>
                <a:highlight>
                  <a:srgbClr val="FFFFFF"/>
                </a:highlight>
              </a:rPr>
              <a:t>which</a:t>
            </a:r>
            <a:r>
              <a:rPr lang="tr-TR" sz="1450" dirty="0">
                <a:solidFill>
                  <a:srgbClr val="373A3C"/>
                </a:solidFill>
                <a:highlight>
                  <a:srgbClr val="FFFFFF"/>
                </a:highlight>
              </a:rPr>
              <a:t> </a:t>
            </a:r>
            <a:r>
              <a:rPr lang="tr-TR" sz="1450" dirty="0" err="1">
                <a:solidFill>
                  <a:srgbClr val="373A3C"/>
                </a:solidFill>
                <a:highlight>
                  <a:srgbClr val="FFFFFF"/>
                </a:highlight>
              </a:rPr>
              <a:t>means</a:t>
            </a:r>
            <a:r>
              <a:rPr lang="tr-TR" sz="1450" dirty="0">
                <a:solidFill>
                  <a:srgbClr val="373A3C"/>
                </a:solidFill>
                <a:highlight>
                  <a:srgbClr val="FFFFFF"/>
                </a:highlight>
              </a:rPr>
              <a:t> it </a:t>
            </a:r>
            <a:r>
              <a:rPr lang="tr-TR" sz="1450" dirty="0" err="1">
                <a:solidFill>
                  <a:srgbClr val="373A3C"/>
                </a:solidFill>
                <a:highlight>
                  <a:srgbClr val="FFFFFF"/>
                </a:highlight>
              </a:rPr>
              <a:t>should</a:t>
            </a:r>
            <a:r>
              <a:rPr lang="tr-TR" sz="1450" dirty="0">
                <a:solidFill>
                  <a:srgbClr val="373A3C"/>
                </a:solidFill>
                <a:highlight>
                  <a:srgbClr val="FFFFFF"/>
                </a:highlight>
              </a:rPr>
              <a:t> </a:t>
            </a:r>
            <a:r>
              <a:rPr lang="tr-TR" sz="1450" dirty="0" err="1">
                <a:solidFill>
                  <a:srgbClr val="373A3C"/>
                </a:solidFill>
                <a:highlight>
                  <a:srgbClr val="FFFFFF"/>
                </a:highlight>
              </a:rPr>
              <a:t>always</a:t>
            </a:r>
            <a:r>
              <a:rPr lang="tr-TR" sz="1450" dirty="0">
                <a:solidFill>
                  <a:srgbClr val="373A3C"/>
                </a:solidFill>
                <a:highlight>
                  <a:srgbClr val="FFFFFF"/>
                </a:highlight>
              </a:rPr>
              <a:t> </a:t>
            </a:r>
            <a:r>
              <a:rPr lang="tr-TR" sz="1450" dirty="0" err="1">
                <a:solidFill>
                  <a:srgbClr val="373A3C"/>
                </a:solidFill>
                <a:highlight>
                  <a:srgbClr val="FFFFFF"/>
                </a:highlight>
              </a:rPr>
              <a:t>allow</a:t>
            </a:r>
            <a:r>
              <a:rPr lang="tr-TR" sz="1450" dirty="0">
                <a:solidFill>
                  <a:srgbClr val="373A3C"/>
                </a:solidFill>
                <a:highlight>
                  <a:srgbClr val="FFFFFF"/>
                </a:highlight>
              </a:rPr>
              <a:t> </a:t>
            </a:r>
            <a:r>
              <a:rPr lang="tr-TR" sz="1450" dirty="0" err="1">
                <a:solidFill>
                  <a:srgbClr val="373A3C"/>
                </a:solidFill>
                <a:highlight>
                  <a:srgbClr val="FFFFFF"/>
                </a:highlight>
              </a:rPr>
              <a:t>adding</a:t>
            </a:r>
            <a:r>
              <a:rPr lang="tr-TR" sz="1450" dirty="0">
                <a:solidFill>
                  <a:srgbClr val="373A3C"/>
                </a:solidFill>
                <a:highlight>
                  <a:srgbClr val="FFFFFF"/>
                </a:highlight>
              </a:rPr>
              <a:t> </a:t>
            </a:r>
            <a:r>
              <a:rPr lang="tr-TR" sz="1450" dirty="0" err="1">
                <a:solidFill>
                  <a:srgbClr val="373A3C"/>
                </a:solidFill>
                <a:highlight>
                  <a:srgbClr val="FFFFFF"/>
                </a:highlight>
              </a:rPr>
              <a:t>new</a:t>
            </a:r>
            <a:r>
              <a:rPr lang="tr-TR" sz="1450" dirty="0">
                <a:solidFill>
                  <a:srgbClr val="373A3C"/>
                </a:solidFill>
                <a:highlight>
                  <a:srgbClr val="FFFFFF"/>
                </a:highlight>
              </a:rPr>
              <a:t> </a:t>
            </a:r>
            <a:r>
              <a:rPr lang="tr-TR" sz="1450" dirty="0" err="1">
                <a:solidFill>
                  <a:srgbClr val="373A3C"/>
                </a:solidFill>
                <a:highlight>
                  <a:srgbClr val="FFFFFF"/>
                </a:highlight>
              </a:rPr>
              <a:t>computers</a:t>
            </a:r>
            <a:r>
              <a:rPr lang="tr-TR" sz="1450" dirty="0">
                <a:solidFill>
                  <a:srgbClr val="373A3C"/>
                </a:solidFill>
                <a:highlight>
                  <a:srgbClr val="FFFFFF"/>
                </a:highlight>
              </a:rPr>
              <a:t> (</a:t>
            </a:r>
            <a:r>
              <a:rPr lang="tr-TR" sz="1450" dirty="0" err="1">
                <a:solidFill>
                  <a:srgbClr val="373A3C"/>
                </a:solidFill>
                <a:highlight>
                  <a:srgbClr val="FFFFFF"/>
                </a:highlight>
              </a:rPr>
              <a:t>or</a:t>
            </a:r>
            <a:r>
              <a:rPr lang="tr-TR" sz="1450" dirty="0">
                <a:solidFill>
                  <a:srgbClr val="373A3C"/>
                </a:solidFill>
                <a:highlight>
                  <a:srgbClr val="FFFFFF"/>
                </a:highlight>
              </a:rPr>
              <a:t> </a:t>
            </a:r>
            <a:r>
              <a:rPr lang="tr-TR" sz="1450" dirty="0" err="1">
                <a:solidFill>
                  <a:srgbClr val="373A3C"/>
                </a:solidFill>
                <a:highlight>
                  <a:srgbClr val="FFFFFF"/>
                </a:highlight>
              </a:rPr>
              <a:t>nodes</a:t>
            </a:r>
            <a:r>
              <a:rPr lang="tr-TR" sz="1450" dirty="0">
                <a:solidFill>
                  <a:srgbClr val="373A3C"/>
                </a:solidFill>
                <a:highlight>
                  <a:srgbClr val="FFFFFF"/>
                </a:highlight>
              </a:rPr>
              <a:t>)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already</a:t>
            </a:r>
            <a:r>
              <a:rPr lang="tr-TR" sz="1450" dirty="0">
                <a:solidFill>
                  <a:srgbClr val="373A3C"/>
                </a:solidFill>
                <a:highlight>
                  <a:srgbClr val="FFFFFF"/>
                </a:highlight>
              </a:rPr>
              <a:t> </a:t>
            </a:r>
            <a:r>
              <a:rPr lang="tr-TR" sz="1450" dirty="0" err="1">
                <a:solidFill>
                  <a:srgbClr val="373A3C"/>
                </a:solidFill>
                <a:highlight>
                  <a:srgbClr val="FFFFFF"/>
                </a:highlight>
              </a:rPr>
              <a:t>existing</a:t>
            </a:r>
            <a:r>
              <a:rPr lang="tr-TR" sz="1450" dirty="0">
                <a:solidFill>
                  <a:srgbClr val="373A3C"/>
                </a:solidFill>
                <a:highlight>
                  <a:srgbClr val="FFFFFF"/>
                </a:highlight>
              </a:rPr>
              <a:t> </a:t>
            </a:r>
            <a:r>
              <a:rPr lang="tr-TR" sz="1450" dirty="0" err="1">
                <a:solidFill>
                  <a:srgbClr val="373A3C"/>
                </a:solidFill>
                <a:highlight>
                  <a:srgbClr val="FFFFFF"/>
                </a:highlight>
              </a:rPr>
              <a:t>computer</a:t>
            </a:r>
            <a:r>
              <a:rPr lang="tr-TR" sz="1450" dirty="0">
                <a:solidFill>
                  <a:srgbClr val="373A3C"/>
                </a:solidFill>
                <a:highlight>
                  <a:srgbClr val="FFFFFF"/>
                </a:highlight>
              </a:rPr>
              <a:t> network. </a:t>
            </a:r>
            <a:r>
              <a:rPr lang="tr-TR" sz="1450" dirty="0" err="1">
                <a:solidFill>
                  <a:srgbClr val="373A3C"/>
                </a:solidFill>
                <a:highlight>
                  <a:srgbClr val="FFFFFF"/>
                </a:highlight>
              </a:rPr>
              <a:t>For</a:t>
            </a:r>
            <a:r>
              <a:rPr lang="tr-TR" sz="1450" dirty="0">
                <a:solidFill>
                  <a:srgbClr val="373A3C"/>
                </a:solidFill>
                <a:highlight>
                  <a:srgbClr val="FFFFFF"/>
                </a:highlight>
              </a:rPr>
              <a:t> </a:t>
            </a:r>
            <a:r>
              <a:rPr lang="tr-TR" sz="1450" dirty="0" err="1">
                <a:solidFill>
                  <a:srgbClr val="373A3C"/>
                </a:solidFill>
                <a:highlight>
                  <a:srgbClr val="FFFFFF"/>
                </a:highlight>
              </a:rPr>
              <a:t>example</a:t>
            </a:r>
            <a:r>
              <a:rPr lang="tr-TR" sz="1450" dirty="0">
                <a:solidFill>
                  <a:srgbClr val="373A3C"/>
                </a:solidFill>
                <a:highlight>
                  <a:srgbClr val="FFFFFF"/>
                </a:highlight>
              </a:rPr>
              <a:t>, a </a:t>
            </a:r>
            <a:r>
              <a:rPr lang="tr-TR" sz="1450" dirty="0" err="1">
                <a:solidFill>
                  <a:srgbClr val="373A3C"/>
                </a:solidFill>
                <a:highlight>
                  <a:srgbClr val="FFFFFF"/>
                </a:highlight>
              </a:rPr>
              <a:t>company</a:t>
            </a:r>
            <a:r>
              <a:rPr lang="tr-TR" sz="1450" dirty="0">
                <a:solidFill>
                  <a:srgbClr val="373A3C"/>
                </a:solidFill>
                <a:highlight>
                  <a:srgbClr val="FFFFFF"/>
                </a:highlight>
              </a:rPr>
              <a:t> </a:t>
            </a:r>
            <a:r>
              <a:rPr lang="tr-TR" sz="1450" dirty="0" err="1">
                <a:solidFill>
                  <a:srgbClr val="373A3C"/>
                </a:solidFill>
                <a:highlight>
                  <a:srgbClr val="FFFFFF"/>
                </a:highlight>
              </a:rPr>
              <a:t>runs</a:t>
            </a:r>
            <a:r>
              <a:rPr lang="tr-TR" sz="1450" dirty="0">
                <a:solidFill>
                  <a:srgbClr val="373A3C"/>
                </a:solidFill>
                <a:highlight>
                  <a:srgbClr val="FFFFFF"/>
                </a:highlight>
              </a:rPr>
              <a:t> 100 </a:t>
            </a:r>
            <a:r>
              <a:rPr lang="tr-TR" sz="1450" dirty="0" err="1">
                <a:solidFill>
                  <a:srgbClr val="373A3C"/>
                </a:solidFill>
                <a:highlight>
                  <a:srgbClr val="FFFFFF"/>
                </a:highlight>
              </a:rPr>
              <a:t>computers</a:t>
            </a:r>
            <a:r>
              <a:rPr lang="tr-TR" sz="1450" dirty="0">
                <a:solidFill>
                  <a:srgbClr val="373A3C"/>
                </a:solidFill>
                <a:highlight>
                  <a:srgbClr val="FFFFFF"/>
                </a:highlight>
              </a:rPr>
              <a:t> </a:t>
            </a:r>
            <a:r>
              <a:rPr lang="tr-TR" sz="1450" dirty="0" err="1">
                <a:solidFill>
                  <a:srgbClr val="373A3C"/>
                </a:solidFill>
                <a:highlight>
                  <a:srgbClr val="FFFFFF"/>
                </a:highlight>
              </a:rPr>
              <a:t>over</a:t>
            </a:r>
            <a:r>
              <a:rPr lang="tr-TR" sz="1450" dirty="0">
                <a:solidFill>
                  <a:srgbClr val="373A3C"/>
                </a:solidFill>
                <a:highlight>
                  <a:srgbClr val="FFFFFF"/>
                </a:highlight>
              </a:rPr>
              <a:t> a </a:t>
            </a:r>
            <a:r>
              <a:rPr lang="tr-TR" sz="1450" dirty="0" err="1">
                <a:solidFill>
                  <a:srgbClr val="373A3C"/>
                </a:solidFill>
                <a:highlight>
                  <a:srgbClr val="FFFFFF"/>
                </a:highlight>
              </a:rPr>
              <a:t>computer</a:t>
            </a:r>
            <a:r>
              <a:rPr lang="tr-TR" sz="1450" dirty="0">
                <a:solidFill>
                  <a:srgbClr val="373A3C"/>
                </a:solidFill>
                <a:highlight>
                  <a:srgbClr val="FFFFFF"/>
                </a:highlight>
              </a:rPr>
              <a:t> network </a:t>
            </a:r>
            <a:r>
              <a:rPr lang="tr-TR" sz="1450" dirty="0" err="1">
                <a:solidFill>
                  <a:srgbClr val="373A3C"/>
                </a:solidFill>
                <a:highlight>
                  <a:srgbClr val="FFFFFF"/>
                </a:highlight>
              </a:rPr>
              <a:t>for</a:t>
            </a:r>
            <a:r>
              <a:rPr lang="tr-TR" sz="1450" dirty="0">
                <a:solidFill>
                  <a:srgbClr val="373A3C"/>
                </a:solidFill>
                <a:highlight>
                  <a:srgbClr val="FFFFFF"/>
                </a:highlight>
              </a:rPr>
              <a:t> </a:t>
            </a:r>
            <a:r>
              <a:rPr lang="tr-TR" sz="1450" dirty="0" err="1">
                <a:solidFill>
                  <a:srgbClr val="373A3C"/>
                </a:solidFill>
                <a:highlight>
                  <a:srgbClr val="FFFFFF"/>
                </a:highlight>
              </a:rPr>
              <a:t>their</a:t>
            </a:r>
            <a:r>
              <a:rPr lang="tr-TR" sz="1450" dirty="0">
                <a:solidFill>
                  <a:srgbClr val="373A3C"/>
                </a:solidFill>
                <a:highlight>
                  <a:srgbClr val="FFFFFF"/>
                </a:highlight>
              </a:rPr>
              <a:t> 100 </a:t>
            </a:r>
            <a:r>
              <a:rPr lang="tr-TR" sz="1450" dirty="0" err="1">
                <a:solidFill>
                  <a:srgbClr val="373A3C"/>
                </a:solidFill>
                <a:highlight>
                  <a:srgbClr val="FFFFFF"/>
                </a:highlight>
              </a:rPr>
              <a:t>employees</a:t>
            </a:r>
            <a:r>
              <a:rPr lang="tr-TR" sz="1450" dirty="0">
                <a:solidFill>
                  <a:srgbClr val="373A3C"/>
                </a:solidFill>
                <a:highlight>
                  <a:srgbClr val="FFFFFF"/>
                </a:highlight>
              </a:rPr>
              <a:t>, </a:t>
            </a:r>
            <a:r>
              <a:rPr lang="tr-TR" sz="1450" dirty="0" err="1">
                <a:solidFill>
                  <a:srgbClr val="373A3C"/>
                </a:solidFill>
                <a:highlight>
                  <a:srgbClr val="FFFFFF"/>
                </a:highlight>
              </a:rPr>
              <a:t>let's</a:t>
            </a:r>
            <a:r>
              <a:rPr lang="tr-TR" sz="1450" dirty="0">
                <a:solidFill>
                  <a:srgbClr val="373A3C"/>
                </a:solidFill>
                <a:highlight>
                  <a:srgbClr val="FFFFFF"/>
                </a:highlight>
              </a:rPr>
              <a:t> say they </a:t>
            </a:r>
            <a:r>
              <a:rPr lang="tr-TR" sz="1450" dirty="0" err="1">
                <a:solidFill>
                  <a:srgbClr val="373A3C"/>
                </a:solidFill>
                <a:highlight>
                  <a:srgbClr val="FFFFFF"/>
                </a:highlight>
              </a:rPr>
              <a:t>hire</a:t>
            </a:r>
            <a:r>
              <a:rPr lang="tr-TR" sz="1450" dirty="0">
                <a:solidFill>
                  <a:srgbClr val="373A3C"/>
                </a:solidFill>
                <a:highlight>
                  <a:srgbClr val="FFFFFF"/>
                </a:highlight>
              </a:rPr>
              <a:t> </a:t>
            </a:r>
            <a:r>
              <a:rPr lang="tr-TR" sz="1450" dirty="0" err="1">
                <a:solidFill>
                  <a:srgbClr val="373A3C"/>
                </a:solidFill>
                <a:highlight>
                  <a:srgbClr val="FFFFFF"/>
                </a:highlight>
              </a:rPr>
              <a:t>another</a:t>
            </a:r>
            <a:r>
              <a:rPr lang="tr-TR" sz="1450" dirty="0">
                <a:solidFill>
                  <a:srgbClr val="373A3C"/>
                </a:solidFill>
                <a:highlight>
                  <a:srgbClr val="FFFFFF"/>
                </a:highlight>
              </a:rPr>
              <a:t> 100 </a:t>
            </a:r>
            <a:r>
              <a:rPr lang="tr-TR" sz="1450" dirty="0" err="1">
                <a:solidFill>
                  <a:srgbClr val="373A3C"/>
                </a:solidFill>
                <a:highlight>
                  <a:srgbClr val="FFFFFF"/>
                </a:highlight>
              </a:rPr>
              <a:t>employees</a:t>
            </a:r>
            <a:r>
              <a:rPr lang="tr-TR" sz="1450" dirty="0">
                <a:solidFill>
                  <a:srgbClr val="373A3C"/>
                </a:solidFill>
                <a:highlight>
                  <a:srgbClr val="FFFFFF"/>
                </a:highlight>
              </a:rPr>
              <a:t> </a:t>
            </a:r>
            <a:r>
              <a:rPr lang="tr-TR" sz="1450" dirty="0" err="1">
                <a:solidFill>
                  <a:srgbClr val="373A3C"/>
                </a:solidFill>
                <a:highlight>
                  <a:srgbClr val="FFFFFF"/>
                </a:highlight>
              </a:rPr>
              <a:t>and</a:t>
            </a:r>
            <a:r>
              <a:rPr lang="tr-TR" sz="1450" dirty="0">
                <a:solidFill>
                  <a:srgbClr val="373A3C"/>
                </a:solidFill>
                <a:highlight>
                  <a:srgbClr val="FFFFFF"/>
                </a:highlight>
              </a:rPr>
              <a:t> </a:t>
            </a:r>
            <a:r>
              <a:rPr lang="tr-TR" sz="1450" dirty="0" err="1">
                <a:solidFill>
                  <a:srgbClr val="373A3C"/>
                </a:solidFill>
                <a:highlight>
                  <a:srgbClr val="FFFFFF"/>
                </a:highlight>
              </a:rPr>
              <a:t>want</a:t>
            </a:r>
            <a:r>
              <a:rPr lang="tr-TR" sz="1450" dirty="0">
                <a:solidFill>
                  <a:srgbClr val="373A3C"/>
                </a:solidFill>
                <a:highlight>
                  <a:srgbClr val="FFFFFF"/>
                </a:highlight>
              </a:rPr>
              <a:t>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add</a:t>
            </a:r>
            <a:r>
              <a:rPr lang="tr-TR" sz="1450" dirty="0">
                <a:solidFill>
                  <a:srgbClr val="373A3C"/>
                </a:solidFill>
                <a:highlight>
                  <a:srgbClr val="FFFFFF"/>
                </a:highlight>
              </a:rPr>
              <a:t> </a:t>
            </a:r>
            <a:r>
              <a:rPr lang="tr-TR" sz="1450" dirty="0" err="1">
                <a:solidFill>
                  <a:srgbClr val="373A3C"/>
                </a:solidFill>
                <a:highlight>
                  <a:srgbClr val="FFFFFF"/>
                </a:highlight>
              </a:rPr>
              <a:t>new</a:t>
            </a:r>
            <a:r>
              <a:rPr lang="tr-TR" sz="1450" dirty="0">
                <a:solidFill>
                  <a:srgbClr val="373A3C"/>
                </a:solidFill>
                <a:highlight>
                  <a:srgbClr val="FFFFFF"/>
                </a:highlight>
              </a:rPr>
              <a:t> 100 </a:t>
            </a:r>
            <a:r>
              <a:rPr lang="tr-TR" sz="1450" dirty="0" err="1">
                <a:solidFill>
                  <a:srgbClr val="373A3C"/>
                </a:solidFill>
                <a:highlight>
                  <a:srgbClr val="FFFFFF"/>
                </a:highlight>
              </a:rPr>
              <a:t>computers</a:t>
            </a:r>
            <a:r>
              <a:rPr lang="tr-TR" sz="1450" dirty="0">
                <a:solidFill>
                  <a:srgbClr val="373A3C"/>
                </a:solidFill>
                <a:highlight>
                  <a:srgbClr val="FFFFFF"/>
                </a:highlight>
              </a:rPr>
              <a:t>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already</a:t>
            </a:r>
            <a:r>
              <a:rPr lang="tr-TR" sz="1450" dirty="0">
                <a:solidFill>
                  <a:srgbClr val="373A3C"/>
                </a:solidFill>
                <a:highlight>
                  <a:srgbClr val="FFFFFF"/>
                </a:highlight>
              </a:rPr>
              <a:t> </a:t>
            </a:r>
            <a:r>
              <a:rPr lang="tr-TR" sz="1450" dirty="0" err="1">
                <a:solidFill>
                  <a:srgbClr val="373A3C"/>
                </a:solidFill>
                <a:highlight>
                  <a:srgbClr val="FFFFFF"/>
                </a:highlight>
              </a:rPr>
              <a:t>existing</a:t>
            </a:r>
            <a:r>
              <a:rPr lang="tr-TR" sz="1450" dirty="0">
                <a:solidFill>
                  <a:srgbClr val="373A3C"/>
                </a:solidFill>
                <a:highlight>
                  <a:srgbClr val="FFFFFF"/>
                </a:highlight>
              </a:rPr>
              <a:t> LAN </a:t>
            </a:r>
            <a:r>
              <a:rPr lang="tr-TR" sz="1450" dirty="0" err="1">
                <a:solidFill>
                  <a:srgbClr val="373A3C"/>
                </a:solidFill>
                <a:highlight>
                  <a:srgbClr val="FFFFFF"/>
                </a:highlight>
              </a:rPr>
              <a:t>then</a:t>
            </a:r>
            <a:r>
              <a:rPr lang="tr-TR" sz="1450" dirty="0">
                <a:solidFill>
                  <a:srgbClr val="373A3C"/>
                </a:solidFill>
                <a:highlight>
                  <a:srgbClr val="FFFFFF"/>
                </a:highlight>
              </a:rPr>
              <a:t>, in </a:t>
            </a:r>
            <a:r>
              <a:rPr lang="tr-TR" sz="1450" dirty="0" err="1">
                <a:solidFill>
                  <a:srgbClr val="373A3C"/>
                </a:solidFill>
                <a:highlight>
                  <a:srgbClr val="FFFFFF"/>
                </a:highlight>
              </a:rPr>
              <a:t>that</a:t>
            </a:r>
            <a:r>
              <a:rPr lang="tr-TR" sz="1450" dirty="0">
                <a:solidFill>
                  <a:srgbClr val="373A3C"/>
                </a:solidFill>
                <a:highlight>
                  <a:srgbClr val="FFFFFF"/>
                </a:highlight>
              </a:rPr>
              <a:t> </a:t>
            </a:r>
            <a:r>
              <a:rPr lang="tr-TR" sz="1450" dirty="0" err="1">
                <a:solidFill>
                  <a:srgbClr val="373A3C"/>
                </a:solidFill>
                <a:highlight>
                  <a:srgbClr val="FFFFFF"/>
                </a:highlight>
              </a:rPr>
              <a:t>case</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local</a:t>
            </a:r>
            <a:r>
              <a:rPr lang="tr-TR" sz="1450" dirty="0">
                <a:solidFill>
                  <a:srgbClr val="373A3C"/>
                </a:solidFill>
                <a:highlight>
                  <a:srgbClr val="FFFFFF"/>
                </a:highlight>
              </a:rPr>
              <a:t> </a:t>
            </a:r>
            <a:r>
              <a:rPr lang="tr-TR" sz="1450" dirty="0" err="1">
                <a:solidFill>
                  <a:srgbClr val="373A3C"/>
                </a:solidFill>
                <a:highlight>
                  <a:srgbClr val="FFFFFF"/>
                </a:highlight>
              </a:rPr>
              <a:t>area</a:t>
            </a:r>
            <a:r>
              <a:rPr lang="tr-TR" sz="1450" dirty="0">
                <a:solidFill>
                  <a:srgbClr val="373A3C"/>
                </a:solidFill>
                <a:highlight>
                  <a:srgbClr val="FFFFFF"/>
                </a:highlight>
              </a:rPr>
              <a:t> </a:t>
            </a:r>
            <a:r>
              <a:rPr lang="tr-TR" sz="1450" dirty="0" err="1">
                <a:solidFill>
                  <a:srgbClr val="373A3C"/>
                </a:solidFill>
                <a:highlight>
                  <a:srgbClr val="FFFFFF"/>
                </a:highlight>
              </a:rPr>
              <a:t>computer</a:t>
            </a:r>
            <a:r>
              <a:rPr lang="tr-TR" sz="1450" dirty="0">
                <a:solidFill>
                  <a:srgbClr val="373A3C"/>
                </a:solidFill>
                <a:highlight>
                  <a:srgbClr val="FFFFFF"/>
                </a:highlight>
              </a:rPr>
              <a:t> network </a:t>
            </a:r>
            <a:r>
              <a:rPr lang="tr-TR" sz="1450" dirty="0" err="1">
                <a:solidFill>
                  <a:srgbClr val="373A3C"/>
                </a:solidFill>
                <a:highlight>
                  <a:srgbClr val="FFFFFF"/>
                </a:highlight>
              </a:rPr>
              <a:t>should</a:t>
            </a:r>
            <a:r>
              <a:rPr lang="tr-TR" sz="1450" dirty="0">
                <a:solidFill>
                  <a:srgbClr val="373A3C"/>
                </a:solidFill>
                <a:highlight>
                  <a:srgbClr val="FFFFFF"/>
                </a:highlight>
              </a:rPr>
              <a:t> </a:t>
            </a:r>
            <a:r>
              <a:rPr lang="tr-TR" sz="1450" dirty="0" err="1">
                <a:solidFill>
                  <a:srgbClr val="373A3C"/>
                </a:solidFill>
                <a:highlight>
                  <a:srgbClr val="FFFFFF"/>
                </a:highlight>
              </a:rPr>
              <a:t>allow</a:t>
            </a:r>
            <a:r>
              <a:rPr lang="tr-TR" sz="1450" dirty="0">
                <a:solidFill>
                  <a:srgbClr val="373A3C"/>
                </a:solidFill>
                <a:highlight>
                  <a:srgbClr val="FFFFFF"/>
                </a:highlight>
              </a:rPr>
              <a:t> </a:t>
            </a:r>
            <a:r>
              <a:rPr lang="tr-TR" sz="1450" dirty="0" err="1">
                <a:solidFill>
                  <a:srgbClr val="373A3C"/>
                </a:solidFill>
                <a:highlight>
                  <a:srgbClr val="FFFFFF"/>
                </a:highlight>
              </a:rPr>
              <a:t>this</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b="1" dirty="0">
                <a:solidFill>
                  <a:srgbClr val="373A3C"/>
                </a:solidFill>
                <a:highlight>
                  <a:srgbClr val="FFFFFF"/>
                </a:highlight>
              </a:rPr>
              <a:t>Software </a:t>
            </a:r>
            <a:r>
              <a:rPr lang="tr-TR" sz="1450" b="1" dirty="0" err="1">
                <a:solidFill>
                  <a:srgbClr val="373A3C"/>
                </a:solidFill>
                <a:highlight>
                  <a:srgbClr val="FFFFFF"/>
                </a:highlight>
              </a:rPr>
              <a:t>and</a:t>
            </a:r>
            <a:r>
              <a:rPr lang="tr-TR" sz="1450" b="1" dirty="0">
                <a:solidFill>
                  <a:srgbClr val="373A3C"/>
                </a:solidFill>
                <a:highlight>
                  <a:srgbClr val="FFFFFF"/>
                </a:highlight>
              </a:rPr>
              <a:t> hardware </a:t>
            </a:r>
            <a:r>
              <a:rPr lang="tr-TR" sz="1450" b="1" dirty="0" err="1">
                <a:solidFill>
                  <a:srgbClr val="373A3C"/>
                </a:solidFill>
                <a:highlight>
                  <a:srgbClr val="FFFFFF"/>
                </a:highlight>
              </a:rPr>
              <a:t>compatibility</a:t>
            </a:r>
            <a:r>
              <a:rPr lang="tr-TR" sz="1450" dirty="0">
                <a:solidFill>
                  <a:srgbClr val="373A3C"/>
                </a:solidFill>
                <a:highlight>
                  <a:srgbClr val="FFFFFF"/>
                </a:highlight>
              </a:rPr>
              <a:t>: A </a:t>
            </a:r>
            <a:r>
              <a:rPr lang="tr-TR" sz="1450" dirty="0" err="1">
                <a:solidFill>
                  <a:srgbClr val="373A3C"/>
                </a:solidFill>
                <a:highlight>
                  <a:srgbClr val="FFFFFF"/>
                </a:highlight>
              </a:rPr>
              <a:t>computer</a:t>
            </a:r>
            <a:r>
              <a:rPr lang="tr-TR" sz="1450" dirty="0">
                <a:solidFill>
                  <a:srgbClr val="373A3C"/>
                </a:solidFill>
                <a:highlight>
                  <a:srgbClr val="FFFFFF"/>
                </a:highlight>
              </a:rPr>
              <a:t> network </a:t>
            </a:r>
            <a:r>
              <a:rPr lang="tr-TR" sz="1450" dirty="0" err="1">
                <a:solidFill>
                  <a:srgbClr val="373A3C"/>
                </a:solidFill>
                <a:highlight>
                  <a:srgbClr val="FFFFFF"/>
                </a:highlight>
              </a:rPr>
              <a:t>must</a:t>
            </a:r>
            <a:r>
              <a:rPr lang="tr-TR" sz="1450" dirty="0">
                <a:solidFill>
                  <a:srgbClr val="373A3C"/>
                </a:solidFill>
                <a:highlight>
                  <a:srgbClr val="FFFFFF"/>
                </a:highlight>
              </a:rPr>
              <a:t> not limit </a:t>
            </a:r>
            <a:r>
              <a:rPr lang="tr-TR" sz="1450" dirty="0" err="1">
                <a:solidFill>
                  <a:srgbClr val="373A3C"/>
                </a:solidFill>
                <a:highlight>
                  <a:srgbClr val="FFFFFF"/>
                </a:highlight>
              </a:rPr>
              <a:t>all</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computers</a:t>
            </a:r>
            <a:r>
              <a:rPr lang="tr-TR" sz="1450" dirty="0">
                <a:solidFill>
                  <a:srgbClr val="373A3C"/>
                </a:solidFill>
                <a:highlight>
                  <a:srgbClr val="FFFFFF"/>
                </a:highlight>
              </a:rPr>
              <a:t> in a </a:t>
            </a:r>
            <a:r>
              <a:rPr lang="tr-TR" sz="1450" dirty="0" err="1">
                <a:solidFill>
                  <a:srgbClr val="373A3C"/>
                </a:solidFill>
                <a:highlight>
                  <a:srgbClr val="FFFFFF"/>
                </a:highlight>
              </a:rPr>
              <a:t>computer</a:t>
            </a:r>
            <a:r>
              <a:rPr lang="tr-TR" sz="1450" dirty="0">
                <a:solidFill>
                  <a:srgbClr val="373A3C"/>
                </a:solidFill>
                <a:highlight>
                  <a:srgbClr val="FFFFFF"/>
                </a:highlight>
              </a:rPr>
              <a:t> network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use</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same</a:t>
            </a:r>
            <a:r>
              <a:rPr lang="tr-TR" sz="1450" dirty="0">
                <a:solidFill>
                  <a:srgbClr val="373A3C"/>
                </a:solidFill>
                <a:highlight>
                  <a:srgbClr val="FFFFFF"/>
                </a:highlight>
              </a:rPr>
              <a:t> software </a:t>
            </a:r>
            <a:r>
              <a:rPr lang="tr-TR" sz="1450" dirty="0" err="1">
                <a:solidFill>
                  <a:srgbClr val="373A3C"/>
                </a:solidFill>
                <a:highlight>
                  <a:srgbClr val="FFFFFF"/>
                </a:highlight>
              </a:rPr>
              <a:t>and</a:t>
            </a:r>
            <a:r>
              <a:rPr lang="tr-TR" sz="1450" dirty="0">
                <a:solidFill>
                  <a:srgbClr val="373A3C"/>
                </a:solidFill>
                <a:highlight>
                  <a:srgbClr val="FFFFFF"/>
                </a:highlight>
              </a:rPr>
              <a:t> hardware, </a:t>
            </a:r>
            <a:r>
              <a:rPr lang="tr-TR" sz="1450" dirty="0" err="1">
                <a:solidFill>
                  <a:srgbClr val="373A3C"/>
                </a:solidFill>
                <a:highlight>
                  <a:srgbClr val="FFFFFF"/>
                </a:highlight>
              </a:rPr>
              <a:t>instead</a:t>
            </a:r>
            <a:r>
              <a:rPr lang="tr-TR" sz="1450" dirty="0">
                <a:solidFill>
                  <a:srgbClr val="373A3C"/>
                </a:solidFill>
                <a:highlight>
                  <a:srgbClr val="FFFFFF"/>
                </a:highlight>
              </a:rPr>
              <a:t>, it </a:t>
            </a:r>
            <a:r>
              <a:rPr lang="tr-TR" sz="1450" dirty="0" err="1">
                <a:solidFill>
                  <a:srgbClr val="373A3C"/>
                </a:solidFill>
                <a:highlight>
                  <a:srgbClr val="FFFFFF"/>
                </a:highlight>
              </a:rPr>
              <a:t>should</a:t>
            </a:r>
            <a:r>
              <a:rPr lang="tr-TR" sz="1450" dirty="0">
                <a:solidFill>
                  <a:srgbClr val="373A3C"/>
                </a:solidFill>
                <a:highlight>
                  <a:srgbClr val="FFFFFF"/>
                </a:highlight>
              </a:rPr>
              <a:t> </a:t>
            </a:r>
            <a:r>
              <a:rPr lang="tr-TR" sz="1450" dirty="0" err="1">
                <a:solidFill>
                  <a:srgbClr val="373A3C"/>
                </a:solidFill>
                <a:highlight>
                  <a:srgbClr val="FFFFFF"/>
                </a:highlight>
              </a:rPr>
              <a:t>allow</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better</a:t>
            </a:r>
            <a:r>
              <a:rPr lang="tr-TR" sz="1450" dirty="0">
                <a:solidFill>
                  <a:srgbClr val="373A3C"/>
                </a:solidFill>
                <a:highlight>
                  <a:srgbClr val="FFFFFF"/>
                </a:highlight>
              </a:rPr>
              <a:t> </a:t>
            </a:r>
            <a:r>
              <a:rPr lang="tr-TR" sz="1450" dirty="0" err="1">
                <a:solidFill>
                  <a:srgbClr val="373A3C"/>
                </a:solidFill>
                <a:highlight>
                  <a:srgbClr val="FFFFFF"/>
                </a:highlight>
              </a:rPr>
              <a:t>compatibility</a:t>
            </a:r>
            <a:r>
              <a:rPr lang="tr-TR" sz="1450" dirty="0">
                <a:solidFill>
                  <a:srgbClr val="373A3C"/>
                </a:solidFill>
                <a:highlight>
                  <a:srgbClr val="FFFFFF"/>
                </a:highlight>
              </a:rPr>
              <a:t> </a:t>
            </a:r>
            <a:r>
              <a:rPr lang="tr-TR" sz="1450" dirty="0" err="1">
                <a:solidFill>
                  <a:srgbClr val="373A3C"/>
                </a:solidFill>
                <a:highlight>
                  <a:srgbClr val="FFFFFF"/>
                </a:highlight>
              </a:rPr>
              <a:t>between</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different</a:t>
            </a:r>
            <a:r>
              <a:rPr lang="tr-TR" sz="1450" dirty="0">
                <a:solidFill>
                  <a:srgbClr val="373A3C"/>
                </a:solidFill>
                <a:highlight>
                  <a:srgbClr val="FFFFFF"/>
                </a:highlight>
              </a:rPr>
              <a:t> software </a:t>
            </a:r>
            <a:r>
              <a:rPr lang="tr-TR" sz="1450" dirty="0" err="1">
                <a:solidFill>
                  <a:srgbClr val="373A3C"/>
                </a:solidFill>
                <a:highlight>
                  <a:srgbClr val="FFFFFF"/>
                </a:highlight>
              </a:rPr>
              <a:t>and</a:t>
            </a:r>
            <a:r>
              <a:rPr lang="tr-TR" sz="1450" dirty="0">
                <a:solidFill>
                  <a:srgbClr val="373A3C"/>
                </a:solidFill>
                <a:highlight>
                  <a:srgbClr val="FFFFFF"/>
                </a:highlight>
              </a:rPr>
              <a:t> hardware </a:t>
            </a:r>
            <a:r>
              <a:rPr lang="tr-TR" sz="1450" dirty="0" err="1">
                <a:solidFill>
                  <a:srgbClr val="373A3C"/>
                </a:solidFill>
                <a:highlight>
                  <a:srgbClr val="FFFFFF"/>
                </a:highlight>
              </a:rPr>
              <a:t>configuration</a:t>
            </a:r>
            <a:r>
              <a:rPr lang="tr-TR" sz="1450" dirty="0">
                <a:solidFill>
                  <a:srgbClr val="373A3C"/>
                </a:solidFill>
                <a:highlight>
                  <a:srgbClr val="FFFFFF"/>
                </a:highlight>
              </a:rPr>
              <a:t>.</a:t>
            </a:r>
            <a:endParaRPr sz="1450" dirty="0">
              <a:solidFill>
                <a:srgbClr val="373A3C"/>
              </a:solidFill>
              <a:highlight>
                <a:srgbClr val="FFFFFF"/>
              </a:highlight>
            </a:endParaRPr>
          </a:p>
          <a:p>
            <a:pPr marL="0" lvl="0" indent="0" algn="l" rtl="0">
              <a:lnSpc>
                <a:spcPct val="100000"/>
              </a:lnSpc>
              <a:spcBef>
                <a:spcPts val="1200"/>
              </a:spcBef>
              <a:spcAft>
                <a:spcPts val="0"/>
              </a:spcAft>
              <a:buSzPts val="1400"/>
              <a:buNone/>
            </a:pPr>
            <a:endParaRPr sz="1450" dirty="0">
              <a:solidFill>
                <a:srgbClr val="373A3C"/>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1" name="Google Shape;43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8" name="Google Shape;43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tr-TR" sz="1400"/>
              <a:t>A LAN is, as the name implies, a local network. This network could be as small as two computers that are connected to each other or large, with thousands of devices connected. The keyword here is “local”.</a:t>
            </a:r>
            <a:endParaRPr sz="1400"/>
          </a:p>
          <a:p>
            <a:pPr marL="457200" lvl="0" indent="-317500" algn="l" rtl="0">
              <a:lnSpc>
                <a:spcPct val="100000"/>
              </a:lnSpc>
              <a:spcBef>
                <a:spcPts val="0"/>
              </a:spcBef>
              <a:spcAft>
                <a:spcPts val="0"/>
              </a:spcAft>
              <a:buSzPts val="1400"/>
              <a:buChar char="●"/>
            </a:pPr>
            <a:r>
              <a:rPr lang="tr-TR" sz="1450">
                <a:highlight>
                  <a:srgbClr val="FFFFFF"/>
                </a:highlight>
              </a:rPr>
              <a:t>A LAN is usually restricted to spanning a particular geographic location such as an office building, a single department within a corporate office, or even a home office.</a:t>
            </a:r>
            <a:endParaRPr sz="1400"/>
          </a:p>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a:endParaRPr/>
          </a:p>
        </p:txBody>
      </p:sp>
      <p:sp>
        <p:nvSpPr>
          <p:cNvPr id="12" name="Google Shape;12;p2"/>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4" name="Google Shape;14;p2"/>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2"/>
        <p:cNvGrpSpPr/>
        <p:nvPr/>
      </p:nvGrpSpPr>
      <p:grpSpPr>
        <a:xfrm>
          <a:off x="0" y="0"/>
          <a:ext cx="0" cy="0"/>
          <a:chOff x="0" y="0"/>
          <a:chExt cx="0" cy="0"/>
        </a:xfrm>
      </p:grpSpPr>
      <p:sp>
        <p:nvSpPr>
          <p:cNvPr id="63" name="Google Shape;63;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4" name="Google Shape;64;p1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65" name="Google Shape;65;p1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66" name="Google Shape;6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9" name="Google Shape;69;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2" name="Google Shape;72;p1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3" name="Google Shape;73;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6" name="Google Shape;76;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sp>
        <p:nvSpPr>
          <p:cNvPr id="78" name="Google Shape;78;p1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16"/>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0" name="Google Shape;80;p1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1" name="Google Shape;81;p16"/>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2" name="Google Shape;82;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3"/>
        <p:cNvGrpSpPr/>
        <p:nvPr/>
      </p:nvGrpSpPr>
      <p:grpSpPr>
        <a:xfrm>
          <a:off x="0" y="0"/>
          <a:ext cx="0" cy="0"/>
          <a:chOff x="0" y="0"/>
          <a:chExt cx="0" cy="0"/>
        </a:xfrm>
      </p:grpSpPr>
      <p:sp>
        <p:nvSpPr>
          <p:cNvPr id="84" name="Google Shape;84;p17"/>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85" name="Google Shape;85;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6"/>
        <p:cNvGrpSpPr/>
        <p:nvPr/>
      </p:nvGrpSpPr>
      <p:grpSpPr>
        <a:xfrm>
          <a:off x="0" y="0"/>
          <a:ext cx="0" cy="0"/>
          <a:chOff x="0" y="0"/>
          <a:chExt cx="0" cy="0"/>
        </a:xfrm>
      </p:grpSpPr>
      <p:sp>
        <p:nvSpPr>
          <p:cNvPr id="87" name="Google Shape;87;p18"/>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8" name="Google Shape;88;p18"/>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89" name="Google Shape;8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0"/>
        <p:cNvGrpSpPr/>
        <p:nvPr/>
      </p:nvGrpSpPr>
      <p:grpSpPr>
        <a:xfrm>
          <a:off x="0" y="0"/>
          <a:ext cx="0" cy="0"/>
          <a:chOff x="0" y="0"/>
          <a:chExt cx="0" cy="0"/>
        </a:xfrm>
      </p:grpSpPr>
      <p:sp>
        <p:nvSpPr>
          <p:cNvPr id="91" name="Google Shape;91;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3"/>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17" name="Google Shape;17;p3"/>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18" name="Google Shape;18;p3"/>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9" name="Google Shape;19;p3"/>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0"/>
        <p:cNvGrpSpPr/>
        <p:nvPr/>
      </p:nvGrpSpPr>
      <p:grpSpPr>
        <a:xfrm>
          <a:off x="0" y="0"/>
          <a:ext cx="0" cy="0"/>
          <a:chOff x="0" y="0"/>
          <a:chExt cx="0" cy="0"/>
        </a:xfrm>
      </p:grpSpPr>
      <p:sp>
        <p:nvSpPr>
          <p:cNvPr id="21" name="Google Shape;21;p4"/>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a:endParaRPr/>
          </a:p>
        </p:txBody>
      </p:sp>
      <p:sp>
        <p:nvSpPr>
          <p:cNvPr id="22" name="Google Shape;22;p4"/>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23" name="Google Shape;23;p4"/>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 name="Google Shape;24;p4"/>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25" name="Google Shape;25;p4"/>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sp>
        <p:nvSpPr>
          <p:cNvPr id="27" name="Google Shape;27;p5"/>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5"/>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5"/>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30" name="Google Shape;30;p5"/>
          <p:cNvSpPr txBox="1">
            <a:spLocks noGrp="1"/>
          </p:cNvSpPr>
          <p:nvPr>
            <p:ph type="body" idx="1"/>
          </p:nvPr>
        </p:nvSpPr>
        <p:spPr>
          <a:xfrm>
            <a:off x="501500" y="1508650"/>
            <a:ext cx="6605700" cy="36033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Clr>
                <a:srgbClr val="741B47"/>
              </a:buClr>
              <a:buSzPts val="1800"/>
              <a:buChar char="▸"/>
              <a:defRPr/>
            </a:lvl1pPr>
            <a:lvl2pPr marL="914400" lvl="1" indent="-342900" algn="l">
              <a:lnSpc>
                <a:spcPct val="110000"/>
              </a:lnSpc>
              <a:spcBef>
                <a:spcPts val="600"/>
              </a:spcBef>
              <a:spcAft>
                <a:spcPts val="0"/>
              </a:spcAft>
              <a:buClr>
                <a:srgbClr val="741B47"/>
              </a:buClr>
              <a:buSzPts val="1800"/>
              <a:buChar char="▹"/>
              <a:defRPr/>
            </a:lvl2pPr>
            <a:lvl3pPr marL="1371600" lvl="2" indent="-342900" algn="l">
              <a:lnSpc>
                <a:spcPct val="110000"/>
              </a:lnSpc>
              <a:spcBef>
                <a:spcPts val="600"/>
              </a:spcBef>
              <a:spcAft>
                <a:spcPts val="0"/>
              </a:spcAft>
              <a:buClr>
                <a:srgbClr val="741B47"/>
              </a:buClr>
              <a:buSzPts val="1800"/>
              <a:buChar char="▹"/>
              <a:defRPr/>
            </a:lvl3pPr>
            <a:lvl4pPr marL="1828800" lvl="3" indent="-355600" algn="l">
              <a:lnSpc>
                <a:spcPct val="110000"/>
              </a:lnSpc>
              <a:spcBef>
                <a:spcPts val="600"/>
              </a:spcBef>
              <a:spcAft>
                <a:spcPts val="0"/>
              </a:spcAft>
              <a:buClr>
                <a:srgbClr val="741B47"/>
              </a:buClr>
              <a:buSzPts val="2000"/>
              <a:buChar char="▹"/>
              <a:defRPr/>
            </a:lvl4pPr>
            <a:lvl5pPr marL="2286000" lvl="4" indent="-355600" algn="l">
              <a:lnSpc>
                <a:spcPct val="110000"/>
              </a:lnSpc>
              <a:spcBef>
                <a:spcPts val="600"/>
              </a:spcBef>
              <a:spcAft>
                <a:spcPts val="0"/>
              </a:spcAft>
              <a:buClr>
                <a:srgbClr val="741B47"/>
              </a:buClr>
              <a:buSzPts val="2000"/>
              <a:buChar char="▹"/>
              <a:defRPr/>
            </a:lvl5pPr>
            <a:lvl6pPr marL="2743200" lvl="5" indent="-355600" algn="l">
              <a:lnSpc>
                <a:spcPct val="110000"/>
              </a:lnSpc>
              <a:spcBef>
                <a:spcPts val="600"/>
              </a:spcBef>
              <a:spcAft>
                <a:spcPts val="0"/>
              </a:spcAft>
              <a:buClr>
                <a:srgbClr val="741B47"/>
              </a:buClr>
              <a:buSzPts val="2000"/>
              <a:buChar char="▹"/>
              <a:defRPr/>
            </a:lvl6pPr>
            <a:lvl7pPr marL="3200400" lvl="6" indent="-355600" algn="l">
              <a:lnSpc>
                <a:spcPct val="110000"/>
              </a:lnSpc>
              <a:spcBef>
                <a:spcPts val="600"/>
              </a:spcBef>
              <a:spcAft>
                <a:spcPts val="0"/>
              </a:spcAft>
              <a:buClr>
                <a:srgbClr val="741B47"/>
              </a:buClr>
              <a:buSzPts val="2000"/>
              <a:buChar char="▹"/>
              <a:defRPr/>
            </a:lvl7pPr>
            <a:lvl8pPr marL="3657600" lvl="7" indent="-355600" algn="l">
              <a:lnSpc>
                <a:spcPct val="110000"/>
              </a:lnSpc>
              <a:spcBef>
                <a:spcPts val="600"/>
              </a:spcBef>
              <a:spcAft>
                <a:spcPts val="0"/>
              </a:spcAft>
              <a:buClr>
                <a:srgbClr val="741B47"/>
              </a:buClr>
              <a:buSzPts val="2000"/>
              <a:buChar char="▹"/>
              <a:defRPr/>
            </a:lvl8pPr>
            <a:lvl9pPr marL="4114800" lvl="8" indent="-355600" algn="l">
              <a:lnSpc>
                <a:spcPct val="110000"/>
              </a:lnSpc>
              <a:spcBef>
                <a:spcPts val="600"/>
              </a:spcBef>
              <a:spcAft>
                <a:spcPts val="0"/>
              </a:spcAft>
              <a:buClr>
                <a:srgbClr val="741B47"/>
              </a:buClr>
              <a:buSzPts val="2000"/>
              <a:buChar char="▹"/>
              <a:defRPr/>
            </a:lvl9pPr>
          </a:lstStyle>
          <a:p>
            <a:endParaRPr/>
          </a:p>
        </p:txBody>
      </p:sp>
      <p:sp>
        <p:nvSpPr>
          <p:cNvPr id="31" name="Google Shape;31;p5"/>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32" name="Google Shape;32;p5"/>
          <p:cNvPicPr preferRelativeResize="0"/>
          <p:nvPr/>
        </p:nvPicPr>
        <p:blipFill rotWithShape="1">
          <a:blip r:embed="rId2">
            <a:alphaModFix/>
          </a:blip>
          <a:srcRect/>
          <a:stretch/>
        </p:blipFill>
        <p:spPr>
          <a:xfrm>
            <a:off x="69266" y="4849238"/>
            <a:ext cx="1269600" cy="272225"/>
          </a:xfrm>
          <a:prstGeom prst="rect">
            <a:avLst/>
          </a:prstGeom>
          <a:noFill/>
          <a:ln>
            <a:noFill/>
          </a:ln>
        </p:spPr>
      </p:pic>
      <p:sp>
        <p:nvSpPr>
          <p:cNvPr id="33" name="Google Shape;33;p5"/>
          <p:cNvSpPr txBox="1"/>
          <p:nvPr/>
        </p:nvSpPr>
        <p:spPr>
          <a:xfrm>
            <a:off x="1264600" y="46924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4"/>
        <p:cNvGrpSpPr/>
        <p:nvPr/>
      </p:nvGrpSpPr>
      <p:grpSpPr>
        <a:xfrm>
          <a:off x="0" y="0"/>
          <a:ext cx="0" cy="0"/>
          <a:chOff x="0" y="0"/>
          <a:chExt cx="0" cy="0"/>
        </a:xfrm>
      </p:grpSpPr>
      <p:sp>
        <p:nvSpPr>
          <p:cNvPr id="35" name="Google Shape;35;p6"/>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71A0CF"/>
              </a:solidFill>
              <a:latin typeface="Arial"/>
              <a:ea typeface="Arial"/>
              <a:cs typeface="Arial"/>
              <a:sym typeface="Arial"/>
            </a:endParaRPr>
          </a:p>
        </p:txBody>
      </p:sp>
      <p:sp>
        <p:nvSpPr>
          <p:cNvPr id="36" name="Google Shape;36;p6"/>
          <p:cNvSpPr txBox="1">
            <a:spLocks noGrp="1"/>
          </p:cNvSpPr>
          <p:nvPr>
            <p:ph type="body" idx="1"/>
          </p:nvPr>
        </p:nvSpPr>
        <p:spPr>
          <a:xfrm>
            <a:off x="457200" y="1462350"/>
            <a:ext cx="4369500" cy="34416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Clr>
                <a:srgbClr val="741B47"/>
              </a:buClr>
              <a:buSzPts val="1800"/>
              <a:buChar char="▸"/>
              <a:defRPr sz="1800"/>
            </a:lvl1pPr>
            <a:lvl2pPr marL="914400" lvl="1" indent="-342900" algn="l">
              <a:lnSpc>
                <a:spcPct val="110000"/>
              </a:lnSpc>
              <a:spcBef>
                <a:spcPts val="600"/>
              </a:spcBef>
              <a:spcAft>
                <a:spcPts val="0"/>
              </a:spcAft>
              <a:buClr>
                <a:srgbClr val="741B47"/>
              </a:buClr>
              <a:buSzPts val="1800"/>
              <a:buChar char="▹"/>
              <a:defRPr sz="1800"/>
            </a:lvl2pPr>
            <a:lvl3pPr marL="1371600" lvl="2" indent="-342900" algn="l">
              <a:lnSpc>
                <a:spcPct val="110000"/>
              </a:lnSpc>
              <a:spcBef>
                <a:spcPts val="600"/>
              </a:spcBef>
              <a:spcAft>
                <a:spcPts val="0"/>
              </a:spcAft>
              <a:buClr>
                <a:srgbClr val="741B47"/>
              </a:buClr>
              <a:buSzPts val="1800"/>
              <a:buChar char="▹"/>
              <a:defRPr sz="1800"/>
            </a:lvl3pPr>
            <a:lvl4pPr marL="1828800" lvl="3" indent="-342900" algn="l">
              <a:lnSpc>
                <a:spcPct val="110000"/>
              </a:lnSpc>
              <a:spcBef>
                <a:spcPts val="600"/>
              </a:spcBef>
              <a:spcAft>
                <a:spcPts val="0"/>
              </a:spcAft>
              <a:buClr>
                <a:srgbClr val="741B47"/>
              </a:buClr>
              <a:buSzPts val="1800"/>
              <a:buChar char="▹"/>
              <a:defRPr sz="1800"/>
            </a:lvl4pPr>
            <a:lvl5pPr marL="2286000" lvl="4" indent="-342900" algn="l">
              <a:lnSpc>
                <a:spcPct val="110000"/>
              </a:lnSpc>
              <a:spcBef>
                <a:spcPts val="600"/>
              </a:spcBef>
              <a:spcAft>
                <a:spcPts val="0"/>
              </a:spcAft>
              <a:buClr>
                <a:srgbClr val="741B47"/>
              </a:buClr>
              <a:buSzPts val="1800"/>
              <a:buChar char="▹"/>
              <a:defRPr sz="1800"/>
            </a:lvl5pPr>
            <a:lvl6pPr marL="2743200" lvl="5" indent="-342900" algn="l">
              <a:lnSpc>
                <a:spcPct val="110000"/>
              </a:lnSpc>
              <a:spcBef>
                <a:spcPts val="600"/>
              </a:spcBef>
              <a:spcAft>
                <a:spcPts val="0"/>
              </a:spcAft>
              <a:buClr>
                <a:srgbClr val="741B47"/>
              </a:buClr>
              <a:buSzPts val="1800"/>
              <a:buChar char="▹"/>
              <a:defRPr sz="1800"/>
            </a:lvl6pPr>
            <a:lvl7pPr marL="3200400" lvl="6" indent="-342900" algn="l">
              <a:lnSpc>
                <a:spcPct val="110000"/>
              </a:lnSpc>
              <a:spcBef>
                <a:spcPts val="600"/>
              </a:spcBef>
              <a:spcAft>
                <a:spcPts val="0"/>
              </a:spcAft>
              <a:buClr>
                <a:srgbClr val="741B47"/>
              </a:buClr>
              <a:buSzPts val="1800"/>
              <a:buChar char="▹"/>
              <a:defRPr sz="1800"/>
            </a:lvl7pPr>
            <a:lvl8pPr marL="3657600" lvl="7" indent="-342900" algn="l">
              <a:lnSpc>
                <a:spcPct val="110000"/>
              </a:lnSpc>
              <a:spcBef>
                <a:spcPts val="600"/>
              </a:spcBef>
              <a:spcAft>
                <a:spcPts val="0"/>
              </a:spcAft>
              <a:buClr>
                <a:srgbClr val="741B47"/>
              </a:buClr>
              <a:buSzPts val="1800"/>
              <a:buChar char="▹"/>
              <a:defRPr sz="1800"/>
            </a:lvl8pPr>
            <a:lvl9pPr marL="4114800" lvl="8" indent="-342900" algn="l">
              <a:lnSpc>
                <a:spcPct val="110000"/>
              </a:lnSpc>
              <a:spcBef>
                <a:spcPts val="600"/>
              </a:spcBef>
              <a:spcAft>
                <a:spcPts val="0"/>
              </a:spcAft>
              <a:buClr>
                <a:srgbClr val="741B47"/>
              </a:buClr>
              <a:buSzPts val="1800"/>
              <a:buChar char="▹"/>
              <a:defRPr sz="1800"/>
            </a:lvl9pPr>
          </a:lstStyle>
          <a:p>
            <a:endParaRPr/>
          </a:p>
        </p:txBody>
      </p:sp>
      <p:sp>
        <p:nvSpPr>
          <p:cNvPr id="37" name="Google Shape;37;p6"/>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sp>
        <p:nvSpPr>
          <p:cNvPr id="38" name="Google Shape;38;p6"/>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6"/>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pic>
        <p:nvPicPr>
          <p:cNvPr id="40" name="Google Shape;40;p6"/>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1" name="Google Shape;41;p6"/>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42"/>
        <p:cNvGrpSpPr/>
        <p:nvPr/>
      </p:nvGrpSpPr>
      <p:grpSpPr>
        <a:xfrm>
          <a:off x="0" y="0"/>
          <a:ext cx="0" cy="0"/>
          <a:chOff x="0" y="0"/>
          <a:chExt cx="0" cy="0"/>
        </a:xfrm>
      </p:grpSpPr>
      <p:sp>
        <p:nvSpPr>
          <p:cNvPr id="43" name="Google Shape;43;p7"/>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44" name="Google Shape;44;p7"/>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45" name="Google Shape;45;p7"/>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6" name="Google Shape;46;p7"/>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3" name="Google Shape;53;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4" name="Google Shape;54;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0"/>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7" name="Google Shape;57;p10"/>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8" name="Google Shape;5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9"/>
        <p:cNvGrpSpPr/>
        <p:nvPr/>
      </p:nvGrpSpPr>
      <p:grpSpPr>
        <a:xfrm>
          <a:off x="0" y="0"/>
          <a:ext cx="0" cy="0"/>
          <a:chOff x="0" y="0"/>
          <a:chExt cx="0" cy="0"/>
        </a:xfrm>
      </p:grpSpPr>
      <p:sp>
        <p:nvSpPr>
          <p:cNvPr id="60" name="Google Shape;60;p11"/>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1" name="Google Shape;61;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1pPr>
            <a:lvl2pPr marR="0" lvl="1"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2pPr>
            <a:lvl3pPr marR="0" lvl="2"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3pPr>
            <a:lvl4pPr marR="0" lvl="3"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4pPr>
            <a:lvl5pPr marR="0" lvl="4"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5pPr>
            <a:lvl6pPr marR="0" lvl="5"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6pPr>
            <a:lvl7pPr marR="0" lvl="6"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7pPr>
            <a:lvl8pPr marR="0" lvl="7"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8pPr>
            <a:lvl9pPr marR="0" lvl="8"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9" name="Google Shape;9;p1"/>
          <p:cNvPicPr preferRelativeResize="0"/>
          <p:nvPr/>
        </p:nvPicPr>
        <p:blipFill rotWithShape="1">
          <a:blip r:embed="rId8">
            <a:alphaModFix/>
          </a:blip>
          <a:srcRect/>
          <a:stretch/>
        </p:blipFill>
        <p:spPr>
          <a:xfrm>
            <a:off x="8766751" y="59900"/>
            <a:ext cx="339175" cy="37452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49" name="Google Shape;49;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0" name="Google Shape;50;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http://dontchangethislink.peardeckmagic.zone?eyJ0eXBlIjoiZ29vZ2xlLXNsaWRlcy1hZGRvbi1yZXNwb25zZS1mb290ZXIiLCJsYXN0RWRpdGVkQnkiOiIxMDgyMTc5NDgzODMyMzUwOTUxMjUiLCJwcmVzZW50YXRpb25JZCI6IjF5QTl5NGNMUzhLRjRfczBrR25LcFBYdG9qU0g3UjdWSmxySUNnZDJOeUFZIiwiY29udGVudElkIjoiY3VzdG9tLXJlc3BvbnNlLW11bHRpcGxlQ2hvaWNlIiwic2xpZGVJZCI6Imc4MDNmZTI2NmQ3XzBfNzEiLCJjb250ZW50SW5zdGFuY2VJZCI6IjF5QTl5NGNMUzhLRjRfczBrR25LcFBYdG9qU0g3UjdWSmxySUNnZDJOeUFZL2YzZjFjNDhiLTM0NjAtNDcyMC1hZThiLTI5NzllODhhMTNiOCJ9pearId=magic-pear-metadata-identifier"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dontchangethislink.peardeckmagic.zone?eyJ0eXBlIjoibXVsdGlwbGVDaG9pY2UiLCJkcmFnZ2FibGVzIjpbeyJpZCI6ImRyYWdnYWJsZTAiLCJ0eXBlIjoiaWNvbiIsImljb24iOnsiaWQiOiJvYmplY3QtcGVhciJ9LCJjb2xvciI6IiM0MUJERUIifV0sImRyYWdnYWJsZVNpemUiOiIxMi45IiwiZW1iZWRkYWJsZVVybCI6Imh0dHBzOi8vIiwiYW5zd2VycyI6WyJUcnVlIiwiRmFsc2UiXX0=pearId=magic-pear-shape-identifier" TargetMode="Externa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http://dontchangethislink.peardeckmagic.zone?eyJ0eXBlIjoiZ29vZ2xlLXNsaWRlcy1hZGRvbi1yZXNwb25zZS1mb290ZXIiLCJsYXN0RWRpdGVkQnkiOiIxMDgyMTc5NDgzODMyMzUwOTUxMjUiLCJwcmVzZW50YXRpb25JZCI6IjF5QTl5NGNMUzhLRjRfczBrR25LcFBYdG9qU0g3UjdWSmxySUNnZDJOeUFZIiwiY29udGVudElkIjoiY3VzdG9tLXJlc3BvbnNlLW11bHRpcGxlQ2hvaWNlIiwic2xpZGVJZCI6Imc3N2ViOGRmMjA2XzBfNjMzIiwiY29udGVudEluc3RhbmNlSWQiOiIxeUE5eTRjTFM4S0Y0X3Mwa0duS3BQWHRvalNIN1I3VkpscklDZ2QyTnlBWS82NTFhNmI5Yy1mNDdiLTRjMWItODI4OC1hOWZjYTY2YTBjMmUifQ==pearId=magic-pear-metadata-identifier"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dontchangethislink.peardeckmagic.zone?eyJ0eXBlIjoibXVsdGlwbGVDaG9pY2UiLCJkcmFnZ2FibGVzIjpbeyJpZCI6ImRyYWdnYWJsZTAiLCJ0eXBlIjoiaWNvbiIsImljb24iOnsiaWQiOiJvYmplY3QtcGVhciJ9LCJjb2xvciI6IiM0MUJERUIifV0sImRyYWdnYWJsZVNpemUiOiIxMi45IiwiZW1iZWRkYWJsZVVybCI6Imh0dHBzOi8vIiwiYW5zd2VycyI6WyJUcnVlIiwiRmFsc2UiXX0=pearId=magic-pear-shape-identifier" TargetMode="Externa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19.jpg"/><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image" Target="../media/image21.jpg"/><Relationship Id="rId5" Type="http://schemas.openxmlformats.org/officeDocument/2006/relationships/image" Target="../media/image20.jpg"/><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4.xml"/><Relationship Id="rId5" Type="http://schemas.openxmlformats.org/officeDocument/2006/relationships/image" Target="../media/image22.jpg"/><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4.xml"/><Relationship Id="rId5" Type="http://schemas.openxmlformats.org/officeDocument/2006/relationships/image" Target="../media/image23.jpg"/><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35.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34.gif"/><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grpSp>
        <p:nvGrpSpPr>
          <p:cNvPr id="96" name="Google Shape;96;p20"/>
          <p:cNvGrpSpPr/>
          <p:nvPr/>
        </p:nvGrpSpPr>
        <p:grpSpPr>
          <a:xfrm>
            <a:off x="5122427" y="668001"/>
            <a:ext cx="3841143" cy="3893303"/>
            <a:chOff x="5122427" y="668001"/>
            <a:chExt cx="3841143" cy="3893303"/>
          </a:xfrm>
        </p:grpSpPr>
        <p:grpSp>
          <p:nvGrpSpPr>
            <p:cNvPr id="97" name="Google Shape;97;p20"/>
            <p:cNvGrpSpPr/>
            <p:nvPr/>
          </p:nvGrpSpPr>
          <p:grpSpPr>
            <a:xfrm>
              <a:off x="5144045" y="893590"/>
              <a:ext cx="2833667" cy="2964311"/>
              <a:chOff x="3860721" y="1330073"/>
              <a:chExt cx="3544299" cy="3707706"/>
            </a:xfrm>
          </p:grpSpPr>
          <p:sp>
            <p:nvSpPr>
              <p:cNvPr id="98" name="Google Shape;98;p20"/>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 name="Google Shape;99;p20"/>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 name="Google Shape;100;p20"/>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 name="Google Shape;101;p20"/>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 name="Google Shape;102;p20"/>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 name="Google Shape;103;p20"/>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 name="Google Shape;104;p20"/>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 name="Google Shape;105;p20"/>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 name="Google Shape;106;p20"/>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 name="Google Shape;107;p20"/>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 name="Google Shape;108;p20"/>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 name="Google Shape;109;p20"/>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 name="Google Shape;110;p20"/>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 name="Google Shape;111;p20"/>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 name="Google Shape;112;p20"/>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 name="Google Shape;113;p20"/>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 name="Google Shape;114;p20"/>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 name="Google Shape;115;p20"/>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 name="Google Shape;116;p20"/>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 name="Google Shape;117;p20"/>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 name="Google Shape;118;p20"/>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 name="Google Shape;119;p20"/>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 name="Google Shape;120;p20"/>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 name="Google Shape;121;p20"/>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 name="Google Shape;122;p20"/>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 name="Google Shape;123;p20"/>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 name="Google Shape;124;p20"/>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 name="Google Shape;125;p20"/>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 name="Google Shape;126;p20"/>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 name="Google Shape;127;p20"/>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 name="Google Shape;128;p20"/>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9" name="Google Shape;129;p20"/>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 name="Google Shape;130;p20"/>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 name="Google Shape;131;p20"/>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 name="Google Shape;132;p20"/>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 name="Google Shape;133;p20"/>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 name="Google Shape;134;p20"/>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 name="Google Shape;135;p20"/>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 name="Google Shape;136;p20"/>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 name="Google Shape;137;p20"/>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 name="Google Shape;138;p20"/>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 name="Google Shape;139;p20"/>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 name="Google Shape;140;p20"/>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1" name="Google Shape;141;p20"/>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2" name="Google Shape;142;p20"/>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3" name="Google Shape;143;p20"/>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4" name="Google Shape;144;p20"/>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5" name="Google Shape;145;p20"/>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6" name="Google Shape;146;p20"/>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7" name="Google Shape;147;p20"/>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8" name="Google Shape;148;p20"/>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9" name="Google Shape;149;p20"/>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0" name="Google Shape;150;p20"/>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1" name="Google Shape;151;p20"/>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 name="Google Shape;152;p20"/>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3" name="Google Shape;153;p20"/>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4" name="Google Shape;154;p20"/>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5" name="Google Shape;155;p20"/>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6" name="Google Shape;156;p20"/>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7" name="Google Shape;157;p20"/>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8" name="Google Shape;158;p20"/>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9" name="Google Shape;159;p20"/>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0" name="Google Shape;160;p20"/>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1" name="Google Shape;161;p20"/>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2" name="Google Shape;162;p20"/>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3" name="Google Shape;163;p20"/>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4" name="Google Shape;164;p20"/>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5" name="Google Shape;165;p20"/>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6" name="Google Shape;166;p20"/>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7" name="Google Shape;167;p20"/>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8" name="Google Shape;168;p20"/>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9" name="Google Shape;169;p20"/>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0" name="Google Shape;170;p20"/>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1" name="Google Shape;171;p20"/>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2" name="Google Shape;172;p20"/>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3" name="Google Shape;173;p20"/>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4" name="Google Shape;174;p20"/>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5" name="Google Shape;175;p20"/>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6" name="Google Shape;176;p20"/>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7" name="Google Shape;177;p20"/>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8" name="Google Shape;178;p20"/>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9" name="Google Shape;179;p20"/>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0" name="Google Shape;180;p20"/>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1" name="Google Shape;181;p20"/>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2" name="Google Shape;182;p20"/>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p20"/>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4" name="Google Shape;184;p20"/>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5" name="Google Shape;185;p20"/>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6" name="Google Shape;186;p20"/>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7" name="Google Shape;187;p20"/>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8" name="Google Shape;188;p20"/>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9" name="Google Shape;189;p20"/>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0" name="Google Shape;190;p20"/>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1" name="Google Shape;191;p20"/>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2" name="Google Shape;192;p20"/>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3" name="Google Shape;193;p20"/>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4" name="Google Shape;194;p20"/>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5" name="Google Shape;195;p20"/>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6" name="Google Shape;196;p20"/>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7" name="Google Shape;197;p20"/>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8" name="Google Shape;198;p20"/>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9" name="Google Shape;199;p20"/>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0" name="Google Shape;200;p20"/>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1" name="Google Shape;201;p20"/>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2" name="Google Shape;202;p20"/>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p20"/>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4" name="Google Shape;204;p20"/>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05" name="Google Shape;205;p20"/>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6" name="Google Shape;206;p20"/>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7" name="Google Shape;207;p20"/>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8" name="Google Shape;208;p20"/>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9" name="Google Shape;209;p20"/>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0" name="Google Shape;210;p20"/>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1" name="Google Shape;211;p20"/>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2" name="Google Shape;212;p20"/>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3" name="Google Shape;213;p20"/>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4" name="Google Shape;214;p20"/>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5" name="Google Shape;215;p20"/>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6" name="Google Shape;216;p20"/>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7" name="Google Shape;217;p20"/>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8" name="Google Shape;218;p20"/>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9" name="Google Shape;219;p20"/>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0" name="Google Shape;220;p20"/>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1" name="Google Shape;221;p20"/>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2" name="Google Shape;222;p20"/>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3" name="Google Shape;223;p20"/>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4" name="Google Shape;224;p20"/>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5" name="Google Shape;225;p20"/>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6" name="Google Shape;226;p20"/>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7" name="Google Shape;227;p20"/>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8" name="Google Shape;228;p20"/>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9" name="Google Shape;229;p20"/>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0" name="Google Shape;230;p20"/>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1" name="Google Shape;231;p20"/>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2" name="Google Shape;232;p20"/>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3" name="Google Shape;233;p20"/>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4" name="Google Shape;234;p20"/>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5" name="Google Shape;235;p20"/>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36" name="Google Shape;236;p20"/>
            <p:cNvGrpSpPr/>
            <p:nvPr/>
          </p:nvGrpSpPr>
          <p:grpSpPr>
            <a:xfrm flipH="1">
              <a:off x="5678143" y="1227582"/>
              <a:ext cx="345795" cy="1043508"/>
              <a:chOff x="5678143" y="1151382"/>
              <a:chExt cx="345795" cy="1043508"/>
            </a:xfrm>
          </p:grpSpPr>
          <p:sp>
            <p:nvSpPr>
              <p:cNvPr id="237" name="Google Shape;237;p20"/>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8" name="Google Shape;238;p20"/>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9" name="Google Shape;239;p20"/>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0" name="Google Shape;240;p20"/>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1" name="Google Shape;241;p20"/>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2" name="Google Shape;242;p20"/>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3" name="Google Shape;243;p20"/>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4" name="Google Shape;244;p20"/>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5" name="Google Shape;245;p20"/>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6" name="Google Shape;246;p20"/>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7" name="Google Shape;247;p20"/>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8" name="Google Shape;248;p20"/>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9" name="Google Shape;249;p20"/>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0" name="Google Shape;250;p20"/>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1" name="Google Shape;251;p20"/>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2" name="Google Shape;252;p20"/>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3" name="Google Shape;253;p20"/>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54" name="Google Shape;254;p20"/>
            <p:cNvGrpSpPr/>
            <p:nvPr/>
          </p:nvGrpSpPr>
          <p:grpSpPr>
            <a:xfrm>
              <a:off x="5122427" y="3292365"/>
              <a:ext cx="823270" cy="1268939"/>
              <a:chOff x="5490177" y="3555452"/>
              <a:chExt cx="823270" cy="1268939"/>
            </a:xfrm>
          </p:grpSpPr>
          <p:sp>
            <p:nvSpPr>
              <p:cNvPr id="255" name="Google Shape;255;p20"/>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6" name="Google Shape;256;p20"/>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7" name="Google Shape;257;p20"/>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8" name="Google Shape;258;p20"/>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9" name="Google Shape;259;p20"/>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0" name="Google Shape;260;p20"/>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1" name="Google Shape;261;p20"/>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2" name="Google Shape;262;p20"/>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3" name="Google Shape;263;p20"/>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4" name="Google Shape;264;p20"/>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5" name="Google Shape;265;p20"/>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6" name="Google Shape;266;p20"/>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7" name="Google Shape;267;p20"/>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8" name="Google Shape;268;p20"/>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9" name="Google Shape;269;p20"/>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0" name="Google Shape;270;p20"/>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1" name="Google Shape;271;p20"/>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2" name="Google Shape;272;p20"/>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3" name="Google Shape;273;p20"/>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4" name="Google Shape;274;p20"/>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5" name="Google Shape;275;p20"/>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6" name="Google Shape;276;p20"/>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7" name="Google Shape;277;p20"/>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8" name="Google Shape;278;p20"/>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9" name="Google Shape;279;p20"/>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0" name="Google Shape;280;p20"/>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1" name="Google Shape;281;p20"/>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2" name="Google Shape;282;p20"/>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3" name="Google Shape;283;p20"/>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4" name="Google Shape;284;p20"/>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5" name="Google Shape;285;p20"/>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86" name="Google Shape;286;p20"/>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7" name="Google Shape;287;p20"/>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8" name="Google Shape;288;p20"/>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9" name="Google Shape;289;p20"/>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0" name="Google Shape;290;p20"/>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1" name="Google Shape;291;p20"/>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2" name="Google Shape;292;p20"/>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3" name="Google Shape;293;p20"/>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4" name="Google Shape;294;p20"/>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5" name="Google Shape;295;p20"/>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6" name="Google Shape;296;p20"/>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7" name="Google Shape;297;p20"/>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8" name="Google Shape;298;p20"/>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9" name="Google Shape;299;p20"/>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0" name="Google Shape;300;p20"/>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1" name="Google Shape;301;p20"/>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2" name="Google Shape;302;p20"/>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3" name="Google Shape;303;p20"/>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4" name="Google Shape;304;p20"/>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5" name="Google Shape;305;p20"/>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6" name="Google Shape;306;p20"/>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7" name="Google Shape;307;p20"/>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8" name="Google Shape;308;p20"/>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9" name="Google Shape;309;p20"/>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0" name="Google Shape;310;p20"/>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1" name="Google Shape;311;p20"/>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2" name="Google Shape;312;p20"/>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3" name="Google Shape;313;p20"/>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4" name="Google Shape;314;p20"/>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5" name="Google Shape;315;p20"/>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6" name="Google Shape;316;p20"/>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7" name="Google Shape;317;p20"/>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8" name="Google Shape;318;p20"/>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9" name="Google Shape;319;p20"/>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0" name="Google Shape;320;p20"/>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1" name="Google Shape;321;p20"/>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22" name="Google Shape;322;p20"/>
            <p:cNvGrpSpPr/>
            <p:nvPr/>
          </p:nvGrpSpPr>
          <p:grpSpPr>
            <a:xfrm>
              <a:off x="6544681" y="927100"/>
              <a:ext cx="264551" cy="200503"/>
              <a:chOff x="6621095" y="1452181"/>
              <a:chExt cx="330894" cy="250785"/>
            </a:xfrm>
          </p:grpSpPr>
          <p:sp>
            <p:nvSpPr>
              <p:cNvPr id="323" name="Google Shape;323;p20"/>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4" name="Google Shape;324;p20"/>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33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5" name="Google Shape;325;p20"/>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6" name="Google Shape;326;p20"/>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7" name="Google Shape;327;p20"/>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28" name="Google Shape;328;p20"/>
            <p:cNvGrpSpPr/>
            <p:nvPr/>
          </p:nvGrpSpPr>
          <p:grpSpPr>
            <a:xfrm>
              <a:off x="7210360" y="1314224"/>
              <a:ext cx="264551" cy="200503"/>
              <a:chOff x="6621095" y="1452181"/>
              <a:chExt cx="330894" cy="250785"/>
            </a:xfrm>
          </p:grpSpPr>
          <p:sp>
            <p:nvSpPr>
              <p:cNvPr id="329" name="Google Shape;329;p20"/>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0" name="Google Shape;330;p20"/>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33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1" name="Google Shape;331;p20"/>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2" name="Google Shape;332;p20"/>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3" name="Google Shape;333;p20"/>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34" name="Google Shape;334;p20"/>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5" name="Google Shape;335;p20"/>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36" name="Google Shape;336;p20"/>
            <p:cNvGrpSpPr/>
            <p:nvPr/>
          </p:nvGrpSpPr>
          <p:grpSpPr>
            <a:xfrm flipH="1">
              <a:off x="8183211" y="2407472"/>
              <a:ext cx="780359" cy="1195999"/>
              <a:chOff x="3975528" y="3303922"/>
              <a:chExt cx="780359" cy="1195999"/>
            </a:xfrm>
          </p:grpSpPr>
          <p:sp>
            <p:nvSpPr>
              <p:cNvPr id="337" name="Google Shape;337;p20"/>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8" name="Google Shape;338;p20"/>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9" name="Google Shape;339;p20"/>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0" name="Google Shape;340;p20"/>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1" name="Google Shape;341;p20"/>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2" name="Google Shape;342;p20"/>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3" name="Google Shape;343;p20"/>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4" name="Google Shape;344;p20"/>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5" name="Google Shape;345;p20"/>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6" name="Google Shape;346;p20"/>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7" name="Google Shape;347;p20"/>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8" name="Google Shape;348;p20"/>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9" name="Google Shape;349;p20"/>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0" name="Google Shape;350;p20"/>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1" name="Google Shape;351;p20"/>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2" name="Google Shape;352;p20"/>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3" name="Google Shape;353;p20"/>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4" name="Google Shape;354;p20"/>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5" name="Google Shape;355;p20"/>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6" name="Google Shape;356;p20"/>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7" name="Google Shape;357;p20"/>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8" name="Google Shape;358;p20"/>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9" name="Google Shape;359;p20"/>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0" name="Google Shape;360;p20"/>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1" name="Google Shape;361;p20"/>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2" name="Google Shape;362;p20"/>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63" name="Google Shape;363;p20"/>
              <p:cNvGrpSpPr/>
              <p:nvPr/>
            </p:nvGrpSpPr>
            <p:grpSpPr>
              <a:xfrm flipH="1">
                <a:off x="4321768" y="3621401"/>
                <a:ext cx="239006" cy="181217"/>
                <a:chOff x="6621095" y="1452181"/>
                <a:chExt cx="330894" cy="250785"/>
              </a:xfrm>
            </p:grpSpPr>
            <p:sp>
              <p:nvSpPr>
                <p:cNvPr id="364" name="Google Shape;364;p20"/>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5" name="Google Shape;365;p20"/>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33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6" name="Google Shape;366;p20"/>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7" name="Google Shape;367;p20"/>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8" name="Google Shape;368;p20"/>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69" name="Google Shape;369;p20"/>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0" name="Google Shape;370;p20"/>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371" name="Google Shape;371;p20"/>
          <p:cNvSpPr txBox="1">
            <a:spLocks noGrp="1"/>
          </p:cNvSpPr>
          <p:nvPr>
            <p:ph type="ctrTitle"/>
          </p:nvPr>
        </p:nvSpPr>
        <p:spPr>
          <a:xfrm>
            <a:off x="889475" y="1863600"/>
            <a:ext cx="4382100" cy="141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4800"/>
              <a:buNone/>
            </a:pPr>
            <a:r>
              <a:rPr lang="tr-TR" sz="3600">
                <a:solidFill>
                  <a:srgbClr val="741B47"/>
                </a:solidFill>
                <a:latin typeface="Raleway Medium"/>
                <a:ea typeface="Raleway Medium"/>
                <a:cs typeface="Raleway Medium"/>
                <a:sym typeface="Raleway Medium"/>
              </a:rPr>
              <a:t>Introduction to Networks</a:t>
            </a:r>
            <a:endParaRPr sz="3600">
              <a:solidFill>
                <a:srgbClr val="741B47"/>
              </a:solidFill>
              <a:latin typeface="Raleway Medium"/>
              <a:ea typeface="Raleway Medium"/>
              <a:cs typeface="Raleway Medium"/>
              <a:sym typeface="Raleway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6EABCD"/>
        </a:solidFill>
        <a:effectLst/>
      </p:bgPr>
    </p:bg>
    <p:spTree>
      <p:nvGrpSpPr>
        <p:cNvPr id="1" name="Shape 448"/>
        <p:cNvGrpSpPr/>
        <p:nvPr/>
      </p:nvGrpSpPr>
      <p:grpSpPr>
        <a:xfrm>
          <a:off x="0" y="0"/>
          <a:ext cx="0" cy="0"/>
          <a:chOff x="0" y="0"/>
          <a:chExt cx="0" cy="0"/>
        </a:xfrm>
      </p:grpSpPr>
      <p:sp>
        <p:nvSpPr>
          <p:cNvPr id="449" name="Google Shape;449;p29"/>
          <p:cNvSpPr/>
          <p:nvPr/>
        </p:nvSpPr>
        <p:spPr>
          <a:xfrm>
            <a:off x="220050" y="255025"/>
            <a:ext cx="8703900" cy="44754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50" name="Google Shape;450;p29"/>
          <p:cNvPicPr preferRelativeResize="0"/>
          <p:nvPr/>
        </p:nvPicPr>
        <p:blipFill rotWithShape="1">
          <a:blip r:embed="rId3">
            <a:alphaModFix/>
          </a:blip>
          <a:srcRect l="8474" t="8803" r="8032" b="9228"/>
          <a:stretch/>
        </p:blipFill>
        <p:spPr>
          <a:xfrm>
            <a:off x="5643669" y="1612175"/>
            <a:ext cx="2606206" cy="2357975"/>
          </a:xfrm>
          <a:prstGeom prst="rect">
            <a:avLst/>
          </a:prstGeom>
          <a:noFill/>
          <a:ln>
            <a:noFill/>
          </a:ln>
        </p:spPr>
      </p:pic>
      <p:pic>
        <p:nvPicPr>
          <p:cNvPr id="451" name="Google Shape;451;p29"/>
          <p:cNvPicPr preferRelativeResize="0"/>
          <p:nvPr/>
        </p:nvPicPr>
        <p:blipFill rotWithShape="1">
          <a:blip r:embed="rId4">
            <a:alphaModFix/>
          </a:blip>
          <a:srcRect l="8441" t="8803" r="8064" b="9228"/>
          <a:stretch/>
        </p:blipFill>
        <p:spPr>
          <a:xfrm>
            <a:off x="806550" y="1612175"/>
            <a:ext cx="2606206" cy="2357975"/>
          </a:xfrm>
          <a:prstGeom prst="rect">
            <a:avLst/>
          </a:prstGeom>
          <a:noFill/>
          <a:ln>
            <a:noFill/>
          </a:ln>
        </p:spPr>
      </p:pic>
      <p:sp>
        <p:nvSpPr>
          <p:cNvPr id="452" name="Google Shape;452;p29"/>
          <p:cNvSpPr txBox="1">
            <a:spLocks noGrp="1"/>
          </p:cNvSpPr>
          <p:nvPr>
            <p:ph type="title"/>
          </p:nvPr>
        </p:nvSpPr>
        <p:spPr>
          <a:xfrm>
            <a:off x="520950" y="428125"/>
            <a:ext cx="8348400" cy="464700"/>
          </a:xfrm>
          <a:prstGeom prst="rect">
            <a:avLst/>
          </a:prstGeom>
          <a:noFill/>
          <a:ln>
            <a:noFill/>
          </a:ln>
        </p:spPr>
        <p:txBody>
          <a:bodyPr spcFirstLastPara="1" wrap="square" lIns="91425" tIns="91425" rIns="91425" bIns="91425" anchor="ctr" anchorCtr="0">
            <a:noAutofit/>
          </a:bodyPr>
          <a:lstStyle/>
          <a:p>
            <a:pPr marL="0" lvl="0" indent="457200" algn="l" rtl="0">
              <a:lnSpc>
                <a:spcPct val="100000"/>
              </a:lnSpc>
              <a:spcBef>
                <a:spcPts val="0"/>
              </a:spcBef>
              <a:spcAft>
                <a:spcPts val="0"/>
              </a:spcAft>
              <a:buSzPts val="2800"/>
              <a:buNone/>
            </a:pPr>
            <a:r>
              <a:rPr lang="tr-TR" sz="2400" dirty="0">
                <a:latin typeface="Raleway"/>
                <a:ea typeface="Raleway"/>
                <a:cs typeface="Raleway"/>
                <a:sym typeface="Raleway"/>
              </a:rPr>
              <a:t>A </a:t>
            </a:r>
            <a:r>
              <a:rPr lang="tr-TR" sz="2400" dirty="0" err="1">
                <a:latin typeface="Raleway"/>
                <a:ea typeface="Raleway"/>
                <a:cs typeface="Raleway"/>
                <a:sym typeface="Raleway"/>
              </a:rPr>
              <a:t>company</a:t>
            </a:r>
            <a:r>
              <a:rPr lang="tr-TR" sz="2400" dirty="0">
                <a:latin typeface="Raleway"/>
                <a:ea typeface="Raleway"/>
                <a:cs typeface="Raleway"/>
                <a:sym typeface="Raleway"/>
              </a:rPr>
              <a:t> in a </a:t>
            </a:r>
            <a:r>
              <a:rPr lang="tr-TR" sz="2400" dirty="0" err="1">
                <a:latin typeface="Raleway"/>
                <a:ea typeface="Raleway"/>
                <a:cs typeface="Raleway"/>
                <a:sym typeface="Raleway"/>
              </a:rPr>
              <a:t>single</a:t>
            </a:r>
            <a:r>
              <a:rPr lang="tr-TR" sz="2400" dirty="0">
                <a:latin typeface="Raleway"/>
                <a:ea typeface="Raleway"/>
                <a:cs typeface="Raleway"/>
                <a:sym typeface="Raleway"/>
              </a:rPr>
              <a:t> </a:t>
            </a:r>
            <a:r>
              <a:rPr lang="tr-TR" sz="2400" dirty="0" err="1">
                <a:latin typeface="Raleway"/>
                <a:ea typeface="Raleway"/>
                <a:cs typeface="Raleway"/>
                <a:sym typeface="Raleway"/>
              </a:rPr>
              <a:t>building</a:t>
            </a:r>
            <a:r>
              <a:rPr lang="tr-TR" sz="2400" dirty="0">
                <a:latin typeface="Raleway"/>
                <a:ea typeface="Raleway"/>
                <a:cs typeface="Raleway"/>
                <a:sym typeface="Raleway"/>
              </a:rPr>
              <a:t> is </a:t>
            </a:r>
            <a:r>
              <a:rPr lang="tr-TR" sz="2400" dirty="0" err="1">
                <a:latin typeface="Raleway"/>
                <a:ea typeface="Raleway"/>
                <a:cs typeface="Raleway"/>
                <a:sym typeface="Raleway"/>
              </a:rPr>
              <a:t>considered</a:t>
            </a:r>
            <a:r>
              <a:rPr lang="tr-TR" sz="2400" dirty="0">
                <a:latin typeface="Raleway"/>
                <a:ea typeface="Raleway"/>
                <a:cs typeface="Raleway"/>
                <a:sym typeface="Raleway"/>
              </a:rPr>
              <a:t> as LAN</a:t>
            </a:r>
            <a:endParaRPr sz="2400" dirty="0">
              <a:latin typeface="Raleway"/>
              <a:ea typeface="Raleway"/>
              <a:cs typeface="Raleway"/>
              <a:sym typeface="Raleway"/>
            </a:endParaRPr>
          </a:p>
        </p:txBody>
      </p:sp>
      <p:sp>
        <p:nvSpPr>
          <p:cNvPr id="453" name="Google Shape;453;p29"/>
          <p:cNvSpPr txBox="1"/>
          <p:nvPr/>
        </p:nvSpPr>
        <p:spPr>
          <a:xfrm>
            <a:off x="914249" y="2471279"/>
            <a:ext cx="2379000" cy="541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6000"/>
              <a:buFont typeface="Arial"/>
              <a:buNone/>
            </a:pPr>
            <a:r>
              <a:rPr lang="tr-TR" sz="6000" b="0" i="0" u="none" strike="noStrike" cap="none">
                <a:solidFill>
                  <a:srgbClr val="FFFFFF"/>
                </a:solidFill>
                <a:latin typeface="Proxima Nova Semibold"/>
                <a:ea typeface="Proxima Nova Semibold"/>
                <a:cs typeface="Proxima Nova Semibold"/>
                <a:sym typeface="Proxima Nova Semibold"/>
              </a:rPr>
              <a:t>True</a:t>
            </a:r>
            <a:endParaRPr sz="6000" b="0" i="0" u="none" strike="noStrike" cap="none">
              <a:solidFill>
                <a:srgbClr val="FFFFFF"/>
              </a:solidFill>
              <a:latin typeface="Proxima Nova Semibold"/>
              <a:ea typeface="Proxima Nova Semibold"/>
              <a:cs typeface="Proxima Nova Semibold"/>
              <a:sym typeface="Proxima Nova Semibold"/>
            </a:endParaRPr>
          </a:p>
        </p:txBody>
      </p:sp>
      <p:sp>
        <p:nvSpPr>
          <p:cNvPr id="454" name="Google Shape;454;p29"/>
          <p:cNvSpPr txBox="1"/>
          <p:nvPr/>
        </p:nvSpPr>
        <p:spPr>
          <a:xfrm>
            <a:off x="5750531" y="2488231"/>
            <a:ext cx="2378700" cy="541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6000"/>
              <a:buFont typeface="Arial"/>
              <a:buNone/>
            </a:pPr>
            <a:r>
              <a:rPr lang="tr-TR" sz="6000" b="0" i="0" u="none" strike="noStrike" cap="none">
                <a:solidFill>
                  <a:srgbClr val="FFFFFF"/>
                </a:solidFill>
                <a:latin typeface="Proxima Nova Semibold"/>
                <a:ea typeface="Proxima Nova Semibold"/>
                <a:cs typeface="Proxima Nova Semibold"/>
                <a:sym typeface="Proxima Nova Semibold"/>
              </a:rPr>
              <a:t>False</a:t>
            </a:r>
            <a:endParaRPr sz="6000" b="0" i="0" u="none" strike="noStrike" cap="none">
              <a:solidFill>
                <a:srgbClr val="FFFFFF"/>
              </a:solidFill>
              <a:latin typeface="Proxima Nova Semibold"/>
              <a:ea typeface="Proxima Nova Semibold"/>
              <a:cs typeface="Proxima Nova Semibold"/>
              <a:sym typeface="Proxima Nova Semibold"/>
            </a:endParaRPr>
          </a:p>
        </p:txBody>
      </p:sp>
      <p:pic>
        <p:nvPicPr>
          <p:cNvPr id="455" name="Google Shape;455;p29">
            <a:hlinkClick r:id="rId5"/>
          </p:cNvPr>
          <p:cNvPicPr preferRelativeResize="0"/>
          <p:nvPr/>
        </p:nvPicPr>
        <p:blipFill rotWithShape="1">
          <a:blip r:embed="rId6">
            <a:alphaModFix/>
          </a:blip>
          <a:srcRect/>
          <a:stretch/>
        </p:blipFill>
        <p:spPr>
          <a:xfrm>
            <a:off x="0" y="4429125"/>
            <a:ext cx="9144000" cy="714375"/>
          </a:xfrm>
          <a:prstGeom prst="rect">
            <a:avLst/>
          </a:prstGeom>
          <a:noFill/>
          <a:ln>
            <a:noFill/>
          </a:ln>
        </p:spPr>
      </p:pic>
      <p:sp>
        <p:nvSpPr>
          <p:cNvPr id="456" name="Google Shape;456;p29">
            <a:hlinkClick r:id="rId7"/>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6EABCD"/>
        </a:solidFill>
        <a:effectLst/>
      </p:bgPr>
    </p:bg>
    <p:spTree>
      <p:nvGrpSpPr>
        <p:cNvPr id="1" name="Shape 460"/>
        <p:cNvGrpSpPr/>
        <p:nvPr/>
      </p:nvGrpSpPr>
      <p:grpSpPr>
        <a:xfrm>
          <a:off x="0" y="0"/>
          <a:ext cx="0" cy="0"/>
          <a:chOff x="0" y="0"/>
          <a:chExt cx="0" cy="0"/>
        </a:xfrm>
      </p:grpSpPr>
      <p:sp>
        <p:nvSpPr>
          <p:cNvPr id="461" name="Google Shape;461;p30"/>
          <p:cNvSpPr/>
          <p:nvPr/>
        </p:nvSpPr>
        <p:spPr>
          <a:xfrm>
            <a:off x="220050" y="255025"/>
            <a:ext cx="8703900" cy="44754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62" name="Google Shape;462;p30"/>
          <p:cNvPicPr preferRelativeResize="0"/>
          <p:nvPr/>
        </p:nvPicPr>
        <p:blipFill rotWithShape="1">
          <a:blip r:embed="rId3">
            <a:alphaModFix/>
          </a:blip>
          <a:srcRect l="8474" t="8803" r="8032" b="9228"/>
          <a:stretch/>
        </p:blipFill>
        <p:spPr>
          <a:xfrm>
            <a:off x="5643669" y="1612175"/>
            <a:ext cx="2606206" cy="2357975"/>
          </a:xfrm>
          <a:prstGeom prst="rect">
            <a:avLst/>
          </a:prstGeom>
          <a:noFill/>
          <a:ln>
            <a:noFill/>
          </a:ln>
        </p:spPr>
      </p:pic>
      <p:pic>
        <p:nvPicPr>
          <p:cNvPr id="463" name="Google Shape;463;p30"/>
          <p:cNvPicPr preferRelativeResize="0"/>
          <p:nvPr/>
        </p:nvPicPr>
        <p:blipFill rotWithShape="1">
          <a:blip r:embed="rId4">
            <a:alphaModFix/>
          </a:blip>
          <a:srcRect l="8441" t="8803" r="8064" b="9228"/>
          <a:stretch/>
        </p:blipFill>
        <p:spPr>
          <a:xfrm>
            <a:off x="806550" y="1612175"/>
            <a:ext cx="2606206" cy="2357975"/>
          </a:xfrm>
          <a:prstGeom prst="rect">
            <a:avLst/>
          </a:prstGeom>
          <a:noFill/>
          <a:ln>
            <a:noFill/>
          </a:ln>
        </p:spPr>
      </p:pic>
      <p:sp>
        <p:nvSpPr>
          <p:cNvPr id="464" name="Google Shape;464;p30"/>
          <p:cNvSpPr txBox="1">
            <a:spLocks noGrp="1"/>
          </p:cNvSpPr>
          <p:nvPr>
            <p:ph type="title"/>
          </p:nvPr>
        </p:nvSpPr>
        <p:spPr>
          <a:xfrm>
            <a:off x="520950" y="428125"/>
            <a:ext cx="8102100" cy="464700"/>
          </a:xfrm>
          <a:prstGeom prst="rect">
            <a:avLst/>
          </a:prstGeom>
          <a:noFill/>
          <a:ln>
            <a:noFill/>
          </a:ln>
        </p:spPr>
        <p:txBody>
          <a:bodyPr spcFirstLastPara="1" wrap="square" lIns="91425" tIns="91425" rIns="91425" bIns="91425" anchor="ctr" anchorCtr="0">
            <a:noAutofit/>
          </a:bodyPr>
          <a:lstStyle/>
          <a:p>
            <a:pPr marL="0" lvl="0" indent="457200" algn="l" rtl="0">
              <a:lnSpc>
                <a:spcPct val="100000"/>
              </a:lnSpc>
              <a:spcBef>
                <a:spcPts val="0"/>
              </a:spcBef>
              <a:spcAft>
                <a:spcPts val="0"/>
              </a:spcAft>
              <a:buSzPts val="2800"/>
              <a:buNone/>
            </a:pPr>
            <a:r>
              <a:rPr lang="tr-TR" sz="2400" dirty="0">
                <a:latin typeface="Raleway"/>
                <a:ea typeface="Raleway"/>
                <a:cs typeface="Raleway"/>
                <a:sym typeface="Raleway"/>
              </a:rPr>
              <a:t>A </a:t>
            </a:r>
            <a:r>
              <a:rPr lang="tr-TR" sz="2400" dirty="0" err="1">
                <a:latin typeface="Raleway"/>
                <a:ea typeface="Raleway"/>
                <a:cs typeface="Raleway"/>
                <a:sym typeface="Raleway"/>
              </a:rPr>
              <a:t>company</a:t>
            </a:r>
            <a:r>
              <a:rPr lang="tr-TR" sz="2400" dirty="0">
                <a:latin typeface="Raleway"/>
                <a:ea typeface="Raleway"/>
                <a:cs typeface="Raleway"/>
                <a:sym typeface="Raleway"/>
              </a:rPr>
              <a:t> </a:t>
            </a:r>
            <a:r>
              <a:rPr lang="tr-TR" sz="2400" dirty="0" err="1">
                <a:latin typeface="Raleway"/>
                <a:ea typeface="Raleway"/>
                <a:cs typeface="Raleway"/>
                <a:sym typeface="Raleway"/>
              </a:rPr>
              <a:t>consisting</a:t>
            </a:r>
            <a:r>
              <a:rPr lang="tr-TR" sz="2400" dirty="0">
                <a:latin typeface="Raleway"/>
                <a:ea typeface="Raleway"/>
                <a:cs typeface="Raleway"/>
                <a:sym typeface="Raleway"/>
              </a:rPr>
              <a:t> of multiple </a:t>
            </a:r>
            <a:r>
              <a:rPr lang="tr-TR" sz="2400" dirty="0" err="1">
                <a:latin typeface="Raleway"/>
                <a:ea typeface="Raleway"/>
                <a:cs typeface="Raleway"/>
                <a:sym typeface="Raleway"/>
              </a:rPr>
              <a:t>buildings</a:t>
            </a:r>
            <a:r>
              <a:rPr lang="tr-TR" sz="2400" dirty="0">
                <a:latin typeface="Raleway"/>
                <a:ea typeface="Raleway"/>
                <a:cs typeface="Raleway"/>
                <a:sym typeface="Raleway"/>
              </a:rPr>
              <a:t> in </a:t>
            </a:r>
            <a:r>
              <a:rPr lang="tr-TR" sz="2400" dirty="0" err="1">
                <a:latin typeface="Raleway"/>
                <a:ea typeface="Raleway"/>
                <a:cs typeface="Raleway"/>
                <a:sym typeface="Raleway"/>
              </a:rPr>
              <a:t>the</a:t>
            </a:r>
            <a:r>
              <a:rPr lang="tr-TR" sz="2400" dirty="0">
                <a:latin typeface="Raleway"/>
                <a:ea typeface="Raleway"/>
                <a:cs typeface="Raleway"/>
                <a:sym typeface="Raleway"/>
              </a:rPr>
              <a:t> </a:t>
            </a:r>
            <a:r>
              <a:rPr lang="tr-TR" sz="2400" dirty="0" err="1">
                <a:latin typeface="Raleway"/>
                <a:ea typeface="Raleway"/>
                <a:cs typeface="Raleway"/>
                <a:sym typeface="Raleway"/>
              </a:rPr>
              <a:t>same</a:t>
            </a:r>
            <a:r>
              <a:rPr lang="tr-TR" sz="2400" dirty="0">
                <a:latin typeface="Raleway"/>
                <a:ea typeface="Raleway"/>
                <a:cs typeface="Raleway"/>
                <a:sym typeface="Raleway"/>
              </a:rPr>
              <a:t> </a:t>
            </a:r>
            <a:r>
              <a:rPr lang="tr-TR" sz="2400" dirty="0" err="1">
                <a:latin typeface="Raleway"/>
                <a:ea typeface="Raleway"/>
                <a:cs typeface="Raleway"/>
                <a:sym typeface="Raleway"/>
              </a:rPr>
              <a:t>area</a:t>
            </a:r>
            <a:r>
              <a:rPr lang="tr-TR" sz="2400" dirty="0">
                <a:latin typeface="Raleway"/>
                <a:ea typeface="Raleway"/>
                <a:cs typeface="Raleway"/>
                <a:sym typeface="Raleway"/>
              </a:rPr>
              <a:t> is </a:t>
            </a:r>
            <a:r>
              <a:rPr lang="tr-TR" sz="2400" dirty="0" err="1">
                <a:latin typeface="Raleway"/>
                <a:ea typeface="Raleway"/>
                <a:cs typeface="Raleway"/>
                <a:sym typeface="Raleway"/>
              </a:rPr>
              <a:t>considered</a:t>
            </a:r>
            <a:r>
              <a:rPr lang="tr-TR" sz="2400" dirty="0">
                <a:latin typeface="Raleway"/>
                <a:ea typeface="Raleway"/>
                <a:cs typeface="Raleway"/>
                <a:sym typeface="Raleway"/>
              </a:rPr>
              <a:t> as LAN</a:t>
            </a:r>
            <a:endParaRPr sz="2400" dirty="0"/>
          </a:p>
        </p:txBody>
      </p:sp>
      <p:sp>
        <p:nvSpPr>
          <p:cNvPr id="465" name="Google Shape;465;p30"/>
          <p:cNvSpPr txBox="1"/>
          <p:nvPr/>
        </p:nvSpPr>
        <p:spPr>
          <a:xfrm>
            <a:off x="914249" y="2471279"/>
            <a:ext cx="2379000" cy="541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6000"/>
              <a:buFont typeface="Arial"/>
              <a:buNone/>
            </a:pPr>
            <a:r>
              <a:rPr lang="tr-TR" sz="6000" b="0" i="0" u="none" strike="noStrike" cap="none">
                <a:solidFill>
                  <a:srgbClr val="FFFFFF"/>
                </a:solidFill>
                <a:latin typeface="Proxima Nova Semibold"/>
                <a:ea typeface="Proxima Nova Semibold"/>
                <a:cs typeface="Proxima Nova Semibold"/>
                <a:sym typeface="Proxima Nova Semibold"/>
              </a:rPr>
              <a:t>True</a:t>
            </a:r>
            <a:endParaRPr sz="6000" b="0" i="0" u="none" strike="noStrike" cap="none">
              <a:solidFill>
                <a:srgbClr val="FFFFFF"/>
              </a:solidFill>
              <a:latin typeface="Proxima Nova Semibold"/>
              <a:ea typeface="Proxima Nova Semibold"/>
              <a:cs typeface="Proxima Nova Semibold"/>
              <a:sym typeface="Proxima Nova Semibold"/>
            </a:endParaRPr>
          </a:p>
        </p:txBody>
      </p:sp>
      <p:sp>
        <p:nvSpPr>
          <p:cNvPr id="466" name="Google Shape;466;p30"/>
          <p:cNvSpPr txBox="1"/>
          <p:nvPr/>
        </p:nvSpPr>
        <p:spPr>
          <a:xfrm>
            <a:off x="5750531" y="2488231"/>
            <a:ext cx="2378700" cy="541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6000"/>
              <a:buFont typeface="Arial"/>
              <a:buNone/>
            </a:pPr>
            <a:r>
              <a:rPr lang="tr-TR" sz="6000" b="0" i="0" u="none" strike="noStrike" cap="none">
                <a:solidFill>
                  <a:srgbClr val="FFFFFF"/>
                </a:solidFill>
                <a:latin typeface="Proxima Nova Semibold"/>
                <a:ea typeface="Proxima Nova Semibold"/>
                <a:cs typeface="Proxima Nova Semibold"/>
                <a:sym typeface="Proxima Nova Semibold"/>
              </a:rPr>
              <a:t>False</a:t>
            </a:r>
            <a:endParaRPr sz="6000" b="0" i="0" u="none" strike="noStrike" cap="none">
              <a:solidFill>
                <a:srgbClr val="FFFFFF"/>
              </a:solidFill>
              <a:latin typeface="Proxima Nova Semibold"/>
              <a:ea typeface="Proxima Nova Semibold"/>
              <a:cs typeface="Proxima Nova Semibold"/>
              <a:sym typeface="Proxima Nova Semibold"/>
            </a:endParaRPr>
          </a:p>
        </p:txBody>
      </p:sp>
      <p:pic>
        <p:nvPicPr>
          <p:cNvPr id="467" name="Google Shape;467;p30">
            <a:hlinkClick r:id="rId5"/>
          </p:cNvPr>
          <p:cNvPicPr preferRelativeResize="0"/>
          <p:nvPr/>
        </p:nvPicPr>
        <p:blipFill rotWithShape="1">
          <a:blip r:embed="rId6">
            <a:alphaModFix/>
          </a:blip>
          <a:srcRect/>
          <a:stretch/>
        </p:blipFill>
        <p:spPr>
          <a:xfrm>
            <a:off x="0" y="4429125"/>
            <a:ext cx="9144000" cy="714375"/>
          </a:xfrm>
          <a:prstGeom prst="rect">
            <a:avLst/>
          </a:prstGeom>
          <a:noFill/>
          <a:ln>
            <a:noFill/>
          </a:ln>
        </p:spPr>
      </p:pic>
      <p:sp>
        <p:nvSpPr>
          <p:cNvPr id="468" name="Google Shape;468;p30">
            <a:hlinkClick r:id="rId7"/>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3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12</a:t>
            </a:fld>
            <a:endParaRPr/>
          </a:p>
        </p:txBody>
      </p:sp>
      <p:sp>
        <p:nvSpPr>
          <p:cNvPr id="474" name="Google Shape;474;p31"/>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Local Area Network (LAN)</a:t>
            </a:r>
            <a:endParaRPr sz="4800" b="0" i="0" u="none" strike="noStrike" cap="none">
              <a:solidFill>
                <a:srgbClr val="419ED3"/>
              </a:solidFill>
              <a:latin typeface="Raleway SemiBold"/>
              <a:ea typeface="Raleway SemiBold"/>
              <a:cs typeface="Raleway SemiBold"/>
              <a:sym typeface="Raleway SemiBold"/>
            </a:endParaRPr>
          </a:p>
        </p:txBody>
      </p:sp>
      <p:sp>
        <p:nvSpPr>
          <p:cNvPr id="475" name="Google Shape;475;p31"/>
          <p:cNvSpPr txBox="1"/>
          <p:nvPr/>
        </p:nvSpPr>
        <p:spPr>
          <a:xfrm>
            <a:off x="300575" y="943850"/>
            <a:ext cx="8642100" cy="2421600"/>
          </a:xfrm>
          <a:prstGeom prst="rect">
            <a:avLst/>
          </a:prstGeom>
          <a:noFill/>
          <a:ln>
            <a:noFill/>
          </a:ln>
        </p:spPr>
        <p:txBody>
          <a:bodyPr spcFirstLastPara="1" wrap="square" lIns="91425" tIns="91425" rIns="91425" bIns="91425" anchor="t" anchorCtr="0">
            <a:noAutofit/>
          </a:bodyPr>
          <a:lstStyle/>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dirty="0" err="1">
                <a:solidFill>
                  <a:srgbClr val="000000"/>
                </a:solidFill>
                <a:latin typeface="Raleway"/>
                <a:ea typeface="Raleway"/>
                <a:cs typeface="Raleway"/>
                <a:sym typeface="Raleway"/>
              </a:rPr>
              <a:t>LAN’s</a:t>
            </a:r>
            <a:r>
              <a:rPr lang="tr-TR" sz="2400" b="0" i="0" u="none" strike="noStrike" cap="none" dirty="0">
                <a:solidFill>
                  <a:srgbClr val="000000"/>
                </a:solidFill>
                <a:latin typeface="Raleway"/>
                <a:ea typeface="Raleway"/>
                <a:cs typeface="Raleway"/>
                <a:sym typeface="Raleway"/>
              </a:rPr>
              <a:t> size </a:t>
            </a:r>
            <a:r>
              <a:rPr lang="tr-TR" sz="2400" b="0" i="0" u="none" strike="noStrike" cap="none" dirty="0" err="1">
                <a:solidFill>
                  <a:srgbClr val="000000"/>
                </a:solidFill>
                <a:latin typeface="Raleway"/>
                <a:ea typeface="Raleway"/>
                <a:cs typeface="Raleway"/>
                <a:sym typeface="Raleway"/>
              </a:rPr>
              <a:t>and</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the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distance</a:t>
            </a:r>
            <a:r>
              <a:rPr lang="tr-TR" sz="2400" b="0" i="0" u="none" strike="noStrike" cap="none" dirty="0">
                <a:solidFill>
                  <a:srgbClr val="000000"/>
                </a:solidFill>
                <a:latin typeface="Raleway"/>
                <a:ea typeface="Raleway"/>
                <a:cs typeface="Raleway"/>
                <a:sym typeface="Raleway"/>
              </a:rPr>
              <a:t> a LAN can span is not </a:t>
            </a:r>
            <a:r>
              <a:rPr lang="tr-TR" sz="2400" b="0" i="0" u="none" strike="noStrike" cap="none" dirty="0" err="1">
                <a:solidFill>
                  <a:srgbClr val="000000"/>
                </a:solidFill>
                <a:latin typeface="Raleway"/>
                <a:ea typeface="Raleway"/>
                <a:cs typeface="Raleway"/>
                <a:sym typeface="Raleway"/>
              </a:rPr>
              <a:t>restricted</a:t>
            </a: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dirty="0">
                <a:solidFill>
                  <a:srgbClr val="000000"/>
                </a:solidFill>
                <a:latin typeface="Raleway"/>
                <a:ea typeface="Raleway"/>
                <a:cs typeface="Raleway"/>
                <a:sym typeface="Raleway"/>
              </a:rPr>
              <a:t>But </a:t>
            </a:r>
            <a:r>
              <a:rPr lang="tr-TR" sz="2400" b="0" i="0" u="none" strike="noStrike" cap="none" dirty="0" err="1">
                <a:solidFill>
                  <a:srgbClr val="000000"/>
                </a:solidFill>
                <a:latin typeface="Raleway"/>
                <a:ea typeface="Raleway"/>
                <a:cs typeface="Raleway"/>
                <a:sym typeface="Raleway"/>
              </a:rPr>
              <a:t>it’s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best</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split</a:t>
            </a:r>
            <a:r>
              <a:rPr lang="tr-TR" sz="2400" b="0" i="0" u="none" strike="noStrike" cap="none" dirty="0">
                <a:solidFill>
                  <a:srgbClr val="000000"/>
                </a:solidFill>
                <a:latin typeface="Raleway"/>
                <a:ea typeface="Raleway"/>
                <a:cs typeface="Raleway"/>
                <a:sym typeface="Raleway"/>
              </a:rPr>
              <a:t> a </a:t>
            </a:r>
            <a:r>
              <a:rPr lang="tr-TR" sz="2400" b="0" i="0" u="none" strike="noStrike" cap="none" dirty="0" err="1">
                <a:solidFill>
                  <a:srgbClr val="000000"/>
                </a:solidFill>
                <a:latin typeface="Raleway"/>
                <a:ea typeface="Raleway"/>
                <a:cs typeface="Raleway"/>
                <a:sym typeface="Raleway"/>
              </a:rPr>
              <a:t>big</a:t>
            </a:r>
            <a:r>
              <a:rPr lang="tr-TR" sz="2400" b="0" i="0" u="none" strike="noStrike" cap="none" dirty="0">
                <a:solidFill>
                  <a:srgbClr val="000000"/>
                </a:solidFill>
                <a:latin typeface="Raleway"/>
                <a:ea typeface="Raleway"/>
                <a:cs typeface="Raleway"/>
                <a:sym typeface="Raleway"/>
              </a:rPr>
              <a:t> LAN </a:t>
            </a:r>
            <a:r>
              <a:rPr lang="tr-TR" sz="2400" b="0" i="0" u="none" strike="noStrike" cap="none" dirty="0" err="1">
                <a:solidFill>
                  <a:srgbClr val="000000"/>
                </a:solidFill>
                <a:latin typeface="Raleway"/>
                <a:ea typeface="Raleway"/>
                <a:cs typeface="Raleway"/>
                <a:sym typeface="Raleway"/>
              </a:rPr>
              <a:t>into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smaller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logical</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zones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known</a:t>
            </a:r>
            <a:r>
              <a:rPr lang="tr-TR" sz="2400" b="0" i="0" u="none" strike="noStrike" cap="none" dirty="0">
                <a:solidFill>
                  <a:srgbClr val="000000"/>
                </a:solidFill>
                <a:latin typeface="Raleway"/>
                <a:ea typeface="Raleway"/>
                <a:cs typeface="Raleway"/>
                <a:sym typeface="Raleway"/>
              </a:rPr>
              <a:t> as </a:t>
            </a:r>
            <a:r>
              <a:rPr lang="tr-TR" sz="2400" b="1" i="0" u="none" strike="noStrike" cap="none" dirty="0" err="1">
                <a:solidFill>
                  <a:srgbClr val="000000"/>
                </a:solidFill>
                <a:latin typeface="Raleway"/>
                <a:ea typeface="Raleway"/>
                <a:cs typeface="Raleway"/>
                <a:sym typeface="Raleway"/>
              </a:rPr>
              <a:t>workgroups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make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administration</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easier</a:t>
            </a:r>
            <a:endParaRPr sz="2400" b="0" i="0" u="none" strike="noStrike" cap="none" dirty="0">
              <a:solidFill>
                <a:srgbClr val="000000"/>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2"/>
          <p:cNvSpPr txBox="1"/>
          <p:nvPr/>
        </p:nvSpPr>
        <p:spPr>
          <a:xfrm>
            <a:off x="3556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Local Area Network (LAN)</a:t>
            </a:r>
            <a:endParaRPr sz="4800" b="0" i="0" u="none" strike="noStrike" cap="none">
              <a:solidFill>
                <a:srgbClr val="419ED3"/>
              </a:solidFill>
              <a:latin typeface="Raleway SemiBold"/>
              <a:ea typeface="Raleway SemiBold"/>
              <a:cs typeface="Raleway SemiBold"/>
              <a:sym typeface="Raleway SemiBold"/>
            </a:endParaRPr>
          </a:p>
        </p:txBody>
      </p:sp>
      <p:pic>
        <p:nvPicPr>
          <p:cNvPr id="481" name="Google Shape;481;p32"/>
          <p:cNvPicPr preferRelativeResize="0"/>
          <p:nvPr/>
        </p:nvPicPr>
        <p:blipFill rotWithShape="1">
          <a:blip r:embed="rId3">
            <a:alphaModFix/>
          </a:blip>
          <a:srcRect/>
          <a:stretch/>
        </p:blipFill>
        <p:spPr>
          <a:xfrm>
            <a:off x="2980450" y="684225"/>
            <a:ext cx="5196600" cy="4392201"/>
          </a:xfrm>
          <a:prstGeom prst="rect">
            <a:avLst/>
          </a:prstGeom>
          <a:noFill/>
          <a:ln>
            <a:noFill/>
          </a:ln>
        </p:spPr>
      </p:pic>
      <p:sp>
        <p:nvSpPr>
          <p:cNvPr id="482" name="Google Shape;482;p32"/>
          <p:cNvSpPr txBox="1"/>
          <p:nvPr/>
        </p:nvSpPr>
        <p:spPr>
          <a:xfrm>
            <a:off x="192800" y="2127850"/>
            <a:ext cx="36603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dirty="0">
                <a:solidFill>
                  <a:srgbClr val="000000"/>
                </a:solidFill>
                <a:latin typeface="Arial"/>
                <a:ea typeface="Arial"/>
                <a:cs typeface="Arial"/>
                <a:sym typeface="Arial"/>
              </a:rPr>
              <a:t>3 </a:t>
            </a:r>
            <a:r>
              <a:rPr lang="tr-TR" sz="1800" b="0" i="0" u="none" strike="noStrike" cap="none" dirty="0" err="1">
                <a:solidFill>
                  <a:srgbClr val="000000"/>
                </a:solidFill>
                <a:latin typeface="Arial"/>
                <a:ea typeface="Arial"/>
                <a:cs typeface="Arial"/>
                <a:sym typeface="Arial"/>
              </a:rPr>
              <a:t>LANs</a:t>
            </a:r>
            <a:r>
              <a:rPr lang="tr-TR" sz="1800" b="0" i="0" u="none" strike="noStrike" cap="none" dirty="0">
                <a:solidFill>
                  <a:srgbClr val="000000"/>
                </a:solidFill>
                <a:latin typeface="Arial"/>
                <a:ea typeface="Arial"/>
                <a:cs typeface="Arial"/>
                <a:sym typeface="Arial"/>
              </a:rPr>
              <a:t>, </a:t>
            </a:r>
            <a:r>
              <a:rPr lang="tr-TR" sz="1800" b="0" i="0" u="none" strike="noStrike" cap="none" dirty="0" err="1">
                <a:solidFill>
                  <a:srgbClr val="000000"/>
                </a:solidFill>
                <a:latin typeface="Arial"/>
                <a:ea typeface="Arial"/>
                <a:cs typeface="Arial"/>
                <a:sym typeface="Arial"/>
              </a:rPr>
              <a:t>each</a:t>
            </a:r>
            <a:r>
              <a:rPr lang="tr-TR" sz="1800" b="0" i="0" u="none" strike="noStrike" cap="none" dirty="0">
                <a:solidFill>
                  <a:srgbClr val="000000"/>
                </a:solidFill>
                <a:latin typeface="Arial"/>
                <a:ea typeface="Arial"/>
                <a:cs typeface="Arial"/>
                <a:sym typeface="Arial"/>
              </a:rPr>
              <a:t> has </a:t>
            </a:r>
            <a:r>
              <a:rPr lang="tr-TR" sz="1800" b="0" i="0" u="none" strike="noStrike" cap="none" dirty="0" err="1">
                <a:solidFill>
                  <a:srgbClr val="000000"/>
                </a:solidFill>
                <a:latin typeface="Arial"/>
                <a:ea typeface="Arial"/>
                <a:cs typeface="Arial"/>
                <a:sym typeface="Arial"/>
              </a:rPr>
              <a:t>its</a:t>
            </a:r>
            <a:r>
              <a:rPr lang="tr-TR" sz="1800" b="0" i="0" u="none" strike="noStrike" cap="none" dirty="0">
                <a:solidFill>
                  <a:srgbClr val="000000"/>
                </a:solidFill>
                <a:latin typeface="Arial"/>
                <a:ea typeface="Arial"/>
                <a:cs typeface="Arial"/>
                <a:sym typeface="Arial"/>
              </a:rPr>
              <a:t> </a:t>
            </a:r>
            <a:r>
              <a:rPr lang="tr-TR" sz="1800" b="0" i="0" u="none" strike="noStrike" cap="none" dirty="0" err="1">
                <a:solidFill>
                  <a:srgbClr val="000000"/>
                </a:solidFill>
                <a:latin typeface="Arial"/>
                <a:ea typeface="Arial"/>
                <a:cs typeface="Arial"/>
                <a:sym typeface="Arial"/>
              </a:rPr>
              <a:t>own</a:t>
            </a:r>
            <a:r>
              <a:rPr lang="tr-TR" sz="1800" b="0" i="0" u="none" strike="noStrike" cap="none" dirty="0">
                <a:solidFill>
                  <a:srgbClr val="000000"/>
                </a:solidFill>
                <a:latin typeface="Arial"/>
                <a:ea typeface="Arial"/>
                <a:cs typeface="Arial"/>
                <a:sym typeface="Arial"/>
              </a:rPr>
              <a:t> </a:t>
            </a:r>
            <a:r>
              <a:rPr lang="tr-TR" sz="1800" b="0" i="0" u="none" strike="noStrike" cap="none" dirty="0" err="1">
                <a:solidFill>
                  <a:srgbClr val="000000"/>
                </a:solidFill>
                <a:latin typeface="Arial"/>
                <a:ea typeface="Arial"/>
                <a:cs typeface="Arial"/>
                <a:sym typeface="Arial"/>
              </a:rPr>
              <a:t>workgroup</a:t>
            </a:r>
            <a:endParaRPr sz="18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1000"/>
                                        <p:tgtEl>
                                          <p:spTgt spid="482"/>
                                        </p:tgtEl>
                                      </p:cBhvr>
                                    </p:animEffect>
                                    <p:set>
                                      <p:cBhvr>
                                        <p:cTn id="7" dur="1" fill="hold">
                                          <p:stCondLst>
                                            <p:cond delay="1000"/>
                                          </p:stCondLst>
                                        </p:cTn>
                                        <p:tgtEl>
                                          <p:spTgt spid="48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3"/>
          <p:cNvSpPr txBox="1"/>
          <p:nvPr/>
        </p:nvSpPr>
        <p:spPr>
          <a:xfrm>
            <a:off x="3556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Local Area Network (LAN)</a:t>
            </a:r>
            <a:endParaRPr sz="4800" b="0" i="0" u="none" strike="noStrike" cap="none">
              <a:solidFill>
                <a:srgbClr val="419ED3"/>
              </a:solidFill>
              <a:latin typeface="Raleway SemiBold"/>
              <a:ea typeface="Raleway SemiBold"/>
              <a:cs typeface="Raleway SemiBold"/>
              <a:sym typeface="Raleway SemiBold"/>
            </a:endParaRPr>
          </a:p>
        </p:txBody>
      </p:sp>
      <p:pic>
        <p:nvPicPr>
          <p:cNvPr id="488" name="Google Shape;488;p33"/>
          <p:cNvPicPr preferRelativeResize="0"/>
          <p:nvPr/>
        </p:nvPicPr>
        <p:blipFill rotWithShape="1">
          <a:blip r:embed="rId3">
            <a:alphaModFix/>
          </a:blip>
          <a:srcRect/>
          <a:stretch/>
        </p:blipFill>
        <p:spPr>
          <a:xfrm>
            <a:off x="2980450" y="684225"/>
            <a:ext cx="5196600" cy="4392201"/>
          </a:xfrm>
          <a:prstGeom prst="rect">
            <a:avLst/>
          </a:prstGeom>
          <a:noFill/>
          <a:ln>
            <a:noFill/>
          </a:ln>
        </p:spPr>
      </p:pic>
      <p:pic>
        <p:nvPicPr>
          <p:cNvPr id="489" name="Google Shape;489;p33" descr="router ıcon ile ilgili görsel sonucu"/>
          <p:cNvPicPr preferRelativeResize="0"/>
          <p:nvPr/>
        </p:nvPicPr>
        <p:blipFill rotWithShape="1">
          <a:blip r:embed="rId4">
            <a:alphaModFix/>
          </a:blip>
          <a:srcRect/>
          <a:stretch/>
        </p:blipFill>
        <p:spPr>
          <a:xfrm>
            <a:off x="5253597" y="2890445"/>
            <a:ext cx="606700" cy="378000"/>
          </a:xfrm>
          <a:prstGeom prst="rect">
            <a:avLst/>
          </a:prstGeom>
          <a:noFill/>
          <a:ln>
            <a:noFill/>
          </a:ln>
        </p:spPr>
      </p:pic>
      <p:cxnSp>
        <p:nvCxnSpPr>
          <p:cNvPr id="490" name="Google Shape;490;p33"/>
          <p:cNvCxnSpPr>
            <a:stCxn id="489" idx="1"/>
          </p:cNvCxnSpPr>
          <p:nvPr/>
        </p:nvCxnSpPr>
        <p:spPr>
          <a:xfrm flipH="1">
            <a:off x="4432497" y="3079445"/>
            <a:ext cx="821100" cy="399900"/>
          </a:xfrm>
          <a:prstGeom prst="straightConnector1">
            <a:avLst/>
          </a:prstGeom>
          <a:noFill/>
          <a:ln w="28575" cap="flat" cmpd="sng">
            <a:solidFill>
              <a:srgbClr val="93C47D"/>
            </a:solidFill>
            <a:prstDash val="solid"/>
            <a:round/>
            <a:headEnd type="none" w="sm" len="sm"/>
            <a:tailEnd type="none" w="sm" len="sm"/>
          </a:ln>
        </p:spPr>
      </p:cxnSp>
      <p:cxnSp>
        <p:nvCxnSpPr>
          <p:cNvPr id="491" name="Google Shape;491;p33"/>
          <p:cNvCxnSpPr>
            <a:stCxn id="489" idx="3"/>
          </p:cNvCxnSpPr>
          <p:nvPr/>
        </p:nvCxnSpPr>
        <p:spPr>
          <a:xfrm>
            <a:off x="5860297" y="3079445"/>
            <a:ext cx="748200" cy="467100"/>
          </a:xfrm>
          <a:prstGeom prst="straightConnector1">
            <a:avLst/>
          </a:prstGeom>
          <a:noFill/>
          <a:ln w="28575" cap="flat" cmpd="sng">
            <a:solidFill>
              <a:srgbClr val="93C47D"/>
            </a:solidFill>
            <a:prstDash val="solid"/>
            <a:round/>
            <a:headEnd type="none" w="sm" len="sm"/>
            <a:tailEnd type="none" w="sm" len="sm"/>
          </a:ln>
        </p:spPr>
      </p:cxnSp>
      <p:cxnSp>
        <p:nvCxnSpPr>
          <p:cNvPr id="492" name="Google Shape;492;p33"/>
          <p:cNvCxnSpPr>
            <a:endCxn id="489" idx="0"/>
          </p:cNvCxnSpPr>
          <p:nvPr/>
        </p:nvCxnSpPr>
        <p:spPr>
          <a:xfrm>
            <a:off x="5506247" y="2003345"/>
            <a:ext cx="50700" cy="887100"/>
          </a:xfrm>
          <a:prstGeom prst="straightConnector1">
            <a:avLst/>
          </a:prstGeom>
          <a:noFill/>
          <a:ln w="28575" cap="flat" cmpd="sng">
            <a:solidFill>
              <a:srgbClr val="93C47D"/>
            </a:solidFill>
            <a:prstDash val="solid"/>
            <a:round/>
            <a:headEnd type="none" w="sm" len="sm"/>
            <a:tailEnd type="none" w="sm" len="sm"/>
          </a:ln>
        </p:spPr>
      </p:cxnSp>
      <p:sp>
        <p:nvSpPr>
          <p:cNvPr id="493" name="Google Shape;493;p33"/>
          <p:cNvSpPr txBox="1"/>
          <p:nvPr/>
        </p:nvSpPr>
        <p:spPr>
          <a:xfrm>
            <a:off x="192788" y="2201048"/>
            <a:ext cx="36603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dirty="0">
                <a:solidFill>
                  <a:srgbClr val="000000"/>
                </a:solidFill>
                <a:latin typeface="Arial"/>
                <a:ea typeface="Arial"/>
                <a:cs typeface="Arial"/>
                <a:sym typeface="Arial"/>
              </a:rPr>
              <a:t>A LAN </a:t>
            </a:r>
            <a:r>
              <a:rPr lang="tr-TR" sz="1800" b="0" i="0" u="none" strike="noStrike" cap="none" dirty="0" err="1">
                <a:solidFill>
                  <a:srgbClr val="000000"/>
                </a:solidFill>
                <a:latin typeface="Arial"/>
                <a:ea typeface="Arial"/>
                <a:cs typeface="Arial"/>
                <a:sym typeface="Arial"/>
              </a:rPr>
              <a:t>with</a:t>
            </a:r>
            <a:r>
              <a:rPr lang="tr-TR" sz="1800" b="0" i="0" u="none" strike="noStrike" cap="none" dirty="0">
                <a:solidFill>
                  <a:srgbClr val="000000"/>
                </a:solidFill>
                <a:latin typeface="Arial"/>
                <a:ea typeface="Arial"/>
                <a:cs typeface="Arial"/>
                <a:sym typeface="Arial"/>
              </a:rPr>
              <a:t> 3 </a:t>
            </a:r>
            <a:r>
              <a:rPr lang="tr-TR" sz="1800" b="0" i="0" u="none" strike="noStrike" cap="none" dirty="0" err="1">
                <a:solidFill>
                  <a:srgbClr val="000000"/>
                </a:solidFill>
                <a:latin typeface="Arial"/>
                <a:ea typeface="Arial"/>
                <a:cs typeface="Arial"/>
                <a:sym typeface="Arial"/>
              </a:rPr>
              <a:t>workgroups</a:t>
            </a:r>
            <a:endParaRPr sz="18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9"/>
                                        </p:tgtEl>
                                        <p:attrNameLst>
                                          <p:attrName>style.visibility</p:attrName>
                                        </p:attrNameLst>
                                      </p:cBhvr>
                                      <p:to>
                                        <p:strVal val="visible"/>
                                      </p:to>
                                    </p:set>
                                    <p:animEffect transition="in" filter="fade">
                                      <p:cBhvr>
                                        <p:cTn id="7" dur="1000"/>
                                        <p:tgtEl>
                                          <p:spTgt spid="489"/>
                                        </p:tgtEl>
                                      </p:cBhvr>
                                    </p:animEffect>
                                  </p:childTnLst>
                                </p:cTn>
                              </p:par>
                              <p:par>
                                <p:cTn id="8" presetID="10" presetClass="entr" presetSubtype="0" fill="hold" nodeType="withEffect">
                                  <p:stCondLst>
                                    <p:cond delay="0"/>
                                  </p:stCondLst>
                                  <p:childTnLst>
                                    <p:set>
                                      <p:cBhvr>
                                        <p:cTn id="9" dur="1" fill="hold">
                                          <p:stCondLst>
                                            <p:cond delay="0"/>
                                          </p:stCondLst>
                                        </p:cTn>
                                        <p:tgtEl>
                                          <p:spTgt spid="491"/>
                                        </p:tgtEl>
                                        <p:attrNameLst>
                                          <p:attrName>style.visibility</p:attrName>
                                        </p:attrNameLst>
                                      </p:cBhvr>
                                      <p:to>
                                        <p:strVal val="visible"/>
                                      </p:to>
                                    </p:set>
                                    <p:animEffect transition="in" filter="fade">
                                      <p:cBhvr>
                                        <p:cTn id="10" dur="1000"/>
                                        <p:tgtEl>
                                          <p:spTgt spid="491"/>
                                        </p:tgtEl>
                                      </p:cBhvr>
                                    </p:animEffect>
                                  </p:childTnLst>
                                </p:cTn>
                              </p:par>
                              <p:par>
                                <p:cTn id="11" presetID="10" presetClass="entr" presetSubtype="0" fill="hold" nodeType="withEffect">
                                  <p:stCondLst>
                                    <p:cond delay="0"/>
                                  </p:stCondLst>
                                  <p:childTnLst>
                                    <p:set>
                                      <p:cBhvr>
                                        <p:cTn id="12" dur="1" fill="hold">
                                          <p:stCondLst>
                                            <p:cond delay="0"/>
                                          </p:stCondLst>
                                        </p:cTn>
                                        <p:tgtEl>
                                          <p:spTgt spid="490"/>
                                        </p:tgtEl>
                                        <p:attrNameLst>
                                          <p:attrName>style.visibility</p:attrName>
                                        </p:attrNameLst>
                                      </p:cBhvr>
                                      <p:to>
                                        <p:strVal val="visible"/>
                                      </p:to>
                                    </p:set>
                                    <p:animEffect transition="in" filter="fade">
                                      <p:cBhvr>
                                        <p:cTn id="13" dur="1000"/>
                                        <p:tgtEl>
                                          <p:spTgt spid="490"/>
                                        </p:tgtEl>
                                      </p:cBhvr>
                                    </p:animEffect>
                                  </p:childTnLst>
                                </p:cTn>
                              </p:par>
                              <p:par>
                                <p:cTn id="14" presetID="10" presetClass="entr" presetSubtype="0" fill="hold" nodeType="withEffect">
                                  <p:stCondLst>
                                    <p:cond delay="0"/>
                                  </p:stCondLst>
                                  <p:childTnLst>
                                    <p:set>
                                      <p:cBhvr>
                                        <p:cTn id="15" dur="1" fill="hold">
                                          <p:stCondLst>
                                            <p:cond delay="0"/>
                                          </p:stCondLst>
                                        </p:cTn>
                                        <p:tgtEl>
                                          <p:spTgt spid="492"/>
                                        </p:tgtEl>
                                        <p:attrNameLst>
                                          <p:attrName>style.visibility</p:attrName>
                                        </p:attrNameLst>
                                      </p:cBhvr>
                                      <p:to>
                                        <p:strVal val="visible"/>
                                      </p:to>
                                    </p:set>
                                    <p:animEffect transition="in" filter="fade">
                                      <p:cBhvr>
                                        <p:cTn id="16" dur="1000"/>
                                        <p:tgtEl>
                                          <p:spTgt spid="492"/>
                                        </p:tgtEl>
                                      </p:cBhvr>
                                    </p:animEffect>
                                  </p:childTnLst>
                                </p:cTn>
                              </p:par>
                              <p:par>
                                <p:cTn id="17" presetID="10" presetClass="entr" presetSubtype="0" fill="hold" nodeType="withEffect">
                                  <p:stCondLst>
                                    <p:cond delay="0"/>
                                  </p:stCondLst>
                                  <p:childTnLst>
                                    <p:set>
                                      <p:cBhvr>
                                        <p:cTn id="18" dur="1" fill="hold">
                                          <p:stCondLst>
                                            <p:cond delay="0"/>
                                          </p:stCondLst>
                                        </p:cTn>
                                        <p:tgtEl>
                                          <p:spTgt spid="493"/>
                                        </p:tgtEl>
                                        <p:attrNameLst>
                                          <p:attrName>style.visibility</p:attrName>
                                        </p:attrNameLst>
                                      </p:cBhvr>
                                      <p:to>
                                        <p:strVal val="visible"/>
                                      </p:to>
                                    </p:set>
                                    <p:animEffect transition="in" filter="fade">
                                      <p:cBhvr>
                                        <p:cTn id="19" dur="1000"/>
                                        <p:tgtEl>
                                          <p:spTgt spid="4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34"/>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b"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Common Network Components</a:t>
            </a:r>
            <a:endParaRPr>
              <a:solidFill>
                <a:srgbClr val="409CD1"/>
              </a:solidFill>
            </a:endParaRPr>
          </a:p>
        </p:txBody>
      </p:sp>
      <p:sp>
        <p:nvSpPr>
          <p:cNvPr id="499" name="Google Shape;499;p34"/>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Medium"/>
                <a:ea typeface="Raleway Medium"/>
                <a:cs typeface="Raleway Medium"/>
                <a:sym typeface="Raleway Medium"/>
              </a:rPr>
              <a:t>3</a:t>
            </a:r>
            <a:endParaRPr sz="3600" b="0" i="0" u="none" strike="noStrike" cap="none">
              <a:solidFill>
                <a:schemeClr val="lt1"/>
              </a:solidFill>
              <a:latin typeface="Raleway Medium"/>
              <a:ea typeface="Raleway Medium"/>
              <a:cs typeface="Raleway Medium"/>
              <a:sym typeface="Raleway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3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16</a:t>
            </a:fld>
            <a:endParaRPr/>
          </a:p>
        </p:txBody>
      </p:sp>
      <p:sp>
        <p:nvSpPr>
          <p:cNvPr id="506" name="Google Shape;506;p35"/>
          <p:cNvSpPr txBox="1"/>
          <p:nvPr/>
        </p:nvSpPr>
        <p:spPr>
          <a:xfrm>
            <a:off x="431800" y="173800"/>
            <a:ext cx="80316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Common Network Components</a:t>
            </a:r>
            <a:endParaRPr sz="4800" b="0" i="0" u="none" strike="noStrike" cap="none">
              <a:solidFill>
                <a:srgbClr val="419ED3"/>
              </a:solidFill>
              <a:latin typeface="Raleway SemiBold"/>
              <a:ea typeface="Raleway SemiBold"/>
              <a:cs typeface="Raleway SemiBold"/>
              <a:sym typeface="Raleway SemiBold"/>
            </a:endParaRPr>
          </a:p>
        </p:txBody>
      </p:sp>
      <p:sp>
        <p:nvSpPr>
          <p:cNvPr id="507" name="Google Shape;507;p35"/>
          <p:cNvSpPr txBox="1"/>
          <p:nvPr/>
        </p:nvSpPr>
        <p:spPr>
          <a:xfrm>
            <a:off x="286398" y="741778"/>
            <a:ext cx="1951800" cy="18027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00000"/>
              </a:lnSpc>
              <a:spcBef>
                <a:spcPts val="0"/>
              </a:spcBef>
              <a:spcAft>
                <a:spcPts val="0"/>
              </a:spcAft>
              <a:buClr>
                <a:srgbClr val="000000"/>
              </a:buClr>
              <a:buSzPts val="2400"/>
              <a:buFont typeface="Raleway"/>
              <a:buChar char="●"/>
            </a:pPr>
            <a:r>
              <a:rPr lang="tr-TR" sz="2400" b="1" i="0" u="none" strike="noStrike" cap="none" dirty="0" err="1">
                <a:solidFill>
                  <a:srgbClr val="000000"/>
                </a:solidFill>
                <a:latin typeface="Raleway"/>
                <a:ea typeface="Raleway"/>
                <a:cs typeface="Raleway"/>
                <a:sym typeface="Raleway"/>
              </a:rPr>
              <a:t>Node</a:t>
            </a: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1" i="0" u="none" strike="noStrike" cap="none" dirty="0">
                <a:solidFill>
                  <a:srgbClr val="000000"/>
                </a:solidFill>
                <a:latin typeface="Raleway"/>
                <a:ea typeface="Raleway"/>
                <a:cs typeface="Raleway"/>
                <a:sym typeface="Raleway"/>
              </a:rPr>
              <a:t>Station</a:t>
            </a: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dirty="0">
                <a:solidFill>
                  <a:srgbClr val="000000"/>
                </a:solidFill>
                <a:latin typeface="Raleway"/>
                <a:ea typeface="Raleway"/>
                <a:cs typeface="Raleway"/>
                <a:sym typeface="Raleway"/>
              </a:rPr>
              <a:t> </a:t>
            </a:r>
            <a:endParaRPr sz="2400" b="1" i="0" u="none" strike="noStrike" cap="none" dirty="0">
              <a:solidFill>
                <a:srgbClr val="000000"/>
              </a:solidFill>
              <a:latin typeface="Raleway"/>
              <a:ea typeface="Raleway"/>
              <a:cs typeface="Raleway"/>
              <a:sym typeface="Raleway"/>
            </a:endParaRPr>
          </a:p>
        </p:txBody>
      </p:sp>
      <p:sp>
        <p:nvSpPr>
          <p:cNvPr id="508" name="Google Shape;508;p35"/>
          <p:cNvSpPr/>
          <p:nvPr/>
        </p:nvSpPr>
        <p:spPr>
          <a:xfrm>
            <a:off x="1902798" y="984972"/>
            <a:ext cx="670800" cy="191700"/>
          </a:xfrm>
          <a:prstGeom prst="rightArrow">
            <a:avLst>
              <a:gd name="adj1" fmla="val 50000"/>
              <a:gd name="adj2" fmla="val 5000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35"/>
          <p:cNvSpPr txBox="1"/>
          <p:nvPr/>
        </p:nvSpPr>
        <p:spPr>
          <a:xfrm>
            <a:off x="1368806" y="2524777"/>
            <a:ext cx="5484900" cy="19767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PC				-  Printer</a:t>
            </a: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Laptop			-  </a:t>
            </a:r>
            <a:r>
              <a:rPr lang="tr-TR" sz="2400" b="0" i="0" u="none" strike="noStrike" cap="none" dirty="0" err="1">
                <a:solidFill>
                  <a:srgbClr val="000000"/>
                </a:solidFill>
                <a:latin typeface="Raleway"/>
                <a:ea typeface="Raleway"/>
                <a:cs typeface="Raleway"/>
                <a:sym typeface="Raleway"/>
              </a:rPr>
              <a:t>Router</a:t>
            </a: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Server				-  Switch	Smartphone		-  </a:t>
            </a:r>
            <a:r>
              <a:rPr lang="tr-TR" sz="2400" b="0" i="0" u="none" strike="noStrike" cap="none" dirty="0" err="1">
                <a:solidFill>
                  <a:srgbClr val="000000"/>
                </a:solidFill>
                <a:latin typeface="Raleway"/>
                <a:ea typeface="Raleway"/>
                <a:cs typeface="Raleway"/>
                <a:sym typeface="Raleway"/>
              </a:rPr>
              <a:t>etc</a:t>
            </a:r>
            <a:r>
              <a:rPr lang="tr-TR" sz="2400" b="0" i="0" u="none" strike="noStrike" cap="none" dirty="0">
                <a:solidFill>
                  <a:srgbClr val="000000"/>
                </a:solidFill>
                <a:latin typeface="Raleway"/>
                <a:ea typeface="Raleway"/>
                <a:cs typeface="Raleway"/>
                <a:sym typeface="Raleway"/>
              </a:rPr>
              <a:t>.</a:t>
            </a:r>
            <a:endParaRPr sz="2400" b="0" i="0" u="none" strike="noStrike" cap="none" dirty="0">
              <a:solidFill>
                <a:srgbClr val="000000"/>
              </a:solidFill>
              <a:latin typeface="Raleway"/>
              <a:ea typeface="Raleway"/>
              <a:cs typeface="Raleway"/>
              <a:sym typeface="Raleway"/>
            </a:endParaRPr>
          </a:p>
          <a:p>
            <a:pPr marL="0" marR="0" lvl="0" indent="0" algn="ctr" rtl="0">
              <a:lnSpc>
                <a:spcPct val="100000"/>
              </a:lnSpc>
              <a:spcBef>
                <a:spcPts val="0"/>
              </a:spcBef>
              <a:spcAft>
                <a:spcPts val="0"/>
              </a:spcAft>
              <a:buClr>
                <a:srgbClr val="000000"/>
              </a:buClr>
              <a:buSzPts val="2400"/>
              <a:buFont typeface="Arial"/>
              <a:buNone/>
            </a:pPr>
            <a:r>
              <a:rPr lang="tr-TR" sz="2400" b="0" i="1" u="none" strike="noStrike" cap="none" dirty="0" err="1">
                <a:solidFill>
                  <a:srgbClr val="FF0000"/>
                </a:solidFill>
                <a:latin typeface="Raleway"/>
                <a:ea typeface="Raleway"/>
                <a:cs typeface="Raleway"/>
                <a:sym typeface="Raleway"/>
              </a:rPr>
              <a:t>Some</a:t>
            </a:r>
            <a:r>
              <a:rPr lang="tr-TR" sz="2400" b="0" i="1" u="none" strike="noStrike" cap="none" dirty="0">
                <a:solidFill>
                  <a:srgbClr val="FF0000"/>
                </a:solidFill>
                <a:latin typeface="Raleway"/>
                <a:ea typeface="Raleway"/>
                <a:cs typeface="Raleway"/>
                <a:sym typeface="Raleway"/>
              </a:rPr>
              <a:t> </a:t>
            </a:r>
            <a:r>
              <a:rPr lang="tr-TR" sz="2400" b="0" i="1" u="none" strike="noStrike" cap="none" dirty="0" err="1">
                <a:solidFill>
                  <a:srgbClr val="FF0000"/>
                </a:solidFill>
                <a:latin typeface="Raleway"/>
                <a:ea typeface="Raleway"/>
                <a:cs typeface="Raleway"/>
                <a:sym typeface="Raleway"/>
              </a:rPr>
              <a:t>examples</a:t>
            </a:r>
            <a:r>
              <a:rPr lang="tr-TR" sz="2400" b="0" i="1" u="none" strike="noStrike" cap="none" dirty="0">
                <a:solidFill>
                  <a:srgbClr val="FF0000"/>
                </a:solidFill>
                <a:latin typeface="Raleway"/>
                <a:ea typeface="Raleway"/>
                <a:cs typeface="Raleway"/>
                <a:sym typeface="Raleway"/>
              </a:rPr>
              <a:t> of </a:t>
            </a:r>
            <a:r>
              <a:rPr lang="tr-TR" sz="2400" b="0" i="1" u="none" strike="noStrike" cap="none" dirty="0" err="1">
                <a:solidFill>
                  <a:srgbClr val="FF0000"/>
                </a:solidFill>
                <a:latin typeface="Raleway"/>
                <a:ea typeface="Raleway"/>
                <a:cs typeface="Raleway"/>
                <a:sym typeface="Raleway"/>
              </a:rPr>
              <a:t>Node</a:t>
            </a:r>
            <a:endParaRPr sz="2400" b="0" i="1" u="none" strike="noStrike" cap="none" dirty="0">
              <a:solidFill>
                <a:srgbClr val="FF0000"/>
              </a:solidFill>
              <a:latin typeface="Raleway"/>
              <a:ea typeface="Raleway"/>
              <a:cs typeface="Raleway"/>
              <a:sym typeface="Raleway"/>
            </a:endParaRPr>
          </a:p>
        </p:txBody>
      </p:sp>
      <p:sp>
        <p:nvSpPr>
          <p:cNvPr id="510" name="Google Shape;510;p35"/>
          <p:cNvSpPr txBox="1"/>
          <p:nvPr/>
        </p:nvSpPr>
        <p:spPr>
          <a:xfrm>
            <a:off x="2482340" y="741778"/>
            <a:ext cx="6471900" cy="1256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A </a:t>
            </a:r>
            <a:r>
              <a:rPr lang="tr-TR" sz="2400" b="0" i="0" u="none" strike="noStrike" cap="none" dirty="0" err="1">
                <a:solidFill>
                  <a:srgbClr val="000000"/>
                </a:solidFill>
                <a:latin typeface="Raleway"/>
                <a:ea typeface="Raleway"/>
                <a:cs typeface="Raleway"/>
                <a:sym typeface="Raleway"/>
              </a:rPr>
              <a:t>point</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or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joint</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where</a:t>
            </a:r>
            <a:r>
              <a:rPr lang="tr-TR" sz="2400" b="0" i="0" u="none" strike="noStrike" cap="none" dirty="0">
                <a:solidFill>
                  <a:srgbClr val="000000"/>
                </a:solidFill>
                <a:latin typeface="Raleway"/>
                <a:ea typeface="Raleway"/>
                <a:cs typeface="Raleway"/>
                <a:sym typeface="Raleway"/>
              </a:rPr>
              <a:t> a </a:t>
            </a:r>
            <a:r>
              <a:rPr lang="tr-TR" sz="2400" b="0" i="0" u="none" strike="noStrike" cap="none" dirty="0" err="1">
                <a:solidFill>
                  <a:srgbClr val="000000"/>
                </a:solidFill>
                <a:latin typeface="Raleway"/>
                <a:ea typeface="Raleway"/>
                <a:cs typeface="Raleway"/>
                <a:sym typeface="Raleway"/>
              </a:rPr>
              <a:t>connection</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takes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place</a:t>
            </a: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Can be a </a:t>
            </a:r>
            <a:r>
              <a:rPr lang="tr-TR" sz="2400" b="0" i="0" u="none" strike="noStrike" cap="none" dirty="0" err="1">
                <a:solidFill>
                  <a:srgbClr val="000000"/>
                </a:solidFill>
                <a:latin typeface="Raleway"/>
                <a:ea typeface="Raleway"/>
                <a:cs typeface="Raleway"/>
                <a:sym typeface="Raleway"/>
              </a:rPr>
              <a:t>computer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or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device</a:t>
            </a:r>
            <a:endParaRPr sz="2400" b="0" i="0" u="none" strike="noStrike" cap="none" dirty="0">
              <a:solidFill>
                <a:srgbClr val="000000"/>
              </a:solidFill>
              <a:latin typeface="Raleway"/>
              <a:ea typeface="Raleway"/>
              <a:cs typeface="Raleway"/>
              <a:sym typeface="Raleway"/>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Raleway"/>
              <a:ea typeface="Raleway"/>
              <a:cs typeface="Raleway"/>
              <a:sym typeface="Raleway"/>
            </a:endParaRPr>
          </a:p>
          <a:p>
            <a:pPr marL="457200" marR="0" lvl="0" indent="0" algn="l" rtl="0">
              <a:lnSpc>
                <a:spcPct val="100000"/>
              </a:lnSpc>
              <a:spcBef>
                <a:spcPts val="0"/>
              </a:spcBef>
              <a:spcAft>
                <a:spcPts val="0"/>
              </a:spcAft>
              <a:buClr>
                <a:srgbClr val="000000"/>
              </a:buClr>
              <a:buSzPts val="2400"/>
              <a:buFont typeface="Arial"/>
              <a:buNone/>
            </a:pPr>
            <a:r>
              <a:rPr lang="tr-TR" sz="2400" b="0" i="0" u="none" strike="noStrike" cap="none" dirty="0">
                <a:solidFill>
                  <a:srgbClr val="000000"/>
                </a:solidFill>
                <a:latin typeface="Raleway"/>
                <a:ea typeface="Raleway"/>
                <a:cs typeface="Raleway"/>
                <a:sym typeface="Raleway"/>
              </a:rPr>
              <a:t>A </a:t>
            </a:r>
            <a:r>
              <a:rPr lang="tr-TR" sz="2400" b="0" i="0" u="none" strike="noStrike" cap="none" dirty="0" err="1">
                <a:solidFill>
                  <a:srgbClr val="000000"/>
                </a:solidFill>
                <a:latin typeface="Raleway"/>
                <a:ea typeface="Raleway"/>
                <a:cs typeface="Raleway"/>
                <a:sym typeface="Raleway"/>
              </a:rPr>
              <a:t>node</a:t>
            </a:r>
            <a:r>
              <a:rPr lang="tr-TR" sz="2400" b="0" i="0" u="none" strike="noStrike" cap="none" dirty="0">
                <a:solidFill>
                  <a:srgbClr val="000000"/>
                </a:solidFill>
                <a:latin typeface="Raleway"/>
                <a:ea typeface="Raleway"/>
                <a:cs typeface="Raleway"/>
                <a:sym typeface="Raleway"/>
              </a:rPr>
              <a:t> on a </a:t>
            </a:r>
            <a:r>
              <a:rPr lang="tr-TR" sz="2400" b="0" i="0" u="none" strike="noStrike" cap="none" dirty="0" err="1">
                <a:solidFill>
                  <a:srgbClr val="000000"/>
                </a:solidFill>
                <a:latin typeface="Raleway"/>
                <a:ea typeface="Raleway"/>
                <a:cs typeface="Raleway"/>
                <a:sym typeface="Raleway"/>
              </a:rPr>
              <a:t>wireless</a:t>
            </a:r>
            <a:r>
              <a:rPr lang="tr-TR" sz="2400" b="0" i="0" u="none" strike="noStrike" cap="none" dirty="0">
                <a:solidFill>
                  <a:srgbClr val="000000"/>
                </a:solidFill>
                <a:latin typeface="Raleway"/>
                <a:ea typeface="Raleway"/>
                <a:cs typeface="Raleway"/>
                <a:sym typeface="Raleway"/>
              </a:rPr>
              <a:t> network</a:t>
            </a:r>
            <a:endParaRPr sz="2400" b="0" i="0" u="none" strike="noStrike" cap="none" dirty="0">
              <a:solidFill>
                <a:srgbClr val="000000"/>
              </a:solidFill>
              <a:latin typeface="Raleway"/>
              <a:ea typeface="Raleway"/>
              <a:cs typeface="Raleway"/>
              <a:sym typeface="Raleway"/>
            </a:endParaRPr>
          </a:p>
        </p:txBody>
      </p:sp>
      <p:sp>
        <p:nvSpPr>
          <p:cNvPr id="511" name="Google Shape;511;p35"/>
          <p:cNvSpPr/>
          <p:nvPr/>
        </p:nvSpPr>
        <p:spPr>
          <a:xfrm>
            <a:off x="2024869" y="2227908"/>
            <a:ext cx="670800" cy="191700"/>
          </a:xfrm>
          <a:prstGeom prst="rightArrow">
            <a:avLst>
              <a:gd name="adj1" fmla="val 50000"/>
              <a:gd name="adj2" fmla="val 5000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36"/>
          <p:cNvSpPr txBox="1">
            <a:spLocks noGrp="1"/>
          </p:cNvSpPr>
          <p:nvPr>
            <p:ph type="sldNum" idx="12"/>
          </p:nvPr>
        </p:nvSpPr>
        <p:spPr>
          <a:xfrm>
            <a:off x="8649025" y="44843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17</a:t>
            </a:fld>
            <a:endParaRPr/>
          </a:p>
        </p:txBody>
      </p:sp>
      <p:sp>
        <p:nvSpPr>
          <p:cNvPr id="517" name="Google Shape;517;p36"/>
          <p:cNvSpPr txBox="1"/>
          <p:nvPr/>
        </p:nvSpPr>
        <p:spPr>
          <a:xfrm>
            <a:off x="431800" y="173800"/>
            <a:ext cx="80316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Common Network Components</a:t>
            </a:r>
            <a:endParaRPr sz="4800" b="0" i="0" u="none" strike="noStrike" cap="none">
              <a:solidFill>
                <a:srgbClr val="419ED3"/>
              </a:solidFill>
              <a:latin typeface="Raleway SemiBold"/>
              <a:ea typeface="Raleway SemiBold"/>
              <a:cs typeface="Raleway SemiBold"/>
              <a:sym typeface="Raleway SemiBold"/>
            </a:endParaRPr>
          </a:p>
        </p:txBody>
      </p:sp>
      <p:sp>
        <p:nvSpPr>
          <p:cNvPr id="518" name="Google Shape;518;p36"/>
          <p:cNvSpPr txBox="1"/>
          <p:nvPr/>
        </p:nvSpPr>
        <p:spPr>
          <a:xfrm>
            <a:off x="300575" y="791450"/>
            <a:ext cx="2987100" cy="36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1" i="0" u="none" strike="noStrike" cap="none" dirty="0">
                <a:solidFill>
                  <a:srgbClr val="000000"/>
                </a:solidFill>
                <a:latin typeface="Raleway"/>
                <a:ea typeface="Raleway"/>
                <a:cs typeface="Raleway"/>
                <a:sym typeface="Raleway"/>
              </a:rPr>
              <a:t>Host</a:t>
            </a:r>
            <a:endParaRPr sz="2400" b="1" i="0" u="none" strike="noStrike" cap="none" dirty="0">
              <a:solidFill>
                <a:srgbClr val="000000"/>
              </a:solidFill>
              <a:latin typeface="Raleway"/>
              <a:ea typeface="Raleway"/>
              <a:cs typeface="Raleway"/>
              <a:sym typeface="Raleway"/>
            </a:endParaRPr>
          </a:p>
          <a:p>
            <a:pPr marL="45720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1" i="0" u="none" strike="noStrike" cap="none" dirty="0">
                <a:solidFill>
                  <a:srgbClr val="000000"/>
                </a:solidFill>
                <a:latin typeface="Raleway"/>
                <a:ea typeface="Raleway"/>
                <a:cs typeface="Raleway"/>
                <a:sym typeface="Raleway"/>
              </a:rPr>
              <a:t>Workstation</a:t>
            </a:r>
            <a:endParaRPr sz="2400" b="1" i="0" u="none" strike="noStrike" cap="none" dirty="0">
              <a:solidFill>
                <a:srgbClr val="000000"/>
              </a:solidFill>
              <a:latin typeface="Raleway"/>
              <a:ea typeface="Raleway"/>
              <a:cs typeface="Raleway"/>
              <a:sym typeface="Raleway"/>
            </a:endParaRPr>
          </a:p>
        </p:txBody>
      </p:sp>
      <p:sp>
        <p:nvSpPr>
          <p:cNvPr id="519" name="Google Shape;519;p36"/>
          <p:cNvSpPr txBox="1"/>
          <p:nvPr/>
        </p:nvSpPr>
        <p:spPr>
          <a:xfrm>
            <a:off x="2785625" y="791450"/>
            <a:ext cx="6232200" cy="4122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err="1">
                <a:solidFill>
                  <a:srgbClr val="000000"/>
                </a:solidFill>
                <a:latin typeface="Raleway"/>
                <a:ea typeface="Raleway"/>
                <a:cs typeface="Raleway"/>
                <a:sym typeface="Raleway"/>
              </a:rPr>
              <a:t>Requires</a:t>
            </a:r>
            <a:r>
              <a:rPr lang="tr-TR" sz="2400" b="0" i="0" u="none" strike="noStrike" cap="none" dirty="0">
                <a:solidFill>
                  <a:srgbClr val="000000"/>
                </a:solidFill>
                <a:latin typeface="Raleway"/>
                <a:ea typeface="Raleway"/>
                <a:cs typeface="Raleway"/>
                <a:sym typeface="Raleway"/>
              </a:rPr>
              <a:t> IP </a:t>
            </a:r>
            <a:r>
              <a:rPr lang="tr-TR" sz="2400" b="0" i="0" u="none" strike="noStrike" cap="none" dirty="0" err="1">
                <a:solidFill>
                  <a:srgbClr val="000000"/>
                </a:solidFill>
                <a:latin typeface="Raleway"/>
                <a:ea typeface="Raleway"/>
                <a:cs typeface="Raleway"/>
                <a:sym typeface="Raleway"/>
              </a:rPr>
              <a:t>Address</a:t>
            </a: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Can be a </a:t>
            </a:r>
            <a:r>
              <a:rPr lang="tr-TR" sz="2400" b="0" i="0" u="none" strike="noStrike" cap="none" dirty="0" err="1">
                <a:solidFill>
                  <a:srgbClr val="000000"/>
                </a:solidFill>
                <a:latin typeface="Raleway"/>
                <a:ea typeface="Raleway"/>
                <a:cs typeface="Raleway"/>
                <a:sym typeface="Raleway"/>
              </a:rPr>
              <a:t>client</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or</a:t>
            </a:r>
            <a:r>
              <a:rPr lang="tr-TR" sz="2400" b="0" i="0" u="none" strike="noStrike" cap="none" dirty="0">
                <a:solidFill>
                  <a:srgbClr val="000000"/>
                </a:solidFill>
                <a:latin typeface="Raleway"/>
                <a:ea typeface="Raleway"/>
                <a:cs typeface="Raleway"/>
                <a:sym typeface="Raleway"/>
              </a:rPr>
              <a:t> server</a:t>
            </a:r>
            <a:endParaRPr sz="2400" b="0" i="0" u="none" strike="noStrike" cap="none" dirty="0">
              <a:solidFill>
                <a:srgbClr val="000000"/>
              </a:solidFill>
              <a:latin typeface="Raleway"/>
              <a:ea typeface="Raleway"/>
              <a:cs typeface="Raleway"/>
              <a:sym typeface="Raleway"/>
            </a:endParaRPr>
          </a:p>
          <a:p>
            <a:pPr marL="91440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914400" marR="0" lvl="0" indent="0" algn="l" rtl="0">
              <a:lnSpc>
                <a:spcPct val="100000"/>
              </a:lnSpc>
              <a:spcBef>
                <a:spcPts val="0"/>
              </a:spcBef>
              <a:spcAft>
                <a:spcPts val="0"/>
              </a:spcAft>
              <a:buClr>
                <a:srgbClr val="000000"/>
              </a:buClr>
              <a:buSzPts val="2400"/>
              <a:buFont typeface="Arial"/>
              <a:buNone/>
            </a:pP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Powerful</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computer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designed</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for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technical</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or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scientific</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applications</a:t>
            </a:r>
            <a:endParaRPr sz="2400" b="0" i="0" u="none" strike="noStrike" cap="none" dirty="0">
              <a:solidFill>
                <a:srgbClr val="000000"/>
              </a:solidFill>
              <a:latin typeface="Raleway"/>
              <a:ea typeface="Raleway"/>
              <a:cs typeface="Raleway"/>
              <a:sym typeface="Raleway"/>
            </a:endParaRPr>
          </a:p>
          <a:p>
            <a:pPr marL="914400" marR="0" lvl="0" indent="0" algn="l" rtl="0">
              <a:lnSpc>
                <a:spcPct val="100000"/>
              </a:lnSpc>
              <a:spcBef>
                <a:spcPts val="0"/>
              </a:spcBef>
              <a:spcAft>
                <a:spcPts val="0"/>
              </a:spcAft>
              <a:buClr>
                <a:srgbClr val="000000"/>
              </a:buClr>
              <a:buSzPts val="2400"/>
              <a:buFont typeface="Arial"/>
              <a:buNone/>
            </a:pP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Used</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by</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one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person</a:t>
            </a:r>
            <a:r>
              <a:rPr lang="tr-TR" sz="2400" b="0" i="0" u="none" strike="noStrike" cap="none" dirty="0">
                <a:solidFill>
                  <a:srgbClr val="000000"/>
                </a:solidFill>
                <a:latin typeface="Raleway"/>
                <a:ea typeface="Raleway"/>
                <a:cs typeface="Raleway"/>
                <a:sym typeface="Raleway"/>
              </a:rPr>
              <a:t> at a time</a:t>
            </a:r>
            <a:endParaRPr sz="2400" b="0" i="0" u="none" strike="noStrike" cap="none" dirty="0">
              <a:solidFill>
                <a:srgbClr val="000000"/>
              </a:solidFill>
              <a:latin typeface="Raleway"/>
              <a:ea typeface="Raleway"/>
              <a:cs typeface="Raleway"/>
              <a:sym typeface="Raleway"/>
            </a:endParaRPr>
          </a:p>
        </p:txBody>
      </p:sp>
      <p:sp>
        <p:nvSpPr>
          <p:cNvPr id="520" name="Google Shape;520;p36"/>
          <p:cNvSpPr/>
          <p:nvPr/>
        </p:nvSpPr>
        <p:spPr>
          <a:xfrm>
            <a:off x="1849340" y="1353109"/>
            <a:ext cx="670800" cy="191700"/>
          </a:xfrm>
          <a:prstGeom prst="rightArrow">
            <a:avLst>
              <a:gd name="adj1" fmla="val 50000"/>
              <a:gd name="adj2" fmla="val 5000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36"/>
          <p:cNvSpPr/>
          <p:nvPr/>
        </p:nvSpPr>
        <p:spPr>
          <a:xfrm>
            <a:off x="2785615" y="2463115"/>
            <a:ext cx="670800" cy="191700"/>
          </a:xfrm>
          <a:prstGeom prst="rightArrow">
            <a:avLst>
              <a:gd name="adj1" fmla="val 50000"/>
              <a:gd name="adj2" fmla="val 5000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3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18</a:t>
            </a:fld>
            <a:endParaRPr/>
          </a:p>
        </p:txBody>
      </p:sp>
      <p:sp>
        <p:nvSpPr>
          <p:cNvPr id="527" name="Google Shape;527;p37"/>
          <p:cNvSpPr txBox="1"/>
          <p:nvPr/>
        </p:nvSpPr>
        <p:spPr>
          <a:xfrm>
            <a:off x="431800" y="173800"/>
            <a:ext cx="80316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Common Network Components</a:t>
            </a:r>
            <a:endParaRPr sz="4800" b="0" i="0" u="none" strike="noStrike" cap="none">
              <a:solidFill>
                <a:srgbClr val="419ED3"/>
              </a:solidFill>
              <a:latin typeface="Raleway SemiBold"/>
              <a:ea typeface="Raleway SemiBold"/>
              <a:cs typeface="Raleway SemiBold"/>
              <a:sym typeface="Raleway SemiBold"/>
            </a:endParaRPr>
          </a:p>
        </p:txBody>
      </p:sp>
      <p:sp>
        <p:nvSpPr>
          <p:cNvPr id="528" name="Google Shape;528;p37"/>
          <p:cNvSpPr txBox="1"/>
          <p:nvPr/>
        </p:nvSpPr>
        <p:spPr>
          <a:xfrm>
            <a:off x="300575" y="943850"/>
            <a:ext cx="1654800" cy="18027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00000"/>
              </a:lnSpc>
              <a:spcBef>
                <a:spcPts val="0"/>
              </a:spcBef>
              <a:spcAft>
                <a:spcPts val="0"/>
              </a:spcAft>
              <a:buClr>
                <a:srgbClr val="000000"/>
              </a:buClr>
              <a:buSzPts val="2400"/>
              <a:buFont typeface="Raleway"/>
              <a:buChar char="●"/>
            </a:pPr>
            <a:r>
              <a:rPr lang="tr-TR" sz="2400" b="1" i="0" u="none" strike="noStrike" cap="none" dirty="0">
                <a:solidFill>
                  <a:srgbClr val="000000"/>
                </a:solidFill>
                <a:latin typeface="Raleway"/>
                <a:ea typeface="Raleway"/>
                <a:cs typeface="Raleway"/>
                <a:sym typeface="Raleway"/>
              </a:rPr>
              <a:t>Server</a:t>
            </a: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1" i="0" u="none" strike="noStrike" cap="none" dirty="0">
                <a:solidFill>
                  <a:srgbClr val="000000"/>
                </a:solidFill>
                <a:latin typeface="Raleway"/>
                <a:ea typeface="Raleway"/>
                <a:cs typeface="Raleway"/>
                <a:sym typeface="Raleway"/>
              </a:rPr>
              <a:t>Client</a:t>
            </a:r>
            <a:endParaRPr sz="2400" b="1" i="0" u="none" strike="noStrike" cap="none" dirty="0">
              <a:solidFill>
                <a:srgbClr val="000000"/>
              </a:solidFill>
              <a:latin typeface="Raleway"/>
              <a:ea typeface="Raleway"/>
              <a:cs typeface="Raleway"/>
              <a:sym typeface="Raleway"/>
            </a:endParaRPr>
          </a:p>
        </p:txBody>
      </p:sp>
      <p:sp>
        <p:nvSpPr>
          <p:cNvPr id="529" name="Google Shape;529;p37"/>
          <p:cNvSpPr/>
          <p:nvPr/>
        </p:nvSpPr>
        <p:spPr>
          <a:xfrm>
            <a:off x="1963940" y="1155590"/>
            <a:ext cx="670800" cy="191700"/>
          </a:xfrm>
          <a:prstGeom prst="rightArrow">
            <a:avLst>
              <a:gd name="adj1" fmla="val 50000"/>
              <a:gd name="adj2" fmla="val 5000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37"/>
          <p:cNvSpPr txBox="1"/>
          <p:nvPr/>
        </p:nvSpPr>
        <p:spPr>
          <a:xfrm>
            <a:off x="1847480" y="2767306"/>
            <a:ext cx="5953500" cy="2338043"/>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Web Server	-  Application Server</a:t>
            </a: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Proxy Server		-  DNS Server</a:t>
            </a: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Mail Server		-  File Server</a:t>
            </a: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err="1">
                <a:solidFill>
                  <a:srgbClr val="000000"/>
                </a:solidFill>
                <a:latin typeface="Raleway"/>
                <a:ea typeface="Raleway"/>
                <a:cs typeface="Raleway"/>
                <a:sym typeface="Raleway"/>
              </a:rPr>
              <a:t>Print</a:t>
            </a:r>
            <a:r>
              <a:rPr lang="tr-TR" sz="2400" b="0" i="0" u="none" strike="noStrike" cap="none" dirty="0">
                <a:solidFill>
                  <a:srgbClr val="000000"/>
                </a:solidFill>
                <a:latin typeface="Raleway"/>
                <a:ea typeface="Raleway"/>
                <a:cs typeface="Raleway"/>
                <a:sym typeface="Raleway"/>
              </a:rPr>
              <a:t> Server	-  </a:t>
            </a:r>
            <a:r>
              <a:rPr lang="tr-TR" sz="2400" b="0" i="0" u="none" strike="noStrike" cap="none" dirty="0" err="1">
                <a:solidFill>
                  <a:srgbClr val="000000"/>
                </a:solidFill>
                <a:latin typeface="Raleway"/>
                <a:ea typeface="Raleway"/>
                <a:cs typeface="Raleway"/>
                <a:sym typeface="Raleway"/>
              </a:rPr>
              <a:t>Telephony</a:t>
            </a:r>
            <a:r>
              <a:rPr lang="tr-TR" sz="2400" b="0" i="0" u="none" strike="noStrike" cap="none" dirty="0">
                <a:solidFill>
                  <a:srgbClr val="000000"/>
                </a:solidFill>
                <a:latin typeface="Raleway"/>
                <a:ea typeface="Raleway"/>
                <a:cs typeface="Raleway"/>
                <a:sym typeface="Raleway"/>
              </a:rPr>
              <a:t> Server</a:t>
            </a:r>
            <a:endParaRPr sz="2400" b="0" i="0" u="none" strike="noStrike" cap="none" dirty="0">
              <a:solidFill>
                <a:srgbClr val="000000"/>
              </a:solidFill>
              <a:latin typeface="Raleway"/>
              <a:ea typeface="Raleway"/>
              <a:cs typeface="Raleway"/>
              <a:sym typeface="Raleway"/>
            </a:endParaRPr>
          </a:p>
          <a:p>
            <a:pPr marL="0" marR="0" lvl="0" indent="0" algn="ctr" rtl="0">
              <a:lnSpc>
                <a:spcPct val="100000"/>
              </a:lnSpc>
              <a:spcBef>
                <a:spcPts val="0"/>
              </a:spcBef>
              <a:spcAft>
                <a:spcPts val="0"/>
              </a:spcAft>
              <a:buClr>
                <a:srgbClr val="000000"/>
              </a:buClr>
              <a:buSzPts val="2400"/>
              <a:buFont typeface="Arial"/>
              <a:buNone/>
            </a:pPr>
            <a:r>
              <a:rPr lang="tr-TR" sz="2400" b="0" i="1" u="none" strike="noStrike" cap="none" dirty="0" err="1">
                <a:solidFill>
                  <a:srgbClr val="FF0000"/>
                </a:solidFill>
                <a:latin typeface="Raleway"/>
                <a:ea typeface="Raleway"/>
                <a:cs typeface="Raleway"/>
                <a:sym typeface="Raleway"/>
              </a:rPr>
              <a:t>Common</a:t>
            </a:r>
            <a:r>
              <a:rPr lang="tr-TR" sz="2400" b="0" i="1" u="none" strike="noStrike" cap="none" dirty="0">
                <a:solidFill>
                  <a:srgbClr val="FF0000"/>
                </a:solidFill>
                <a:latin typeface="Raleway"/>
                <a:ea typeface="Raleway"/>
                <a:cs typeface="Raleway"/>
                <a:sym typeface="Raleway"/>
              </a:rPr>
              <a:t> </a:t>
            </a:r>
            <a:r>
              <a:rPr lang="tr-TR" sz="2400" b="0" i="1" u="none" strike="noStrike" cap="none" dirty="0" err="1">
                <a:solidFill>
                  <a:srgbClr val="FF0000"/>
                </a:solidFill>
                <a:latin typeface="Raleway"/>
                <a:ea typeface="Raleway"/>
                <a:cs typeface="Raleway"/>
                <a:sym typeface="Raleway"/>
              </a:rPr>
              <a:t>types</a:t>
            </a:r>
            <a:r>
              <a:rPr lang="tr-TR" sz="2400" b="0" i="1" u="none" strike="noStrike" cap="none" dirty="0">
                <a:solidFill>
                  <a:srgbClr val="FF0000"/>
                </a:solidFill>
                <a:latin typeface="Raleway"/>
                <a:ea typeface="Raleway"/>
                <a:cs typeface="Raleway"/>
                <a:sym typeface="Raleway"/>
              </a:rPr>
              <a:t> of </a:t>
            </a:r>
            <a:r>
              <a:rPr lang="tr-TR" sz="2400" b="0" i="1" u="none" strike="noStrike" cap="none" dirty="0" err="1">
                <a:solidFill>
                  <a:srgbClr val="FF0000"/>
                </a:solidFill>
                <a:latin typeface="Raleway"/>
                <a:ea typeface="Raleway"/>
                <a:cs typeface="Raleway"/>
                <a:sym typeface="Raleway"/>
              </a:rPr>
              <a:t>servers</a:t>
            </a:r>
            <a:endParaRPr sz="2400" b="0" i="1" u="none" strike="noStrike" cap="none" dirty="0">
              <a:solidFill>
                <a:srgbClr val="FF0000"/>
              </a:solidFill>
              <a:latin typeface="Raleway"/>
              <a:ea typeface="Raleway"/>
              <a:cs typeface="Raleway"/>
              <a:sym typeface="Raleway"/>
            </a:endParaRPr>
          </a:p>
        </p:txBody>
      </p:sp>
      <p:sp>
        <p:nvSpPr>
          <p:cNvPr id="531" name="Google Shape;531;p37"/>
          <p:cNvSpPr txBox="1"/>
          <p:nvPr/>
        </p:nvSpPr>
        <p:spPr>
          <a:xfrm>
            <a:off x="2252225" y="943850"/>
            <a:ext cx="6776700" cy="12564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A powerful computer used to store files and run programs centrally</a:t>
            </a: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457200" marR="0" lvl="0" indent="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A device that makes request from a server</a:t>
            </a:r>
            <a:endParaRPr sz="2400" b="0" i="0" u="none" strike="noStrike" cap="none">
              <a:solidFill>
                <a:srgbClr val="000000"/>
              </a:solidFill>
              <a:latin typeface="Raleway"/>
              <a:ea typeface="Raleway"/>
              <a:cs typeface="Raleway"/>
              <a:sym typeface="Raleway"/>
            </a:endParaRPr>
          </a:p>
        </p:txBody>
      </p:sp>
      <p:sp>
        <p:nvSpPr>
          <p:cNvPr id="532" name="Google Shape;532;p37"/>
          <p:cNvSpPr/>
          <p:nvPr/>
        </p:nvSpPr>
        <p:spPr>
          <a:xfrm>
            <a:off x="1963940" y="2200240"/>
            <a:ext cx="670800" cy="191700"/>
          </a:xfrm>
          <a:prstGeom prst="rightArrow">
            <a:avLst>
              <a:gd name="adj1" fmla="val 50000"/>
              <a:gd name="adj2" fmla="val 5000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3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19</a:t>
            </a:fld>
            <a:endParaRPr/>
          </a:p>
        </p:txBody>
      </p:sp>
      <p:sp>
        <p:nvSpPr>
          <p:cNvPr id="538" name="Google Shape;538;p38"/>
          <p:cNvSpPr txBox="1"/>
          <p:nvPr/>
        </p:nvSpPr>
        <p:spPr>
          <a:xfrm>
            <a:off x="431800" y="173800"/>
            <a:ext cx="80316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Common Network Components</a:t>
            </a:r>
            <a:endParaRPr sz="4800" b="0" i="0" u="none" strike="noStrike" cap="none">
              <a:solidFill>
                <a:srgbClr val="419ED3"/>
              </a:solidFill>
              <a:latin typeface="Raleway SemiBold"/>
              <a:ea typeface="Raleway SemiBold"/>
              <a:cs typeface="Raleway SemiBold"/>
              <a:sym typeface="Raleway SemiBold"/>
            </a:endParaRPr>
          </a:p>
        </p:txBody>
      </p:sp>
      <p:sp>
        <p:nvSpPr>
          <p:cNvPr id="539" name="Google Shape;539;p38"/>
          <p:cNvSpPr txBox="1"/>
          <p:nvPr/>
        </p:nvSpPr>
        <p:spPr>
          <a:xfrm>
            <a:off x="300575" y="943850"/>
            <a:ext cx="2210700" cy="18027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00000"/>
              </a:lnSpc>
              <a:spcBef>
                <a:spcPts val="0"/>
              </a:spcBef>
              <a:spcAft>
                <a:spcPts val="0"/>
              </a:spcAft>
              <a:buClr>
                <a:srgbClr val="000000"/>
              </a:buClr>
              <a:buSzPts val="2400"/>
              <a:buFont typeface="Raleway"/>
              <a:buChar char="●"/>
            </a:pPr>
            <a:r>
              <a:rPr lang="tr-TR" sz="2400" b="1" i="0" u="none" strike="noStrike" cap="none">
                <a:solidFill>
                  <a:srgbClr val="000000"/>
                </a:solidFill>
                <a:latin typeface="Raleway"/>
                <a:ea typeface="Raleway"/>
                <a:cs typeface="Raleway"/>
                <a:sym typeface="Raleway"/>
              </a:rPr>
              <a:t>Segment</a:t>
            </a: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1" i="0" u="none" strike="noStrike" cap="none">
                <a:solidFill>
                  <a:srgbClr val="000000"/>
                </a:solidFill>
                <a:latin typeface="Raleway"/>
                <a:ea typeface="Raleway"/>
                <a:cs typeface="Raleway"/>
                <a:sym typeface="Raleway"/>
              </a:rPr>
              <a:t>Backbone</a:t>
            </a:r>
            <a:endParaRPr sz="2400" b="1" i="0" u="none" strike="noStrike" cap="none">
              <a:solidFill>
                <a:srgbClr val="000000"/>
              </a:solidFill>
              <a:latin typeface="Raleway"/>
              <a:ea typeface="Raleway"/>
              <a:cs typeface="Raleway"/>
              <a:sym typeface="Raleway"/>
            </a:endParaRPr>
          </a:p>
        </p:txBody>
      </p:sp>
      <p:sp>
        <p:nvSpPr>
          <p:cNvPr id="540" name="Google Shape;540;p38"/>
          <p:cNvSpPr/>
          <p:nvPr/>
        </p:nvSpPr>
        <p:spPr>
          <a:xfrm>
            <a:off x="2344940" y="1155590"/>
            <a:ext cx="670800" cy="191700"/>
          </a:xfrm>
          <a:prstGeom prst="rightArrow">
            <a:avLst>
              <a:gd name="adj1" fmla="val 50000"/>
              <a:gd name="adj2" fmla="val 5000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38"/>
          <p:cNvSpPr txBox="1"/>
          <p:nvPr/>
        </p:nvSpPr>
        <p:spPr>
          <a:xfrm>
            <a:off x="2938025" y="943850"/>
            <a:ext cx="6119700" cy="1256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err="1">
                <a:solidFill>
                  <a:srgbClr val="000000"/>
                </a:solidFill>
                <a:latin typeface="Raleway"/>
                <a:ea typeface="Raleway"/>
                <a:cs typeface="Raleway"/>
                <a:sym typeface="Raleway"/>
              </a:rPr>
              <a:t>Refers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 </a:t>
            </a:r>
            <a:r>
              <a:rPr lang="tr-TR" sz="2400" b="0" i="0" u="none" strike="noStrike" cap="none" dirty="0" err="1">
                <a:solidFill>
                  <a:srgbClr val="000000"/>
                </a:solidFill>
                <a:latin typeface="Raleway"/>
                <a:ea typeface="Raleway"/>
                <a:cs typeface="Raleway"/>
                <a:sym typeface="Raleway"/>
              </a:rPr>
              <a:t>specific</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physical</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region</a:t>
            </a:r>
            <a:r>
              <a:rPr lang="tr-TR" sz="2400" b="0" i="0" u="none" strike="noStrike" cap="none" dirty="0">
                <a:solidFill>
                  <a:srgbClr val="000000"/>
                </a:solidFill>
                <a:latin typeface="Raleway"/>
                <a:ea typeface="Raleway"/>
                <a:cs typeface="Raleway"/>
                <a:sym typeface="Raleway"/>
              </a:rPr>
              <a:t> of a network</a:t>
            </a: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err="1">
                <a:solidFill>
                  <a:srgbClr val="000000"/>
                </a:solidFill>
                <a:latin typeface="Raleway"/>
                <a:ea typeface="Raleway"/>
                <a:cs typeface="Raleway"/>
                <a:sym typeface="Raleway"/>
              </a:rPr>
              <a:t>Typical</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usage</a:t>
            </a:r>
            <a:r>
              <a:rPr lang="tr-TR" sz="2400" b="0" i="0" u="none" strike="noStrike" cap="none" dirty="0">
                <a:solidFill>
                  <a:srgbClr val="000000"/>
                </a:solidFill>
                <a:latin typeface="Raleway"/>
                <a:ea typeface="Raleway"/>
                <a:cs typeface="Raleway"/>
                <a:sym typeface="Raleway"/>
              </a:rPr>
              <a:t> is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describe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the</a:t>
            </a:r>
            <a:r>
              <a:rPr lang="tr-TR" sz="2400" b="0" i="0" u="none" strike="noStrike" cap="none" dirty="0">
                <a:solidFill>
                  <a:srgbClr val="000000"/>
                </a:solidFill>
                <a:latin typeface="Raleway"/>
                <a:ea typeface="Raleway"/>
                <a:cs typeface="Raleway"/>
                <a:sym typeface="Raleway"/>
              </a:rPr>
              <a:t> link </a:t>
            </a:r>
            <a:r>
              <a:rPr lang="tr-TR" sz="2400" b="0" i="0" u="none" strike="noStrike" cap="none" dirty="0" err="1">
                <a:solidFill>
                  <a:srgbClr val="000000"/>
                </a:solidFill>
                <a:latin typeface="Raleway"/>
                <a:ea typeface="Raleway"/>
                <a:cs typeface="Raleway"/>
                <a:sym typeface="Raleway"/>
              </a:rPr>
              <a:t>between</a:t>
            </a:r>
            <a:r>
              <a:rPr lang="tr-TR" sz="2400" b="0" i="0" u="none" strike="noStrike" cap="none" dirty="0">
                <a:solidFill>
                  <a:srgbClr val="000000"/>
                </a:solidFill>
                <a:latin typeface="Raleway"/>
                <a:ea typeface="Raleway"/>
                <a:cs typeface="Raleway"/>
                <a:sym typeface="Raleway"/>
              </a:rPr>
              <a:t> a </a:t>
            </a:r>
            <a:r>
              <a:rPr lang="tr-TR" sz="2400" b="0" i="0" u="none" strike="noStrike" cap="none" dirty="0" err="1">
                <a:solidFill>
                  <a:srgbClr val="000000"/>
                </a:solidFill>
                <a:latin typeface="Raleway"/>
                <a:ea typeface="Raleway"/>
                <a:cs typeface="Raleway"/>
                <a:sym typeface="Raleway"/>
              </a:rPr>
              <a:t>computer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and</a:t>
            </a:r>
            <a:r>
              <a:rPr lang="tr-TR" sz="2400" b="0" i="0" u="none" strike="noStrike" cap="none" dirty="0">
                <a:solidFill>
                  <a:srgbClr val="000000"/>
                </a:solidFill>
                <a:latin typeface="Raleway"/>
                <a:ea typeface="Raleway"/>
                <a:cs typeface="Raleway"/>
                <a:sym typeface="Raleway"/>
              </a:rPr>
              <a:t> a </a:t>
            </a:r>
            <a:r>
              <a:rPr lang="tr-TR" sz="2400" b="0" i="0" u="none" strike="noStrike" cap="none" dirty="0" err="1">
                <a:solidFill>
                  <a:srgbClr val="000000"/>
                </a:solidFill>
                <a:latin typeface="Raleway"/>
                <a:ea typeface="Raleway"/>
                <a:cs typeface="Raleway"/>
                <a:sym typeface="Raleway"/>
              </a:rPr>
              <a:t>switch</a:t>
            </a:r>
            <a:endParaRPr sz="2400" b="0" i="0" u="none" strike="noStrike" cap="none" dirty="0">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err="1">
                <a:solidFill>
                  <a:srgbClr val="000000"/>
                </a:solidFill>
                <a:latin typeface="Raleway"/>
                <a:ea typeface="Raleway"/>
                <a:cs typeface="Raleway"/>
                <a:sym typeface="Raleway"/>
              </a:rPr>
              <a:t>Another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usage</a:t>
            </a:r>
            <a:r>
              <a:rPr lang="tr-TR" sz="2400" b="0" i="0" u="none" strike="noStrike" cap="none" dirty="0">
                <a:solidFill>
                  <a:srgbClr val="000000"/>
                </a:solidFill>
                <a:latin typeface="Raleway"/>
                <a:ea typeface="Raleway"/>
                <a:cs typeface="Raleway"/>
                <a:sym typeface="Raleway"/>
              </a:rPr>
              <a:t> is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refer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 </a:t>
            </a:r>
            <a:r>
              <a:rPr lang="tr-TR" sz="2400" b="0" i="0" u="none" strike="noStrike" cap="none" dirty="0" err="1">
                <a:solidFill>
                  <a:srgbClr val="000000"/>
                </a:solidFill>
                <a:latin typeface="Raleway"/>
                <a:ea typeface="Raleway"/>
                <a:cs typeface="Raleway"/>
                <a:sym typeface="Raleway"/>
              </a:rPr>
              <a:t>region</a:t>
            </a:r>
            <a:r>
              <a:rPr lang="tr-TR" sz="2400" b="0" i="0" u="none" strike="noStrike" cap="none" dirty="0">
                <a:solidFill>
                  <a:srgbClr val="000000"/>
                </a:solidFill>
                <a:latin typeface="Raleway"/>
                <a:ea typeface="Raleway"/>
                <a:cs typeface="Raleway"/>
                <a:sym typeface="Raleway"/>
              </a:rPr>
              <a:t> of </a:t>
            </a:r>
            <a:r>
              <a:rPr lang="tr-TR" sz="2400" b="0" i="0" u="none" strike="noStrike" cap="none" dirty="0" err="1">
                <a:solidFill>
                  <a:srgbClr val="000000"/>
                </a:solidFill>
                <a:latin typeface="Raleway"/>
                <a:ea typeface="Raleway"/>
                <a:cs typeface="Raleway"/>
                <a:sym typeface="Raleway"/>
              </a:rPr>
              <a:t>the</a:t>
            </a:r>
            <a:r>
              <a:rPr lang="tr-TR" sz="2400" b="0" i="0" u="none" strike="noStrike" cap="none" dirty="0">
                <a:solidFill>
                  <a:srgbClr val="000000"/>
                </a:solidFill>
                <a:latin typeface="Raleway"/>
                <a:ea typeface="Raleway"/>
                <a:cs typeface="Raleway"/>
                <a:sym typeface="Raleway"/>
              </a:rPr>
              <a:t> network </a:t>
            </a:r>
            <a:r>
              <a:rPr lang="tr-TR" sz="2400" b="0" i="0" u="none" strike="noStrike" cap="none" dirty="0" err="1">
                <a:solidFill>
                  <a:srgbClr val="000000"/>
                </a:solidFill>
                <a:latin typeface="Raleway"/>
                <a:ea typeface="Raleway"/>
                <a:cs typeface="Raleway"/>
                <a:sym typeface="Raleway"/>
              </a:rPr>
              <a:t>where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all</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the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nodes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use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the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same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type</a:t>
            </a:r>
            <a:r>
              <a:rPr lang="tr-TR" sz="2400" b="0" i="0" u="none" strike="noStrike" cap="none" dirty="0">
                <a:solidFill>
                  <a:srgbClr val="000000"/>
                </a:solidFill>
                <a:latin typeface="Raleway"/>
                <a:ea typeface="Raleway"/>
                <a:cs typeface="Raleway"/>
                <a:sym typeface="Raleway"/>
              </a:rPr>
              <a:t> of </a:t>
            </a:r>
            <a:r>
              <a:rPr lang="tr-TR" sz="2400" b="0" i="0" u="none" strike="noStrike" cap="none" dirty="0" err="1">
                <a:solidFill>
                  <a:srgbClr val="000000"/>
                </a:solidFill>
                <a:latin typeface="Raleway"/>
                <a:ea typeface="Raleway"/>
                <a:cs typeface="Raleway"/>
                <a:sym typeface="Raleway"/>
              </a:rPr>
              <a:t>transmission</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media</a:t>
            </a:r>
            <a:endParaRPr sz="2400" b="0" i="0" u="none" strike="noStrike" cap="none" dirty="0">
              <a:solidFill>
                <a:srgbClr val="000000"/>
              </a:solidFill>
              <a:latin typeface="Raleway"/>
              <a:ea typeface="Raleway"/>
              <a:cs typeface="Raleway"/>
              <a:sym typeface="Raleway"/>
            </a:endParaRPr>
          </a:p>
          <a:p>
            <a:pPr marL="45720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dirty="0">
                <a:solidFill>
                  <a:srgbClr val="000000"/>
                </a:solidFill>
                <a:latin typeface="Raleway"/>
                <a:ea typeface="Raleway"/>
                <a:cs typeface="Raleway"/>
                <a:sym typeface="Raleway"/>
              </a:rPr>
              <a:t>A </a:t>
            </a:r>
            <a:r>
              <a:rPr lang="tr-TR" sz="2400" b="0" i="0" u="none" strike="noStrike" cap="none" dirty="0" err="1">
                <a:solidFill>
                  <a:srgbClr val="000000"/>
                </a:solidFill>
                <a:latin typeface="Raleway"/>
                <a:ea typeface="Raleway"/>
                <a:cs typeface="Raleway"/>
                <a:sym typeface="Raleway"/>
              </a:rPr>
              <a:t>fast</a:t>
            </a:r>
            <a:r>
              <a:rPr lang="tr-TR" sz="2400" b="0" i="0" u="none" strike="noStrike" cap="none" dirty="0">
                <a:solidFill>
                  <a:srgbClr val="000000"/>
                </a:solidFill>
                <a:latin typeface="Raleway"/>
                <a:ea typeface="Raleway"/>
                <a:cs typeface="Raleway"/>
                <a:sym typeface="Raleway"/>
              </a:rPr>
              <a:t> link </a:t>
            </a:r>
            <a:r>
              <a:rPr lang="tr-TR" sz="2400" b="0" i="0" u="none" strike="noStrike" cap="none" dirty="0" err="1">
                <a:solidFill>
                  <a:srgbClr val="000000"/>
                </a:solidFill>
                <a:latin typeface="Raleway"/>
                <a:ea typeface="Raleway"/>
                <a:cs typeface="Raleway"/>
                <a:sym typeface="Raleway"/>
              </a:rPr>
              <a:t>between</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other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segments</a:t>
            </a:r>
            <a:r>
              <a:rPr lang="tr-TR" sz="2400" b="0" i="0" u="none" strike="noStrike" cap="none" dirty="0">
                <a:solidFill>
                  <a:srgbClr val="000000"/>
                </a:solidFill>
                <a:latin typeface="Raleway"/>
                <a:ea typeface="Raleway"/>
                <a:cs typeface="Raleway"/>
                <a:sym typeface="Raleway"/>
              </a:rPr>
              <a:t> of</a:t>
            </a: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dirty="0">
                <a:solidFill>
                  <a:srgbClr val="000000"/>
                </a:solidFill>
                <a:latin typeface="Raleway"/>
                <a:ea typeface="Raleway"/>
                <a:cs typeface="Raleway"/>
                <a:sym typeface="Raleway"/>
              </a:rPr>
              <a:t>a network</a:t>
            </a:r>
            <a:endParaRPr sz="2400" b="0" i="0" u="none" strike="noStrike" cap="none" dirty="0">
              <a:solidFill>
                <a:srgbClr val="000000"/>
              </a:solidFill>
              <a:latin typeface="Raleway"/>
              <a:ea typeface="Raleway"/>
              <a:cs typeface="Raleway"/>
              <a:sym typeface="Raleway"/>
            </a:endParaRPr>
          </a:p>
        </p:txBody>
      </p:sp>
      <p:sp>
        <p:nvSpPr>
          <p:cNvPr id="542" name="Google Shape;542;p38"/>
          <p:cNvSpPr/>
          <p:nvPr/>
        </p:nvSpPr>
        <p:spPr>
          <a:xfrm>
            <a:off x="2402915" y="4042630"/>
            <a:ext cx="670800" cy="191700"/>
          </a:xfrm>
          <a:prstGeom prst="rightArrow">
            <a:avLst>
              <a:gd name="adj1" fmla="val 50000"/>
              <a:gd name="adj2" fmla="val 5000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21"/>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a:t>
            </a:fld>
            <a:endParaRPr/>
          </a:p>
        </p:txBody>
      </p:sp>
      <p:sp>
        <p:nvSpPr>
          <p:cNvPr id="377" name="Google Shape;377;p21"/>
          <p:cNvSpPr txBox="1">
            <a:spLocks noGrp="1"/>
          </p:cNvSpPr>
          <p:nvPr>
            <p:ph type="ctrTitle" idx="4294967295"/>
          </p:nvPr>
        </p:nvSpPr>
        <p:spPr>
          <a:xfrm>
            <a:off x="1264525" y="0"/>
            <a:ext cx="6690600" cy="654600"/>
          </a:xfrm>
          <a:prstGeom prst="rect">
            <a:avLst/>
          </a:prstGeom>
          <a:noFill/>
          <a:ln>
            <a:noFill/>
          </a:ln>
        </p:spPr>
        <p:txBody>
          <a:bodyPr spcFirstLastPara="1" wrap="square" lIns="0" tIns="0" rIns="0" bIns="0" anchor="b" anchorCtr="0">
            <a:noAutofit/>
          </a:bodyPr>
          <a:lstStyle/>
          <a:p>
            <a:pPr marL="0" marR="0" lvl="0" indent="0" algn="ctr" rtl="0">
              <a:lnSpc>
                <a:spcPct val="80000"/>
              </a:lnSpc>
              <a:spcBef>
                <a:spcPts val="0"/>
              </a:spcBef>
              <a:spcAft>
                <a:spcPts val="0"/>
              </a:spcAft>
              <a:buClr>
                <a:schemeClr val="accent2"/>
              </a:buClr>
              <a:buSzPts val="4800"/>
              <a:buFont typeface="Raleway SemiBold"/>
              <a:buNone/>
            </a:pPr>
            <a:r>
              <a:rPr lang="tr-TR" sz="4800" b="0" i="0" u="none" strike="noStrike" cap="none">
                <a:solidFill>
                  <a:srgbClr val="741B47"/>
                </a:solidFill>
                <a:latin typeface="Raleway Medium"/>
                <a:ea typeface="Raleway Medium"/>
                <a:cs typeface="Raleway Medium"/>
                <a:sym typeface="Raleway Medium"/>
              </a:rPr>
              <a:t>Table of Contents</a:t>
            </a:r>
            <a:endParaRPr sz="4800" b="0" i="0" u="none" strike="noStrike" cap="none">
              <a:solidFill>
                <a:srgbClr val="741B47"/>
              </a:solidFill>
              <a:latin typeface="Raleway Medium"/>
              <a:ea typeface="Raleway Medium"/>
              <a:cs typeface="Raleway Medium"/>
              <a:sym typeface="Raleway Medium"/>
            </a:endParaRPr>
          </a:p>
        </p:txBody>
      </p:sp>
      <p:sp>
        <p:nvSpPr>
          <p:cNvPr id="378" name="Google Shape;378;p21"/>
          <p:cNvSpPr txBox="1">
            <a:spLocks noGrp="1"/>
          </p:cNvSpPr>
          <p:nvPr>
            <p:ph type="subTitle" idx="4294967295"/>
          </p:nvPr>
        </p:nvSpPr>
        <p:spPr>
          <a:xfrm>
            <a:off x="845725" y="1229675"/>
            <a:ext cx="7842300" cy="2529900"/>
          </a:xfrm>
          <a:prstGeom prst="rect">
            <a:avLst/>
          </a:prstGeom>
          <a:noFill/>
          <a:ln>
            <a:noFill/>
          </a:ln>
        </p:spPr>
        <p:txBody>
          <a:bodyPr spcFirstLastPara="1" wrap="square" lIns="0" tIns="0" rIns="0" bIns="0" anchor="t" anchorCtr="0">
            <a:noAutofit/>
          </a:bodyPr>
          <a:lstStyle/>
          <a:p>
            <a:pPr marL="457200" marR="0" lvl="0" indent="-457200" algn="l" rtl="0">
              <a:lnSpc>
                <a:spcPct val="110000"/>
              </a:lnSpc>
              <a:spcBef>
                <a:spcPts val="600"/>
              </a:spcBef>
              <a:spcAft>
                <a:spcPts val="0"/>
              </a:spcAft>
              <a:buClr>
                <a:srgbClr val="741B47"/>
              </a:buClr>
              <a:buSzPts val="3600"/>
              <a:buFont typeface="Raleway"/>
              <a:buChar char="▶"/>
            </a:pPr>
            <a:r>
              <a:rPr lang="tr-TR" sz="3600" b="0" i="0" u="none" strike="noStrike" cap="none">
                <a:solidFill>
                  <a:schemeClr val="dk1"/>
                </a:solidFill>
                <a:latin typeface="Raleway"/>
                <a:ea typeface="Raleway"/>
                <a:cs typeface="Raleway"/>
                <a:sym typeface="Raleway"/>
              </a:rPr>
              <a:t>What’s a Network?</a:t>
            </a:r>
            <a:endParaRPr sz="3600" b="0" i="0" u="none" strike="noStrike" cap="none">
              <a:solidFill>
                <a:schemeClr val="dk1"/>
              </a:solidFill>
              <a:latin typeface="Raleway"/>
              <a:ea typeface="Raleway"/>
              <a:cs typeface="Raleway"/>
              <a:sym typeface="Raleway"/>
            </a:endParaRPr>
          </a:p>
          <a:p>
            <a:pPr marL="457200" marR="0" lvl="0" indent="-457200" algn="l" rtl="0">
              <a:lnSpc>
                <a:spcPct val="110000"/>
              </a:lnSpc>
              <a:spcBef>
                <a:spcPts val="600"/>
              </a:spcBef>
              <a:spcAft>
                <a:spcPts val="0"/>
              </a:spcAft>
              <a:buClr>
                <a:srgbClr val="741B47"/>
              </a:buClr>
              <a:buSzPts val="3600"/>
              <a:buFont typeface="Raleway"/>
              <a:buChar char="▶"/>
            </a:pPr>
            <a:r>
              <a:rPr lang="tr-TR" sz="3600" b="0" i="0" u="none" strike="noStrike" cap="none">
                <a:solidFill>
                  <a:schemeClr val="dk1"/>
                </a:solidFill>
                <a:latin typeface="Raleway"/>
                <a:ea typeface="Raleway"/>
                <a:cs typeface="Raleway"/>
                <a:sym typeface="Raleway"/>
              </a:rPr>
              <a:t>Local Area Network (LAN)</a:t>
            </a:r>
            <a:endParaRPr sz="3600" b="0" i="0" u="none" strike="noStrike" cap="none">
              <a:solidFill>
                <a:schemeClr val="dk1"/>
              </a:solidFill>
              <a:latin typeface="Raleway"/>
              <a:ea typeface="Raleway"/>
              <a:cs typeface="Raleway"/>
              <a:sym typeface="Raleway"/>
            </a:endParaRPr>
          </a:p>
          <a:p>
            <a:pPr marL="457200" marR="0" lvl="0" indent="-457200" algn="l" rtl="0">
              <a:lnSpc>
                <a:spcPct val="110000"/>
              </a:lnSpc>
              <a:spcBef>
                <a:spcPts val="600"/>
              </a:spcBef>
              <a:spcAft>
                <a:spcPts val="0"/>
              </a:spcAft>
              <a:buClr>
                <a:srgbClr val="741B47"/>
              </a:buClr>
              <a:buSzPts val="3600"/>
              <a:buFont typeface="Raleway"/>
              <a:buChar char="▶"/>
            </a:pPr>
            <a:r>
              <a:rPr lang="tr-TR" sz="3600" b="0" i="0" u="none" strike="noStrike" cap="none">
                <a:solidFill>
                  <a:schemeClr val="dk1"/>
                </a:solidFill>
                <a:latin typeface="Raleway"/>
                <a:ea typeface="Raleway"/>
                <a:cs typeface="Raleway"/>
                <a:sym typeface="Raleway"/>
              </a:rPr>
              <a:t>Common Network Components</a:t>
            </a:r>
            <a:endParaRPr sz="3600" b="0" i="0" u="none" strike="noStrike" cap="none">
              <a:solidFill>
                <a:schemeClr val="dk1"/>
              </a:solidFill>
              <a:latin typeface="Raleway"/>
              <a:ea typeface="Raleway"/>
              <a:cs typeface="Raleway"/>
              <a:sym typeface="Raleway"/>
            </a:endParaRPr>
          </a:p>
          <a:p>
            <a:pPr marL="457200" marR="0" lvl="0" indent="-457200" algn="l" rtl="0">
              <a:lnSpc>
                <a:spcPct val="110000"/>
              </a:lnSpc>
              <a:spcBef>
                <a:spcPts val="600"/>
              </a:spcBef>
              <a:spcAft>
                <a:spcPts val="0"/>
              </a:spcAft>
              <a:buClr>
                <a:srgbClr val="741B47"/>
              </a:buClr>
              <a:buSzPts val="3600"/>
              <a:buFont typeface="Raleway"/>
              <a:buChar char="▶"/>
            </a:pPr>
            <a:r>
              <a:rPr lang="tr-TR" sz="3600" b="0" i="0" u="none" strike="noStrike" cap="none">
                <a:solidFill>
                  <a:schemeClr val="dk1"/>
                </a:solidFill>
                <a:latin typeface="Raleway"/>
                <a:ea typeface="Raleway"/>
                <a:cs typeface="Raleway"/>
                <a:sym typeface="Raleway"/>
              </a:rPr>
              <a:t>Wide Area Network (WAN)</a:t>
            </a:r>
            <a:endParaRPr sz="3600" b="0" i="0" u="none" strike="noStrike" cap="none">
              <a:solidFill>
                <a:schemeClr val="dk1"/>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3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20</a:t>
            </a:fld>
            <a:endParaRPr/>
          </a:p>
        </p:txBody>
      </p:sp>
      <p:sp>
        <p:nvSpPr>
          <p:cNvPr id="548" name="Google Shape;548;p39"/>
          <p:cNvSpPr txBox="1"/>
          <p:nvPr/>
        </p:nvSpPr>
        <p:spPr>
          <a:xfrm>
            <a:off x="431800" y="173800"/>
            <a:ext cx="80316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Common Network Components</a:t>
            </a:r>
            <a:endParaRPr sz="4800" b="0" i="0" u="none" strike="noStrike" cap="none">
              <a:solidFill>
                <a:srgbClr val="419ED3"/>
              </a:solidFill>
              <a:latin typeface="Raleway SemiBold"/>
              <a:ea typeface="Raleway SemiBold"/>
              <a:cs typeface="Raleway SemiBold"/>
              <a:sym typeface="Raleway SemiBold"/>
            </a:endParaRPr>
          </a:p>
        </p:txBody>
      </p:sp>
      <p:sp>
        <p:nvSpPr>
          <p:cNvPr id="549" name="Google Shape;549;p39"/>
          <p:cNvSpPr txBox="1"/>
          <p:nvPr/>
        </p:nvSpPr>
        <p:spPr>
          <a:xfrm>
            <a:off x="300575" y="943850"/>
            <a:ext cx="2622900" cy="18027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00000"/>
              </a:lnSpc>
              <a:spcBef>
                <a:spcPts val="0"/>
              </a:spcBef>
              <a:spcAft>
                <a:spcPts val="0"/>
              </a:spcAft>
              <a:buClr>
                <a:srgbClr val="000000"/>
              </a:buClr>
              <a:buSzPts val="2400"/>
              <a:buFont typeface="Raleway"/>
              <a:buChar char="●"/>
            </a:pPr>
            <a:r>
              <a:rPr lang="tr-TR" sz="2400" b="1" i="0" u="none" strike="noStrike" cap="none">
                <a:solidFill>
                  <a:srgbClr val="000000"/>
                </a:solidFill>
                <a:latin typeface="Raleway"/>
                <a:ea typeface="Raleway"/>
                <a:cs typeface="Raleway"/>
                <a:sym typeface="Raleway"/>
              </a:rPr>
              <a:t>Transmission Media</a:t>
            </a:r>
            <a:endParaRPr sz="2400" b="1" i="0" u="none" strike="noStrike" cap="none">
              <a:solidFill>
                <a:srgbClr val="000000"/>
              </a:solidFill>
              <a:latin typeface="Raleway"/>
              <a:ea typeface="Raleway"/>
              <a:cs typeface="Raleway"/>
              <a:sym typeface="Raleway"/>
            </a:endParaRPr>
          </a:p>
        </p:txBody>
      </p:sp>
      <p:sp>
        <p:nvSpPr>
          <p:cNvPr id="550" name="Google Shape;550;p39"/>
          <p:cNvSpPr/>
          <p:nvPr/>
        </p:nvSpPr>
        <p:spPr>
          <a:xfrm>
            <a:off x="2954540" y="1155590"/>
            <a:ext cx="670800" cy="191700"/>
          </a:xfrm>
          <a:prstGeom prst="rightArrow">
            <a:avLst>
              <a:gd name="adj1" fmla="val 50000"/>
              <a:gd name="adj2" fmla="val 5000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39"/>
          <p:cNvSpPr txBox="1"/>
          <p:nvPr/>
        </p:nvSpPr>
        <p:spPr>
          <a:xfrm>
            <a:off x="3575175" y="943850"/>
            <a:ext cx="5348400" cy="23970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00000"/>
              </a:lnSpc>
              <a:spcBef>
                <a:spcPts val="0"/>
              </a:spcBef>
              <a:spcAft>
                <a:spcPts val="0"/>
              </a:spcAft>
              <a:buClr>
                <a:srgbClr val="000000"/>
              </a:buClr>
              <a:buSzPts val="2200"/>
              <a:buFont typeface="Raleway"/>
              <a:buChar char="-"/>
            </a:pPr>
            <a:r>
              <a:rPr lang="tr-TR" sz="2200" b="0" i="0" u="none" strike="noStrike" cap="none" dirty="0">
                <a:solidFill>
                  <a:srgbClr val="000000"/>
                </a:solidFill>
                <a:latin typeface="Raleway"/>
                <a:ea typeface="Raleway"/>
                <a:cs typeface="Raleway"/>
                <a:sym typeface="Raleway"/>
              </a:rPr>
              <a:t>A </a:t>
            </a:r>
            <a:r>
              <a:rPr lang="tr-TR" sz="2200" b="0" i="0" u="none" strike="noStrike" cap="none" dirty="0" err="1">
                <a:solidFill>
                  <a:srgbClr val="000000"/>
                </a:solidFill>
                <a:latin typeface="Raleway"/>
                <a:ea typeface="Raleway"/>
                <a:cs typeface="Raleway"/>
                <a:sym typeface="Raleway"/>
              </a:rPr>
              <a:t>communication</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channel</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between</a:t>
            </a:r>
            <a:r>
              <a:rPr lang="tr-TR" sz="2200" b="0" i="0" u="none" strike="noStrike" cap="none" dirty="0">
                <a:solidFill>
                  <a:srgbClr val="000000"/>
                </a:solidFill>
                <a:latin typeface="Raleway"/>
                <a:ea typeface="Raleway"/>
                <a:cs typeface="Raleway"/>
                <a:sym typeface="Raleway"/>
              </a:rPr>
              <a:t> </a:t>
            </a:r>
            <a:r>
              <a:rPr lang="tr-TR" sz="2200" b="1" i="0" u="none" strike="noStrike" cap="none" dirty="0" err="1">
                <a:solidFill>
                  <a:srgbClr val="000000"/>
                </a:solidFill>
                <a:latin typeface="Raleway"/>
                <a:ea typeface="Raleway"/>
                <a:cs typeface="Raleway"/>
                <a:sym typeface="Raleway"/>
              </a:rPr>
              <a:t>nodes</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that</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carries</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the</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information</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from</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the</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sender</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to</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the</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receiver</a:t>
            </a:r>
            <a:endParaRPr sz="2200" b="0" i="0" u="none" strike="noStrike" cap="none" dirty="0">
              <a:solidFill>
                <a:srgbClr val="000000"/>
              </a:solidFill>
              <a:latin typeface="Raleway"/>
              <a:ea typeface="Raleway"/>
              <a:cs typeface="Raleway"/>
              <a:sym typeface="Raleway"/>
            </a:endParaRPr>
          </a:p>
          <a:p>
            <a:pPr marL="457200" marR="0" lvl="0" indent="-368300" algn="l" rtl="0">
              <a:lnSpc>
                <a:spcPct val="100000"/>
              </a:lnSpc>
              <a:spcBef>
                <a:spcPts val="0"/>
              </a:spcBef>
              <a:spcAft>
                <a:spcPts val="0"/>
              </a:spcAft>
              <a:buClr>
                <a:srgbClr val="000000"/>
              </a:buClr>
              <a:buSzPts val="2200"/>
              <a:buFont typeface="Raleway"/>
              <a:buChar char="-"/>
            </a:pPr>
            <a:r>
              <a:rPr lang="tr-TR" sz="2200" b="0" i="0" u="none" strike="noStrike" cap="none" dirty="0">
                <a:solidFill>
                  <a:srgbClr val="000000"/>
                </a:solidFill>
                <a:latin typeface="Raleway"/>
                <a:ea typeface="Raleway"/>
                <a:cs typeface="Raleway"/>
                <a:sym typeface="Raleway"/>
              </a:rPr>
              <a:t>Data is </a:t>
            </a:r>
            <a:r>
              <a:rPr lang="tr-TR" sz="2200" b="0" i="0" u="none" strike="noStrike" cap="none" dirty="0" err="1">
                <a:solidFill>
                  <a:srgbClr val="000000"/>
                </a:solidFill>
                <a:latin typeface="Raleway"/>
                <a:ea typeface="Raleway"/>
                <a:cs typeface="Raleway"/>
                <a:sym typeface="Raleway"/>
              </a:rPr>
              <a:t>transmitted</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through</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the</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electromagnetic</a:t>
            </a:r>
            <a:r>
              <a:rPr lang="tr-TR" sz="2200" b="0" i="0" u="none" strike="noStrike" cap="none" dirty="0">
                <a:solidFill>
                  <a:srgbClr val="000000"/>
                </a:solidFill>
                <a:latin typeface="Raleway"/>
                <a:ea typeface="Raleway"/>
                <a:cs typeface="Raleway"/>
                <a:sym typeface="Raleway"/>
              </a:rPr>
              <a:t> </a:t>
            </a:r>
            <a:r>
              <a:rPr lang="tr-TR" sz="2200" b="0" i="0" u="none" strike="noStrike" cap="none" dirty="0" err="1">
                <a:solidFill>
                  <a:srgbClr val="000000"/>
                </a:solidFill>
                <a:latin typeface="Raleway"/>
                <a:ea typeface="Raleway"/>
                <a:cs typeface="Raleway"/>
                <a:sym typeface="Raleway"/>
              </a:rPr>
              <a:t>signals</a:t>
            </a:r>
            <a:endParaRPr sz="2200" b="0" i="0" u="none" strike="noStrike" cap="none" dirty="0">
              <a:solidFill>
                <a:srgbClr val="000000"/>
              </a:solidFill>
              <a:latin typeface="Raleway"/>
              <a:ea typeface="Raleway"/>
              <a:cs typeface="Raleway"/>
              <a:sym typeface="Raleway"/>
            </a:endParaRPr>
          </a:p>
          <a:p>
            <a:pPr marL="45720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p:txBody>
      </p:sp>
      <p:pic>
        <p:nvPicPr>
          <p:cNvPr id="552" name="Google Shape;552;p39" descr="network transmission media ile ilgili görsel sonucu"/>
          <p:cNvPicPr preferRelativeResize="0"/>
          <p:nvPr/>
        </p:nvPicPr>
        <p:blipFill rotWithShape="1">
          <a:blip r:embed="rId3">
            <a:alphaModFix/>
          </a:blip>
          <a:srcRect/>
          <a:stretch/>
        </p:blipFill>
        <p:spPr>
          <a:xfrm>
            <a:off x="1928250" y="2741751"/>
            <a:ext cx="5021256" cy="23255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4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21</a:t>
            </a:fld>
            <a:endParaRPr/>
          </a:p>
        </p:txBody>
      </p:sp>
      <p:sp>
        <p:nvSpPr>
          <p:cNvPr id="558" name="Google Shape;558;p40"/>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Cable Properties</a:t>
            </a:r>
            <a:endParaRPr sz="4800" b="0" i="0" u="none" strike="noStrike" cap="none">
              <a:solidFill>
                <a:srgbClr val="419ED3"/>
              </a:solidFill>
              <a:latin typeface="Raleway SemiBold"/>
              <a:ea typeface="Raleway SemiBold"/>
              <a:cs typeface="Raleway SemiBold"/>
              <a:sym typeface="Raleway SemiBold"/>
            </a:endParaRPr>
          </a:p>
        </p:txBody>
      </p:sp>
      <p:sp>
        <p:nvSpPr>
          <p:cNvPr id="559" name="Google Shape;559;p40"/>
          <p:cNvSpPr txBox="1"/>
          <p:nvPr/>
        </p:nvSpPr>
        <p:spPr>
          <a:xfrm>
            <a:off x="1776625" y="973975"/>
            <a:ext cx="1552800" cy="67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Simplex</a:t>
            </a: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p:txBody>
      </p:sp>
      <p:pic>
        <p:nvPicPr>
          <p:cNvPr id="560" name="Google Shape;560;p40"/>
          <p:cNvPicPr preferRelativeResize="0"/>
          <p:nvPr/>
        </p:nvPicPr>
        <p:blipFill rotWithShape="1">
          <a:blip r:embed="rId3">
            <a:alphaModFix/>
          </a:blip>
          <a:srcRect/>
          <a:stretch/>
        </p:blipFill>
        <p:spPr>
          <a:xfrm>
            <a:off x="4408088" y="800200"/>
            <a:ext cx="3681550" cy="1021975"/>
          </a:xfrm>
          <a:prstGeom prst="rect">
            <a:avLst/>
          </a:prstGeom>
          <a:noFill/>
          <a:ln>
            <a:noFill/>
          </a:ln>
        </p:spPr>
      </p:pic>
      <p:pic>
        <p:nvPicPr>
          <p:cNvPr id="561" name="Google Shape;561;p40"/>
          <p:cNvPicPr preferRelativeResize="0"/>
          <p:nvPr/>
        </p:nvPicPr>
        <p:blipFill rotWithShape="1">
          <a:blip r:embed="rId4">
            <a:alphaModFix/>
          </a:blip>
          <a:srcRect/>
          <a:stretch/>
        </p:blipFill>
        <p:spPr>
          <a:xfrm>
            <a:off x="4494325" y="1968725"/>
            <a:ext cx="2972275" cy="1341550"/>
          </a:xfrm>
          <a:prstGeom prst="rect">
            <a:avLst/>
          </a:prstGeom>
          <a:noFill/>
          <a:ln>
            <a:noFill/>
          </a:ln>
        </p:spPr>
      </p:pic>
      <p:sp>
        <p:nvSpPr>
          <p:cNvPr id="562" name="Google Shape;562;p40"/>
          <p:cNvSpPr txBox="1"/>
          <p:nvPr/>
        </p:nvSpPr>
        <p:spPr>
          <a:xfrm>
            <a:off x="1776625" y="2371925"/>
            <a:ext cx="2546100" cy="67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Half-duplex</a:t>
            </a: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p:txBody>
      </p:sp>
      <p:pic>
        <p:nvPicPr>
          <p:cNvPr id="563" name="Google Shape;563;p40"/>
          <p:cNvPicPr preferRelativeResize="0"/>
          <p:nvPr/>
        </p:nvPicPr>
        <p:blipFill rotWithShape="1">
          <a:blip r:embed="rId5">
            <a:alphaModFix/>
          </a:blip>
          <a:srcRect/>
          <a:stretch/>
        </p:blipFill>
        <p:spPr>
          <a:xfrm>
            <a:off x="4585925" y="3808675"/>
            <a:ext cx="3503725" cy="922025"/>
          </a:xfrm>
          <a:prstGeom prst="rect">
            <a:avLst/>
          </a:prstGeom>
          <a:noFill/>
          <a:ln>
            <a:noFill/>
          </a:ln>
        </p:spPr>
      </p:pic>
      <p:sp>
        <p:nvSpPr>
          <p:cNvPr id="564" name="Google Shape;564;p40"/>
          <p:cNvSpPr txBox="1"/>
          <p:nvPr/>
        </p:nvSpPr>
        <p:spPr>
          <a:xfrm>
            <a:off x="1776625" y="3963975"/>
            <a:ext cx="2546100" cy="67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Full-duplex</a:t>
            </a: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1"/>
          <p:cNvSpPr txBox="1">
            <a:spLocks noGrp="1"/>
          </p:cNvSpPr>
          <p:nvPr>
            <p:ph type="ctrTitle"/>
          </p:nvPr>
        </p:nvSpPr>
        <p:spPr>
          <a:xfrm>
            <a:off x="1085850" y="1687050"/>
            <a:ext cx="6774300" cy="1159800"/>
          </a:xfrm>
          <a:prstGeom prst="rect">
            <a:avLst/>
          </a:prstGeom>
          <a:noFill/>
          <a:ln>
            <a:noFill/>
          </a:ln>
        </p:spPr>
        <p:txBody>
          <a:bodyPr spcFirstLastPara="1" wrap="square" lIns="0" tIns="0" rIns="0" bIns="0" anchor="b"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Wide Area Network (WAN)</a:t>
            </a:r>
            <a:endParaRPr>
              <a:solidFill>
                <a:srgbClr val="409CD1"/>
              </a:solidFill>
            </a:endParaRPr>
          </a:p>
        </p:txBody>
      </p:sp>
      <p:sp>
        <p:nvSpPr>
          <p:cNvPr id="570" name="Google Shape;570;p41"/>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Medium"/>
                <a:ea typeface="Raleway Medium"/>
                <a:cs typeface="Raleway Medium"/>
                <a:sym typeface="Raleway Medium"/>
              </a:rPr>
              <a:t>4</a:t>
            </a:r>
            <a:endParaRPr sz="3600" b="0" i="0" u="none" strike="noStrike" cap="none">
              <a:solidFill>
                <a:schemeClr val="lt1"/>
              </a:solidFill>
              <a:latin typeface="Raleway Medium"/>
              <a:ea typeface="Raleway Medium"/>
              <a:cs typeface="Raleway Medium"/>
              <a:sym typeface="Raleway Medium"/>
            </a:endParaRPr>
          </a:p>
        </p:txBody>
      </p:sp>
      <p:sp>
        <p:nvSpPr>
          <p:cNvPr id="571" name="Google Shape;571;p41"/>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0"/>
              </a:spcBef>
              <a:spcAft>
                <a:spcPts val="0"/>
              </a:spcAft>
              <a:buSzPts val="1800"/>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4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23</a:t>
            </a:fld>
            <a:endParaRPr/>
          </a:p>
        </p:txBody>
      </p:sp>
      <p:sp>
        <p:nvSpPr>
          <p:cNvPr id="577" name="Google Shape;577;p42"/>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Wide Area Network (WAN)</a:t>
            </a:r>
            <a:endParaRPr sz="4800" b="0" i="0" u="none" strike="noStrike" cap="none">
              <a:solidFill>
                <a:srgbClr val="419ED3"/>
              </a:solidFill>
              <a:latin typeface="Raleway SemiBold"/>
              <a:ea typeface="Raleway SemiBold"/>
              <a:cs typeface="Raleway SemiBold"/>
              <a:sym typeface="Raleway SemiBold"/>
            </a:endParaRPr>
          </a:p>
        </p:txBody>
      </p:sp>
      <p:sp>
        <p:nvSpPr>
          <p:cNvPr id="578" name="Google Shape;578;p42"/>
          <p:cNvSpPr txBox="1"/>
          <p:nvPr/>
        </p:nvSpPr>
        <p:spPr>
          <a:xfrm>
            <a:off x="300575" y="943850"/>
            <a:ext cx="8642100" cy="1802700"/>
          </a:xfrm>
          <a:prstGeom prst="rect">
            <a:avLst/>
          </a:prstGeom>
          <a:noFill/>
          <a:ln>
            <a:noFill/>
          </a:ln>
        </p:spPr>
        <p:txBody>
          <a:bodyPr spcFirstLastPara="1" wrap="square" lIns="91425" tIns="91425" rIns="91425" bIns="91425" anchor="t" anchorCtr="0">
            <a:noAutofit/>
          </a:bodyPr>
          <a:lstStyle/>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A </a:t>
            </a:r>
            <a:r>
              <a:rPr lang="tr-TR" sz="2400" b="1" i="0" u="none" strike="noStrike" cap="none">
                <a:solidFill>
                  <a:srgbClr val="000000"/>
                </a:solidFill>
                <a:latin typeface="Raleway"/>
                <a:ea typeface="Raleway"/>
                <a:cs typeface="Raleway"/>
                <a:sym typeface="Raleway"/>
              </a:rPr>
              <a:t>WAN </a:t>
            </a:r>
            <a:r>
              <a:rPr lang="tr-TR" sz="2400" b="0" i="0" u="none" strike="noStrike" cap="none">
                <a:solidFill>
                  <a:srgbClr val="000000"/>
                </a:solidFill>
                <a:latin typeface="Raleway"/>
                <a:ea typeface="Raleway"/>
                <a:cs typeface="Raleway"/>
                <a:sym typeface="Raleway"/>
              </a:rPr>
              <a:t>is a collection of computers and devices connected by a communications network over a wide geographic area</a:t>
            </a: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WANs </a:t>
            </a:r>
            <a:r>
              <a:rPr lang="tr-TR" sz="2400" b="0" i="0" u="none" strike="noStrike" cap="none">
                <a:solidFill>
                  <a:srgbClr val="000000"/>
                </a:solidFill>
                <a:latin typeface="Raleway"/>
                <a:ea typeface="Raleway"/>
                <a:cs typeface="Raleway"/>
                <a:sym typeface="Raleway"/>
              </a:rPr>
              <a:t>are commonly connected either through the Internet or special arrangements made with phone companies or other service providers</a:t>
            </a: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The </a:t>
            </a:r>
            <a:r>
              <a:rPr lang="tr-TR" sz="2400" b="1" i="0" u="none" strike="noStrike" cap="none">
                <a:solidFill>
                  <a:srgbClr val="000000"/>
                </a:solidFill>
                <a:latin typeface="Raleway"/>
                <a:ea typeface="Raleway"/>
                <a:cs typeface="Raleway"/>
                <a:sym typeface="Raleway"/>
              </a:rPr>
              <a:t>Internet </a:t>
            </a:r>
            <a:r>
              <a:rPr lang="tr-TR" sz="2400" b="0" i="0" u="none" strike="noStrike" cap="none">
                <a:solidFill>
                  <a:srgbClr val="000000"/>
                </a:solidFill>
                <a:latin typeface="Raleway"/>
                <a:ea typeface="Raleway"/>
                <a:cs typeface="Raleway"/>
                <a:sym typeface="Raleway"/>
              </a:rPr>
              <a:t>is considered the </a:t>
            </a:r>
            <a:r>
              <a:rPr lang="tr-TR" sz="2400" b="1" i="0" u="none" strike="noStrike" cap="none">
                <a:solidFill>
                  <a:srgbClr val="000000"/>
                </a:solidFill>
                <a:latin typeface="Raleway"/>
                <a:ea typeface="Raleway"/>
                <a:cs typeface="Raleway"/>
                <a:sym typeface="Raleway"/>
              </a:rPr>
              <a:t>largest WAN</a:t>
            </a:r>
            <a:r>
              <a:rPr lang="tr-TR" sz="2400" b="0" i="0" u="none" strike="noStrike" cap="none">
                <a:solidFill>
                  <a:srgbClr val="000000"/>
                </a:solidFill>
                <a:latin typeface="Raleway"/>
                <a:ea typeface="Raleway"/>
                <a:cs typeface="Raleway"/>
                <a:sym typeface="Raleway"/>
              </a:rPr>
              <a:t> in the world</a:t>
            </a:r>
            <a:endParaRPr sz="2400" b="0" i="0" u="none" strike="noStrike" cap="none">
              <a:solidFill>
                <a:srgbClr val="000000"/>
              </a:solidFill>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43"/>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Network Topology</a:t>
            </a:r>
            <a:endParaRPr sz="3600">
              <a:solidFill>
                <a:srgbClr val="741B47"/>
              </a:solidFill>
              <a:latin typeface="Raleway Medium"/>
              <a:ea typeface="Raleway Medium"/>
              <a:cs typeface="Raleway Medium"/>
              <a:sym typeface="Raleway Medium"/>
            </a:endParaRPr>
          </a:p>
        </p:txBody>
      </p:sp>
      <p:sp>
        <p:nvSpPr>
          <p:cNvPr id="584" name="Google Shape;584;p43"/>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Medium"/>
                <a:ea typeface="Raleway Medium"/>
                <a:cs typeface="Raleway Medium"/>
                <a:sym typeface="Raleway Medium"/>
              </a:rPr>
              <a:t>5</a:t>
            </a:r>
            <a:endParaRPr sz="3600" b="0" i="0" u="none" strike="noStrike" cap="none">
              <a:solidFill>
                <a:schemeClr val="lt1"/>
              </a:solidFill>
              <a:latin typeface="Raleway Medium"/>
              <a:ea typeface="Raleway Medium"/>
              <a:cs typeface="Raleway Medium"/>
              <a:sym typeface="Raleway Medium"/>
            </a:endParaRPr>
          </a:p>
        </p:txBody>
      </p:sp>
      <p:sp>
        <p:nvSpPr>
          <p:cNvPr id="585" name="Google Shape;585;p43"/>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0"/>
              </a:spcBef>
              <a:spcAft>
                <a:spcPts val="0"/>
              </a:spcAft>
              <a:buSzPts val="1800"/>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44"/>
          <p:cNvSpPr txBox="1">
            <a:spLocks noGrp="1"/>
          </p:cNvSpPr>
          <p:nvPr>
            <p:ph type="sldNum" idx="12"/>
          </p:nvPr>
        </p:nvSpPr>
        <p:spPr>
          <a:xfrm>
            <a:off x="89538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25</a:t>
            </a:fld>
            <a:endParaRPr/>
          </a:p>
        </p:txBody>
      </p:sp>
      <p:sp>
        <p:nvSpPr>
          <p:cNvPr id="591" name="Google Shape;591;p44"/>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Network Topology</a:t>
            </a:r>
            <a:endParaRPr sz="4000">
              <a:solidFill>
                <a:srgbClr val="419DD3"/>
              </a:solidFill>
              <a:latin typeface="Raleway Medium"/>
              <a:ea typeface="Raleway Medium"/>
              <a:cs typeface="Raleway Medium"/>
              <a:sym typeface="Raleway Medium"/>
            </a:endParaRPr>
          </a:p>
        </p:txBody>
      </p:sp>
      <p:sp>
        <p:nvSpPr>
          <p:cNvPr id="592" name="Google Shape;592;p44"/>
          <p:cNvSpPr txBox="1"/>
          <p:nvPr/>
        </p:nvSpPr>
        <p:spPr>
          <a:xfrm>
            <a:off x="262225" y="800100"/>
            <a:ext cx="8610000" cy="1083000"/>
          </a:xfrm>
          <a:prstGeom prst="rect">
            <a:avLst/>
          </a:prstGeom>
          <a:noFill/>
          <a:ln>
            <a:noFill/>
          </a:ln>
        </p:spPr>
        <p:txBody>
          <a:bodyPr spcFirstLastPara="1" wrap="square" lIns="91425" tIns="91425" rIns="91425" bIns="91425" anchor="t" anchorCtr="0">
            <a:noAutofit/>
          </a:bodyPr>
          <a:lstStyle/>
          <a:p>
            <a:pPr marL="0" marR="0" lvl="0" indent="45720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Network topology</a:t>
            </a:r>
            <a:r>
              <a:rPr lang="tr-TR" sz="2400" b="0" i="0" u="none" strike="noStrike" cap="none">
                <a:solidFill>
                  <a:srgbClr val="000000"/>
                </a:solidFill>
                <a:latin typeface="Raleway"/>
                <a:ea typeface="Raleway"/>
                <a:cs typeface="Raleway"/>
                <a:sym typeface="Raleway"/>
              </a:rPr>
              <a:t> is the description of the arrangement of </a:t>
            </a:r>
            <a:r>
              <a:rPr lang="tr-TR" sz="2400" b="1" i="0" u="none" strike="noStrike" cap="none">
                <a:solidFill>
                  <a:srgbClr val="000000"/>
                </a:solidFill>
                <a:latin typeface="Raleway"/>
                <a:ea typeface="Raleway"/>
                <a:cs typeface="Raleway"/>
                <a:sym typeface="Raleway"/>
              </a:rPr>
              <a:t>nodes </a:t>
            </a:r>
            <a:r>
              <a:rPr lang="tr-TR" sz="2400" b="0" i="0" u="none" strike="noStrike" cap="none">
                <a:solidFill>
                  <a:srgbClr val="000000"/>
                </a:solidFill>
                <a:latin typeface="Raleway"/>
                <a:ea typeface="Raleway"/>
                <a:cs typeface="Raleway"/>
                <a:sym typeface="Raleway"/>
              </a:rPr>
              <a:t>and </a:t>
            </a:r>
            <a:r>
              <a:rPr lang="tr-TR" sz="2400" b="1" i="0" u="none" strike="noStrike" cap="none">
                <a:solidFill>
                  <a:srgbClr val="000000"/>
                </a:solidFill>
                <a:latin typeface="Raleway"/>
                <a:ea typeface="Raleway"/>
                <a:cs typeface="Raleway"/>
                <a:sym typeface="Raleway"/>
              </a:rPr>
              <a:t>connections </a:t>
            </a:r>
            <a:r>
              <a:rPr lang="tr-TR" sz="2400" b="0" i="0" u="none" strike="noStrike" cap="none">
                <a:solidFill>
                  <a:srgbClr val="000000"/>
                </a:solidFill>
                <a:latin typeface="Raleway"/>
                <a:ea typeface="Raleway"/>
                <a:cs typeface="Raleway"/>
                <a:sym typeface="Raleway"/>
              </a:rPr>
              <a:t>in a network</a:t>
            </a:r>
            <a:endParaRPr sz="2400" b="0" i="0" u="none" strike="noStrike" cap="none">
              <a:solidFill>
                <a:srgbClr val="000000"/>
              </a:solidFill>
              <a:latin typeface="Raleway"/>
              <a:ea typeface="Raleway"/>
              <a:cs typeface="Raleway"/>
              <a:sym typeface="Raleway"/>
            </a:endParaRPr>
          </a:p>
        </p:txBody>
      </p:sp>
      <p:sp>
        <p:nvSpPr>
          <p:cNvPr id="593" name="Google Shape;593;p44"/>
          <p:cNvSpPr/>
          <p:nvPr/>
        </p:nvSpPr>
        <p:spPr>
          <a:xfrm>
            <a:off x="3573250" y="2135700"/>
            <a:ext cx="2108700" cy="872100"/>
          </a:xfrm>
          <a:prstGeom prst="roundRect">
            <a:avLst>
              <a:gd name="adj" fmla="val 16667"/>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Arial"/>
                <a:ea typeface="Arial"/>
                <a:cs typeface="Arial"/>
                <a:sym typeface="Arial"/>
              </a:rPr>
              <a:t>Network Topology</a:t>
            </a:r>
            <a:endParaRPr sz="2400" b="0" i="0" u="none" strike="noStrike" cap="none">
              <a:solidFill>
                <a:srgbClr val="000000"/>
              </a:solidFill>
              <a:latin typeface="Arial"/>
              <a:ea typeface="Arial"/>
              <a:cs typeface="Arial"/>
              <a:sym typeface="Arial"/>
            </a:endParaRPr>
          </a:p>
        </p:txBody>
      </p:sp>
      <p:sp>
        <p:nvSpPr>
          <p:cNvPr id="594" name="Google Shape;594;p44"/>
          <p:cNvSpPr/>
          <p:nvPr/>
        </p:nvSpPr>
        <p:spPr>
          <a:xfrm>
            <a:off x="1464550" y="3668325"/>
            <a:ext cx="2108700" cy="872100"/>
          </a:xfrm>
          <a:prstGeom prst="roundRect">
            <a:avLst>
              <a:gd name="adj" fmla="val 16667"/>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Arial"/>
                <a:ea typeface="Arial"/>
                <a:cs typeface="Arial"/>
                <a:sym typeface="Arial"/>
              </a:rPr>
              <a:t>Physical Topology</a:t>
            </a:r>
            <a:endParaRPr sz="2400" b="0" i="0" u="none" strike="noStrike" cap="none">
              <a:solidFill>
                <a:srgbClr val="000000"/>
              </a:solidFill>
              <a:latin typeface="Arial"/>
              <a:ea typeface="Arial"/>
              <a:cs typeface="Arial"/>
              <a:sym typeface="Arial"/>
            </a:endParaRPr>
          </a:p>
        </p:txBody>
      </p:sp>
      <p:sp>
        <p:nvSpPr>
          <p:cNvPr id="595" name="Google Shape;595;p44"/>
          <p:cNvSpPr/>
          <p:nvPr/>
        </p:nvSpPr>
        <p:spPr>
          <a:xfrm>
            <a:off x="5604275" y="3668325"/>
            <a:ext cx="2108700" cy="872100"/>
          </a:xfrm>
          <a:prstGeom prst="roundRect">
            <a:avLst>
              <a:gd name="adj" fmla="val 16667"/>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Arial"/>
                <a:ea typeface="Arial"/>
                <a:cs typeface="Arial"/>
                <a:sym typeface="Arial"/>
              </a:rPr>
              <a:t>Logical Topology</a:t>
            </a:r>
            <a:endParaRPr sz="2400" b="0" i="0" u="none" strike="noStrike" cap="none">
              <a:solidFill>
                <a:srgbClr val="000000"/>
              </a:solidFill>
              <a:latin typeface="Arial"/>
              <a:ea typeface="Arial"/>
              <a:cs typeface="Arial"/>
              <a:sym typeface="Arial"/>
            </a:endParaRPr>
          </a:p>
        </p:txBody>
      </p:sp>
      <p:cxnSp>
        <p:nvCxnSpPr>
          <p:cNvPr id="596" name="Google Shape;596;p44"/>
          <p:cNvCxnSpPr>
            <a:stCxn id="593" idx="2"/>
            <a:endCxn id="595" idx="0"/>
          </p:cNvCxnSpPr>
          <p:nvPr/>
        </p:nvCxnSpPr>
        <p:spPr>
          <a:xfrm rot="-5400000" flipH="1">
            <a:off x="5312800" y="2322600"/>
            <a:ext cx="660600" cy="2031000"/>
          </a:xfrm>
          <a:prstGeom prst="bentConnector3">
            <a:avLst>
              <a:gd name="adj1" fmla="val 49994"/>
            </a:avLst>
          </a:prstGeom>
          <a:noFill/>
          <a:ln w="28575" cap="flat" cmpd="sng">
            <a:solidFill>
              <a:schemeClr val="dk2"/>
            </a:solidFill>
            <a:prstDash val="solid"/>
            <a:round/>
            <a:headEnd type="none" w="sm" len="sm"/>
            <a:tailEnd type="none" w="sm" len="sm"/>
          </a:ln>
        </p:spPr>
      </p:cxnSp>
      <p:cxnSp>
        <p:nvCxnSpPr>
          <p:cNvPr id="597" name="Google Shape;597;p44"/>
          <p:cNvCxnSpPr>
            <a:stCxn id="593" idx="2"/>
            <a:endCxn id="594" idx="0"/>
          </p:cNvCxnSpPr>
          <p:nvPr/>
        </p:nvCxnSpPr>
        <p:spPr>
          <a:xfrm rot="5400000">
            <a:off x="3242950" y="2283750"/>
            <a:ext cx="660600" cy="2108700"/>
          </a:xfrm>
          <a:prstGeom prst="bentConnector3">
            <a:avLst>
              <a:gd name="adj1" fmla="val 49994"/>
            </a:avLst>
          </a:prstGeom>
          <a:noFill/>
          <a:ln w="28575" cap="flat" cmpd="sng">
            <a:solidFill>
              <a:schemeClr val="dk2"/>
            </a:solidFill>
            <a:prstDash val="solid"/>
            <a:round/>
            <a:headEnd type="none" w="sm" len="sm"/>
            <a:tailEnd type="none" w="sm" len="sm"/>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4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26</a:t>
            </a:fld>
            <a:endParaRPr/>
          </a:p>
        </p:txBody>
      </p:sp>
      <p:sp>
        <p:nvSpPr>
          <p:cNvPr id="603" name="Google Shape;603;p45"/>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Network Topology</a:t>
            </a:r>
            <a:endParaRPr sz="4000">
              <a:solidFill>
                <a:srgbClr val="419DD3"/>
              </a:solidFill>
              <a:latin typeface="Raleway Medium"/>
              <a:ea typeface="Raleway Medium"/>
              <a:cs typeface="Raleway Medium"/>
              <a:sym typeface="Raleway Medium"/>
            </a:endParaRPr>
          </a:p>
        </p:txBody>
      </p:sp>
      <p:sp>
        <p:nvSpPr>
          <p:cNvPr id="604" name="Google Shape;604;p45"/>
          <p:cNvSpPr txBox="1"/>
          <p:nvPr/>
        </p:nvSpPr>
        <p:spPr>
          <a:xfrm>
            <a:off x="262225" y="800100"/>
            <a:ext cx="8386800" cy="1083000"/>
          </a:xfrm>
          <a:prstGeom prst="rect">
            <a:avLst/>
          </a:prstGeom>
          <a:noFill/>
          <a:ln>
            <a:noFill/>
          </a:ln>
        </p:spPr>
        <p:txBody>
          <a:bodyPr spcFirstLastPara="1" wrap="square" lIns="91425" tIns="91425" rIns="91425" bIns="91425" anchor="t" anchorCtr="0">
            <a:noAutofit/>
          </a:bodyPr>
          <a:lstStyle/>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A</a:t>
            </a:r>
            <a:r>
              <a:rPr lang="tr-TR" sz="2400" b="1" i="0" u="none" strike="noStrike" cap="none">
                <a:solidFill>
                  <a:srgbClr val="000000"/>
                </a:solidFill>
                <a:latin typeface="Raleway"/>
                <a:ea typeface="Raleway"/>
                <a:cs typeface="Raleway"/>
                <a:sym typeface="Raleway"/>
              </a:rPr>
              <a:t> physical topology </a:t>
            </a:r>
            <a:r>
              <a:rPr lang="tr-TR" sz="2400" b="0" i="0" u="none" strike="noStrike" cap="none">
                <a:solidFill>
                  <a:srgbClr val="000000"/>
                </a:solidFill>
                <a:latin typeface="Raleway"/>
                <a:ea typeface="Raleway"/>
                <a:cs typeface="Raleway"/>
                <a:sym typeface="Raleway"/>
              </a:rPr>
              <a:t>details how devices are physically connected</a:t>
            </a: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Depends on:</a:t>
            </a: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900"/>
              <a:buFont typeface="Arial"/>
              <a:buNone/>
            </a:pPr>
            <a:r>
              <a:rPr lang="tr-TR" sz="1900" b="0" i="0" u="none" strike="noStrike" cap="none">
                <a:solidFill>
                  <a:srgbClr val="000000"/>
                </a:solidFill>
                <a:latin typeface="Raleway"/>
                <a:ea typeface="Raleway"/>
                <a:cs typeface="Raleway"/>
                <a:sym typeface="Raleway"/>
              </a:rPr>
              <a:t>- Office layout</a:t>
            </a:r>
            <a:endParaRPr sz="19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900"/>
              <a:buFont typeface="Arial"/>
              <a:buNone/>
            </a:pPr>
            <a:r>
              <a:rPr lang="tr-TR" sz="1900" b="0" i="0" u="none" strike="noStrike" cap="none">
                <a:solidFill>
                  <a:srgbClr val="000000"/>
                </a:solidFill>
                <a:latin typeface="Raleway"/>
                <a:ea typeface="Raleway"/>
                <a:cs typeface="Raleway"/>
                <a:sym typeface="Raleway"/>
              </a:rPr>
              <a:t>- Troubleshooting techniques</a:t>
            </a:r>
            <a:endParaRPr sz="19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900"/>
              <a:buFont typeface="Arial"/>
              <a:buNone/>
            </a:pPr>
            <a:r>
              <a:rPr lang="tr-TR" sz="1900" b="0" i="0" u="none" strike="noStrike" cap="none">
                <a:solidFill>
                  <a:srgbClr val="000000"/>
                </a:solidFill>
                <a:latin typeface="Raleway"/>
                <a:ea typeface="Raleway"/>
                <a:cs typeface="Raleway"/>
                <a:sym typeface="Raleway"/>
              </a:rPr>
              <a:t>- Cost of installation</a:t>
            </a:r>
            <a:endParaRPr sz="19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900"/>
              <a:buFont typeface="Arial"/>
              <a:buNone/>
            </a:pPr>
            <a:r>
              <a:rPr lang="tr-TR" sz="1900" b="0" i="0" u="none" strike="noStrike" cap="none">
                <a:solidFill>
                  <a:srgbClr val="000000"/>
                </a:solidFill>
                <a:latin typeface="Raleway"/>
                <a:ea typeface="Raleway"/>
                <a:cs typeface="Raleway"/>
                <a:sym typeface="Raleway"/>
              </a:rPr>
              <a:t>- Type of cable used</a:t>
            </a:r>
            <a:endParaRPr sz="1900" b="0" i="0" u="none" strike="noStrike" cap="none">
              <a:solidFill>
                <a:srgbClr val="000000"/>
              </a:solidFill>
              <a:latin typeface="Raleway"/>
              <a:ea typeface="Raleway"/>
              <a:cs typeface="Raleway"/>
              <a:sym typeface="Raleway"/>
            </a:endParaRPr>
          </a:p>
        </p:txBody>
      </p:sp>
      <p:pic>
        <p:nvPicPr>
          <p:cNvPr id="605" name="Google Shape;605;p45" descr="what is network topoplogy ile ilgili görsel sonucu"/>
          <p:cNvPicPr preferRelativeResize="0"/>
          <p:nvPr/>
        </p:nvPicPr>
        <p:blipFill rotWithShape="1">
          <a:blip r:embed="rId3">
            <a:alphaModFix/>
          </a:blip>
          <a:srcRect/>
          <a:stretch/>
        </p:blipFill>
        <p:spPr>
          <a:xfrm>
            <a:off x="3612225" y="1821125"/>
            <a:ext cx="5493700" cy="23195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4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27</a:t>
            </a:fld>
            <a:endParaRPr/>
          </a:p>
        </p:txBody>
      </p:sp>
      <p:sp>
        <p:nvSpPr>
          <p:cNvPr id="611" name="Google Shape;611;p46"/>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Network Topology</a:t>
            </a:r>
            <a:endParaRPr sz="4000">
              <a:solidFill>
                <a:srgbClr val="419DD3"/>
              </a:solidFill>
              <a:latin typeface="Raleway Medium"/>
              <a:ea typeface="Raleway Medium"/>
              <a:cs typeface="Raleway Medium"/>
              <a:sym typeface="Raleway Medium"/>
            </a:endParaRPr>
          </a:p>
        </p:txBody>
      </p:sp>
      <p:sp>
        <p:nvSpPr>
          <p:cNvPr id="612" name="Google Shape;612;p46"/>
          <p:cNvSpPr txBox="1"/>
          <p:nvPr/>
        </p:nvSpPr>
        <p:spPr>
          <a:xfrm>
            <a:off x="431800" y="1768175"/>
            <a:ext cx="8386800" cy="1083000"/>
          </a:xfrm>
          <a:prstGeom prst="rect">
            <a:avLst/>
          </a:prstGeom>
          <a:noFill/>
          <a:ln>
            <a:noFill/>
          </a:ln>
        </p:spPr>
        <p:txBody>
          <a:bodyPr spcFirstLastPara="1" wrap="square" lIns="91425" tIns="91425" rIns="91425" bIns="91425" anchor="t" anchorCtr="0">
            <a:noAutofit/>
          </a:bodyPr>
          <a:lstStyle/>
          <a:p>
            <a:pPr marL="0" marR="0" lvl="0" indent="45720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Logical topology</a:t>
            </a:r>
            <a:r>
              <a:rPr lang="tr-TR" sz="2400" b="0" i="0" u="none" strike="noStrike" cap="none">
                <a:solidFill>
                  <a:srgbClr val="000000"/>
                </a:solidFill>
                <a:latin typeface="Raleway"/>
                <a:ea typeface="Raleway"/>
                <a:cs typeface="Raleway"/>
                <a:sym typeface="Raleway"/>
              </a:rPr>
              <a:t> describes the way in which a network transmits information from network/computer to another</a:t>
            </a: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It’s not the way the network looks or how it is laid out</a:t>
            </a: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Raleway"/>
              <a:ea typeface="Raleway"/>
              <a:cs typeface="Raleway"/>
              <a:sym typeface="Raleway"/>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47"/>
          <p:cNvSpPr txBox="1">
            <a:spLocks noGrp="1"/>
          </p:cNvSpPr>
          <p:nvPr>
            <p:ph type="ctrTitle"/>
          </p:nvPr>
        </p:nvSpPr>
        <p:spPr>
          <a:xfrm>
            <a:off x="1018750" y="2339989"/>
            <a:ext cx="7904700" cy="1159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Physical Network Topologies</a:t>
            </a:r>
            <a:endParaRPr>
              <a:solidFill>
                <a:srgbClr val="409CD1"/>
              </a:solidFill>
            </a:endParaRPr>
          </a:p>
        </p:txBody>
      </p:sp>
      <p:sp>
        <p:nvSpPr>
          <p:cNvPr id="618" name="Google Shape;618;p47"/>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Medium"/>
                <a:ea typeface="Raleway Medium"/>
                <a:cs typeface="Raleway Medium"/>
                <a:sym typeface="Raleway Medium"/>
              </a:rPr>
              <a:t>6</a:t>
            </a:r>
            <a:endParaRPr sz="3600" b="0" i="0" u="none" strike="noStrike" cap="none">
              <a:solidFill>
                <a:schemeClr val="lt1"/>
              </a:solidFill>
              <a:latin typeface="Raleway Medium"/>
              <a:ea typeface="Raleway Medium"/>
              <a:cs typeface="Raleway Medium"/>
              <a:sym typeface="Raleway Medium"/>
            </a:endParaRPr>
          </a:p>
        </p:txBody>
      </p:sp>
      <p:sp>
        <p:nvSpPr>
          <p:cNvPr id="619" name="Google Shape;619;p47"/>
          <p:cNvSpPr txBox="1">
            <a:spLocks noGrp="1"/>
          </p:cNvSpPr>
          <p:nvPr>
            <p:ph type="subTitle" idx="1"/>
          </p:nvPr>
        </p:nvSpPr>
        <p:spPr>
          <a:xfrm>
            <a:off x="1085850" y="2997975"/>
            <a:ext cx="6965400" cy="3837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0"/>
              </a:spcBef>
              <a:spcAft>
                <a:spcPts val="0"/>
              </a:spcAft>
              <a:buSzPts val="1800"/>
              <a:buNone/>
            </a:pPr>
            <a:r>
              <a:rPr lang="tr-TR" dirty="0" err="1"/>
              <a:t>Bus</a:t>
            </a:r>
            <a:r>
              <a:rPr lang="tr-TR" dirty="0"/>
              <a:t> </a:t>
            </a:r>
            <a:r>
              <a:rPr lang="tr-TR" dirty="0" err="1"/>
              <a:t>Topology</a:t>
            </a:r>
            <a:r>
              <a:rPr lang="tr-TR" dirty="0"/>
              <a:t>			Star </a:t>
            </a:r>
            <a:r>
              <a:rPr lang="tr-TR" dirty="0" err="1"/>
              <a:t>Topology</a:t>
            </a:r>
            <a:endParaRPr dirty="0"/>
          </a:p>
          <a:p>
            <a:pPr marL="0" lvl="0" indent="0" algn="l" rtl="0">
              <a:lnSpc>
                <a:spcPct val="110000"/>
              </a:lnSpc>
              <a:spcBef>
                <a:spcPts val="0"/>
              </a:spcBef>
              <a:spcAft>
                <a:spcPts val="0"/>
              </a:spcAft>
              <a:buSzPts val="1800"/>
              <a:buNone/>
            </a:pPr>
            <a:r>
              <a:rPr lang="tr-TR" dirty="0"/>
              <a:t>Ring </a:t>
            </a:r>
            <a:r>
              <a:rPr lang="tr-TR" dirty="0" err="1"/>
              <a:t>Topology</a:t>
            </a:r>
            <a:r>
              <a:rPr lang="tr-TR" dirty="0"/>
              <a:t>			Mesh </a:t>
            </a:r>
            <a:r>
              <a:rPr lang="tr-TR" dirty="0" err="1"/>
              <a:t>Topology</a:t>
            </a:r>
            <a:endParaRPr dirty="0"/>
          </a:p>
          <a:p>
            <a:pPr marL="0" lvl="0" indent="0" algn="l" rtl="0">
              <a:lnSpc>
                <a:spcPct val="110000"/>
              </a:lnSpc>
              <a:spcBef>
                <a:spcPts val="0"/>
              </a:spcBef>
              <a:spcAft>
                <a:spcPts val="0"/>
              </a:spcAft>
              <a:buSzPts val="1800"/>
              <a:buNone/>
            </a:pPr>
            <a:r>
              <a:rPr lang="tr-TR" dirty="0" err="1"/>
              <a:t>Tree</a:t>
            </a:r>
            <a:r>
              <a:rPr lang="tr-TR" dirty="0"/>
              <a:t> </a:t>
            </a:r>
            <a:r>
              <a:rPr lang="tr-TR" dirty="0" err="1"/>
              <a:t>Topology</a:t>
            </a:r>
            <a:r>
              <a:rPr lang="tr-TR" dirty="0"/>
              <a:t>			</a:t>
            </a:r>
            <a:r>
              <a:rPr lang="tr-TR" dirty="0" err="1"/>
              <a:t>Hybrid</a:t>
            </a:r>
            <a:r>
              <a:rPr lang="tr-TR" dirty="0"/>
              <a:t> </a:t>
            </a:r>
            <a:r>
              <a:rPr lang="tr-TR" dirty="0" err="1"/>
              <a:t>Topology</a:t>
            </a:r>
            <a:endParaRPr dirty="0"/>
          </a:p>
          <a:p>
            <a:pPr marL="0" lvl="0" indent="0" algn="l" rtl="0">
              <a:lnSpc>
                <a:spcPct val="110000"/>
              </a:lnSpc>
              <a:spcBef>
                <a:spcPts val="0"/>
              </a:spcBef>
              <a:spcAft>
                <a:spcPts val="0"/>
              </a:spcAft>
              <a:buSzPts val="1800"/>
              <a:buNone/>
            </a:pPr>
            <a:endParaRPr dirty="0"/>
          </a:p>
          <a:p>
            <a:pPr marL="0" lvl="0" indent="0" algn="l" rtl="0">
              <a:lnSpc>
                <a:spcPct val="110000"/>
              </a:lnSpc>
              <a:spcBef>
                <a:spcPts val="0"/>
              </a:spcBef>
              <a:spcAft>
                <a:spcPts val="0"/>
              </a:spcAft>
              <a:buSzPts val="1800"/>
              <a:buNone/>
            </a:pP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29</a:t>
            </a:fld>
            <a:endParaRPr/>
          </a:p>
        </p:txBody>
      </p:sp>
      <p:sp>
        <p:nvSpPr>
          <p:cNvPr id="625" name="Google Shape;625;p48"/>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Physical Network Topologies</a:t>
            </a:r>
            <a:endParaRPr sz="4800" b="0" i="0" u="none" strike="noStrike" cap="none">
              <a:solidFill>
                <a:srgbClr val="419ED3"/>
              </a:solidFill>
              <a:latin typeface="Raleway SemiBold"/>
              <a:ea typeface="Raleway SemiBold"/>
              <a:cs typeface="Raleway SemiBold"/>
              <a:sym typeface="Raleway SemiBold"/>
            </a:endParaRPr>
          </a:p>
        </p:txBody>
      </p:sp>
      <p:sp>
        <p:nvSpPr>
          <p:cNvPr id="626" name="Google Shape;626;p48"/>
          <p:cNvSpPr txBox="1"/>
          <p:nvPr/>
        </p:nvSpPr>
        <p:spPr>
          <a:xfrm>
            <a:off x="300575" y="790975"/>
            <a:ext cx="8386800" cy="180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Bus Topology:</a:t>
            </a: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Every node is connected in series along a linear path</a:t>
            </a: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p:txBody>
      </p:sp>
      <p:pic>
        <p:nvPicPr>
          <p:cNvPr id="627" name="Google Shape;627;p48"/>
          <p:cNvPicPr preferRelativeResize="0"/>
          <p:nvPr/>
        </p:nvPicPr>
        <p:blipFill rotWithShape="1">
          <a:blip r:embed="rId3">
            <a:alphaModFix/>
          </a:blip>
          <a:srcRect/>
          <a:stretch/>
        </p:blipFill>
        <p:spPr>
          <a:xfrm>
            <a:off x="2217550" y="1756900"/>
            <a:ext cx="3987324" cy="1993650"/>
          </a:xfrm>
          <a:prstGeom prst="rect">
            <a:avLst/>
          </a:prstGeom>
          <a:noFill/>
          <a:ln>
            <a:noFill/>
          </a:ln>
        </p:spPr>
      </p:pic>
      <p:cxnSp>
        <p:nvCxnSpPr>
          <p:cNvPr id="628" name="Google Shape;628;p48"/>
          <p:cNvCxnSpPr/>
          <p:nvPr/>
        </p:nvCxnSpPr>
        <p:spPr>
          <a:xfrm rot="10800000" flipH="1">
            <a:off x="1715725" y="2779850"/>
            <a:ext cx="766800" cy="431100"/>
          </a:xfrm>
          <a:prstGeom prst="straightConnector1">
            <a:avLst/>
          </a:prstGeom>
          <a:noFill/>
          <a:ln w="28575" cap="flat" cmpd="sng">
            <a:solidFill>
              <a:schemeClr val="dk2"/>
            </a:solidFill>
            <a:prstDash val="solid"/>
            <a:round/>
            <a:headEnd type="none" w="sm" len="sm"/>
            <a:tailEnd type="triangle" w="med" len="med"/>
          </a:ln>
        </p:spPr>
      </p:cxnSp>
      <p:sp>
        <p:nvSpPr>
          <p:cNvPr id="629" name="Google Shape;629;p48"/>
          <p:cNvSpPr txBox="1"/>
          <p:nvPr/>
        </p:nvSpPr>
        <p:spPr>
          <a:xfrm>
            <a:off x="996825" y="3106450"/>
            <a:ext cx="12843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Barlow"/>
                <a:ea typeface="Barlow"/>
                <a:cs typeface="Barlow"/>
                <a:sym typeface="Barlow"/>
              </a:rPr>
              <a:t>backbone</a:t>
            </a:r>
            <a:endParaRPr sz="1400" b="1" i="0" u="none" strike="noStrike" cap="none">
              <a:solidFill>
                <a:srgbClr val="000000"/>
              </a:solidFill>
              <a:latin typeface="Barlow"/>
              <a:ea typeface="Barlow"/>
              <a:cs typeface="Barlow"/>
              <a:sym typeface="Barlow"/>
            </a:endParaRPr>
          </a:p>
        </p:txBody>
      </p:sp>
      <p:pic>
        <p:nvPicPr>
          <p:cNvPr id="630" name="Google Shape;630;p48" descr="ok icon"/>
          <p:cNvPicPr preferRelativeResize="0"/>
          <p:nvPr/>
        </p:nvPicPr>
        <p:blipFill rotWithShape="1">
          <a:blip r:embed="rId4">
            <a:alphaModFix/>
          </a:blip>
          <a:srcRect/>
          <a:stretch/>
        </p:blipFill>
        <p:spPr>
          <a:xfrm>
            <a:off x="1209825" y="3863150"/>
            <a:ext cx="387275" cy="387275"/>
          </a:xfrm>
          <a:prstGeom prst="rect">
            <a:avLst/>
          </a:prstGeom>
          <a:noFill/>
          <a:ln>
            <a:noFill/>
          </a:ln>
        </p:spPr>
      </p:pic>
      <p:pic>
        <p:nvPicPr>
          <p:cNvPr id="631" name="Google Shape;631;p48" descr="x mark 3 icon"/>
          <p:cNvPicPr preferRelativeResize="0"/>
          <p:nvPr/>
        </p:nvPicPr>
        <p:blipFill rotWithShape="1">
          <a:blip r:embed="rId5">
            <a:alphaModFix/>
          </a:blip>
          <a:srcRect/>
          <a:stretch/>
        </p:blipFill>
        <p:spPr>
          <a:xfrm>
            <a:off x="4782425" y="3710750"/>
            <a:ext cx="387275" cy="387275"/>
          </a:xfrm>
          <a:prstGeom prst="rect">
            <a:avLst/>
          </a:prstGeom>
          <a:noFill/>
          <a:ln>
            <a:noFill/>
          </a:ln>
        </p:spPr>
      </p:pic>
      <p:sp>
        <p:nvSpPr>
          <p:cNvPr id="632" name="Google Shape;632;p48"/>
          <p:cNvSpPr txBox="1"/>
          <p:nvPr/>
        </p:nvSpPr>
        <p:spPr>
          <a:xfrm>
            <a:off x="1597100" y="3795625"/>
            <a:ext cx="30324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Keeps the layout simple</a:t>
            </a:r>
            <a:endParaRPr sz="1800" b="0" i="0" u="none" strike="noStrike" cap="none">
              <a:solidFill>
                <a:srgbClr val="000000"/>
              </a:solidFill>
              <a:latin typeface="Arial"/>
              <a:ea typeface="Arial"/>
              <a:cs typeface="Arial"/>
              <a:sym typeface="Arial"/>
            </a:endParaRPr>
          </a:p>
        </p:txBody>
      </p:sp>
      <p:pic>
        <p:nvPicPr>
          <p:cNvPr id="633" name="Google Shape;633;p48" descr="ok icon"/>
          <p:cNvPicPr preferRelativeResize="0"/>
          <p:nvPr/>
        </p:nvPicPr>
        <p:blipFill rotWithShape="1">
          <a:blip r:embed="rId4">
            <a:alphaModFix/>
          </a:blip>
          <a:srcRect/>
          <a:stretch/>
        </p:blipFill>
        <p:spPr>
          <a:xfrm>
            <a:off x="1209825" y="4396550"/>
            <a:ext cx="387275" cy="387275"/>
          </a:xfrm>
          <a:prstGeom prst="rect">
            <a:avLst/>
          </a:prstGeom>
          <a:noFill/>
          <a:ln>
            <a:noFill/>
          </a:ln>
        </p:spPr>
      </p:pic>
      <p:sp>
        <p:nvSpPr>
          <p:cNvPr id="634" name="Google Shape;634;p48"/>
          <p:cNvSpPr txBox="1"/>
          <p:nvPr/>
        </p:nvSpPr>
        <p:spPr>
          <a:xfrm>
            <a:off x="1597100" y="4329025"/>
            <a:ext cx="25293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Cost effective</a:t>
            </a:r>
            <a:endParaRPr sz="1800" b="0" i="0" u="none" strike="noStrike" cap="none">
              <a:solidFill>
                <a:srgbClr val="000000"/>
              </a:solidFill>
              <a:latin typeface="Arial"/>
              <a:ea typeface="Arial"/>
              <a:cs typeface="Arial"/>
              <a:sym typeface="Arial"/>
            </a:endParaRPr>
          </a:p>
        </p:txBody>
      </p:sp>
      <p:sp>
        <p:nvSpPr>
          <p:cNvPr id="635" name="Google Shape;635;p48"/>
          <p:cNvSpPr txBox="1"/>
          <p:nvPr/>
        </p:nvSpPr>
        <p:spPr>
          <a:xfrm>
            <a:off x="5210600" y="3567025"/>
            <a:ext cx="37512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If backbone fails entire network goes down</a:t>
            </a:r>
            <a:endParaRPr sz="1800" b="0" i="0" u="none" strike="noStrike" cap="none">
              <a:solidFill>
                <a:srgbClr val="000000"/>
              </a:solidFill>
              <a:latin typeface="Arial"/>
              <a:ea typeface="Arial"/>
              <a:cs typeface="Arial"/>
              <a:sym typeface="Arial"/>
            </a:endParaRPr>
          </a:p>
        </p:txBody>
      </p:sp>
      <p:pic>
        <p:nvPicPr>
          <p:cNvPr id="636" name="Google Shape;636;p48" descr="x mark 3 icon"/>
          <p:cNvPicPr preferRelativeResize="0"/>
          <p:nvPr/>
        </p:nvPicPr>
        <p:blipFill rotWithShape="1">
          <a:blip r:embed="rId5">
            <a:alphaModFix/>
          </a:blip>
          <a:srcRect/>
          <a:stretch/>
        </p:blipFill>
        <p:spPr>
          <a:xfrm>
            <a:off x="4782425" y="4234307"/>
            <a:ext cx="387275" cy="387275"/>
          </a:xfrm>
          <a:prstGeom prst="rect">
            <a:avLst/>
          </a:prstGeom>
          <a:noFill/>
          <a:ln>
            <a:noFill/>
          </a:ln>
        </p:spPr>
      </p:pic>
      <p:sp>
        <p:nvSpPr>
          <p:cNvPr id="637" name="Google Shape;637;p48"/>
          <p:cNvSpPr txBox="1"/>
          <p:nvPr/>
        </p:nvSpPr>
        <p:spPr>
          <a:xfrm>
            <a:off x="5210600" y="4176625"/>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Decreased network performance</a:t>
            </a:r>
            <a:endParaRPr sz="1800" b="0" i="0" u="none" strike="noStrike" cap="none">
              <a:solidFill>
                <a:srgbClr val="000000"/>
              </a:solidFill>
              <a:latin typeface="Arial"/>
              <a:ea typeface="Arial"/>
              <a:cs typeface="Arial"/>
              <a:sym typeface="Arial"/>
            </a:endParaRPr>
          </a:p>
        </p:txBody>
      </p:sp>
      <p:pic>
        <p:nvPicPr>
          <p:cNvPr id="638" name="Google Shape;638;p48" descr="x mark 3 icon"/>
          <p:cNvPicPr preferRelativeResize="0"/>
          <p:nvPr/>
        </p:nvPicPr>
        <p:blipFill rotWithShape="1">
          <a:blip r:embed="rId5">
            <a:alphaModFix/>
          </a:blip>
          <a:srcRect/>
          <a:stretch/>
        </p:blipFill>
        <p:spPr>
          <a:xfrm>
            <a:off x="4782425" y="4741615"/>
            <a:ext cx="387275" cy="387275"/>
          </a:xfrm>
          <a:prstGeom prst="rect">
            <a:avLst/>
          </a:prstGeom>
          <a:noFill/>
          <a:ln>
            <a:noFill/>
          </a:ln>
        </p:spPr>
      </p:pic>
      <p:sp>
        <p:nvSpPr>
          <p:cNvPr id="639" name="Google Shape;639;p48"/>
          <p:cNvSpPr txBox="1"/>
          <p:nvPr/>
        </p:nvSpPr>
        <p:spPr>
          <a:xfrm>
            <a:off x="5210600" y="4693780"/>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dirty="0">
                <a:solidFill>
                  <a:srgbClr val="000000"/>
                </a:solidFill>
                <a:latin typeface="Arial"/>
                <a:ea typeface="Arial"/>
                <a:cs typeface="Arial"/>
                <a:sym typeface="Arial"/>
              </a:rPr>
              <a:t>Not </a:t>
            </a:r>
            <a:r>
              <a:rPr lang="tr-TR" sz="1800" b="0" i="0" u="none" strike="noStrike" cap="none" dirty="0" err="1">
                <a:solidFill>
                  <a:srgbClr val="000000"/>
                </a:solidFill>
                <a:latin typeface="Arial"/>
                <a:ea typeface="Arial"/>
                <a:cs typeface="Arial"/>
                <a:sym typeface="Arial"/>
              </a:rPr>
              <a:t>scalable</a:t>
            </a:r>
            <a:endParaRPr sz="1800" b="0" i="0" u="none" strike="noStrike" cap="none" dirty="0">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2"/>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3</a:t>
            </a:fld>
            <a:endParaRPr/>
          </a:p>
        </p:txBody>
      </p:sp>
      <p:sp>
        <p:nvSpPr>
          <p:cNvPr id="384" name="Google Shape;384;p22"/>
          <p:cNvSpPr txBox="1">
            <a:spLocks noGrp="1"/>
          </p:cNvSpPr>
          <p:nvPr>
            <p:ph type="ctrTitle" idx="4294967295"/>
          </p:nvPr>
        </p:nvSpPr>
        <p:spPr>
          <a:xfrm>
            <a:off x="1264525" y="0"/>
            <a:ext cx="6690600" cy="654600"/>
          </a:xfrm>
          <a:prstGeom prst="rect">
            <a:avLst/>
          </a:prstGeom>
          <a:noFill/>
          <a:ln>
            <a:noFill/>
          </a:ln>
        </p:spPr>
        <p:txBody>
          <a:bodyPr spcFirstLastPara="1" wrap="square" lIns="0" tIns="0" rIns="0" bIns="0" anchor="b" anchorCtr="0">
            <a:noAutofit/>
          </a:bodyPr>
          <a:lstStyle/>
          <a:p>
            <a:pPr marL="0" marR="0" lvl="0" indent="0" algn="ctr" rtl="0">
              <a:lnSpc>
                <a:spcPct val="80000"/>
              </a:lnSpc>
              <a:spcBef>
                <a:spcPts val="0"/>
              </a:spcBef>
              <a:spcAft>
                <a:spcPts val="0"/>
              </a:spcAft>
              <a:buClr>
                <a:schemeClr val="accent2"/>
              </a:buClr>
              <a:buSzPts val="4800"/>
              <a:buFont typeface="Raleway SemiBold"/>
              <a:buNone/>
            </a:pPr>
            <a:r>
              <a:rPr lang="tr-TR" sz="4800" b="0" i="0" u="none" strike="noStrike" cap="none">
                <a:solidFill>
                  <a:srgbClr val="741B47"/>
                </a:solidFill>
                <a:latin typeface="Raleway Medium"/>
                <a:ea typeface="Raleway Medium"/>
                <a:cs typeface="Raleway Medium"/>
                <a:sym typeface="Raleway Medium"/>
              </a:rPr>
              <a:t>Table of Contents</a:t>
            </a:r>
            <a:endParaRPr sz="4800" b="0" i="0" u="none" strike="noStrike" cap="none">
              <a:solidFill>
                <a:srgbClr val="741B47"/>
              </a:solidFill>
              <a:latin typeface="Raleway Medium"/>
              <a:ea typeface="Raleway Medium"/>
              <a:cs typeface="Raleway Medium"/>
              <a:sym typeface="Raleway Medium"/>
            </a:endParaRPr>
          </a:p>
        </p:txBody>
      </p:sp>
      <p:sp>
        <p:nvSpPr>
          <p:cNvPr id="385" name="Google Shape;385;p22"/>
          <p:cNvSpPr txBox="1">
            <a:spLocks noGrp="1"/>
          </p:cNvSpPr>
          <p:nvPr>
            <p:ph type="subTitle" idx="4294967295"/>
          </p:nvPr>
        </p:nvSpPr>
        <p:spPr>
          <a:xfrm>
            <a:off x="845725" y="924875"/>
            <a:ext cx="7842300" cy="2529900"/>
          </a:xfrm>
          <a:prstGeom prst="rect">
            <a:avLst/>
          </a:prstGeom>
          <a:noFill/>
          <a:ln>
            <a:noFill/>
          </a:ln>
        </p:spPr>
        <p:txBody>
          <a:bodyPr spcFirstLastPara="1" wrap="square" lIns="0" tIns="0" rIns="0" bIns="0" anchor="t" anchorCtr="0">
            <a:noAutofit/>
          </a:bodyPr>
          <a:lstStyle/>
          <a:p>
            <a:pPr marL="457200" marR="0" lvl="0" indent="-457200" algn="l" rtl="0">
              <a:lnSpc>
                <a:spcPct val="110000"/>
              </a:lnSpc>
              <a:spcBef>
                <a:spcPts val="600"/>
              </a:spcBef>
              <a:spcAft>
                <a:spcPts val="0"/>
              </a:spcAft>
              <a:buClr>
                <a:srgbClr val="741B47"/>
              </a:buClr>
              <a:buSzPts val="3600"/>
              <a:buFont typeface="Raleway"/>
              <a:buChar char="▶"/>
            </a:pPr>
            <a:r>
              <a:rPr lang="tr-TR" sz="3600" b="0" i="0" u="none" strike="noStrike" cap="none">
                <a:solidFill>
                  <a:schemeClr val="dk1"/>
                </a:solidFill>
                <a:latin typeface="Raleway"/>
                <a:ea typeface="Raleway"/>
                <a:cs typeface="Raleway"/>
                <a:sym typeface="Raleway"/>
              </a:rPr>
              <a:t>Network Topology</a:t>
            </a:r>
            <a:endParaRPr sz="3600" b="0" i="0" u="none" strike="noStrike" cap="none">
              <a:solidFill>
                <a:schemeClr val="dk1"/>
              </a:solidFill>
              <a:latin typeface="Raleway"/>
              <a:ea typeface="Raleway"/>
              <a:cs typeface="Raleway"/>
              <a:sym typeface="Raleway"/>
            </a:endParaRPr>
          </a:p>
          <a:p>
            <a:pPr marL="457200" marR="0" lvl="0" indent="-457200" algn="l" rtl="0">
              <a:lnSpc>
                <a:spcPct val="110000"/>
              </a:lnSpc>
              <a:spcBef>
                <a:spcPts val="600"/>
              </a:spcBef>
              <a:spcAft>
                <a:spcPts val="0"/>
              </a:spcAft>
              <a:buClr>
                <a:srgbClr val="741B47"/>
              </a:buClr>
              <a:buSzPts val="3600"/>
              <a:buFont typeface="Raleway"/>
              <a:buChar char="▶"/>
            </a:pPr>
            <a:r>
              <a:rPr lang="tr-TR" sz="3600" b="0" i="0" u="none" strike="noStrike" cap="none">
                <a:solidFill>
                  <a:schemeClr val="dk1"/>
                </a:solidFill>
                <a:latin typeface="Raleway"/>
                <a:ea typeface="Raleway"/>
                <a:cs typeface="Raleway"/>
                <a:sym typeface="Raleway"/>
              </a:rPr>
              <a:t>Physical Network Topologies</a:t>
            </a:r>
            <a:endParaRPr sz="3600" b="0" i="0" u="none" strike="noStrike" cap="none">
              <a:solidFill>
                <a:schemeClr val="dk1"/>
              </a:solidFill>
              <a:latin typeface="Raleway"/>
              <a:ea typeface="Raleway"/>
              <a:cs typeface="Raleway"/>
              <a:sym typeface="Raleway"/>
            </a:endParaRPr>
          </a:p>
          <a:p>
            <a:pPr marL="457200" marR="0" lvl="0" indent="-342900" algn="l" rtl="0">
              <a:lnSpc>
                <a:spcPct val="110000"/>
              </a:lnSpc>
              <a:spcBef>
                <a:spcPts val="0"/>
              </a:spcBef>
              <a:spcAft>
                <a:spcPts val="0"/>
              </a:spcAft>
              <a:buClr>
                <a:schemeClr val="dk1"/>
              </a:buClr>
              <a:buSzPts val="1800"/>
              <a:buFont typeface="Raleway"/>
              <a:buChar char="●"/>
            </a:pPr>
            <a:r>
              <a:rPr lang="tr-TR" sz="1800" b="0" i="0" u="none" strike="noStrike" cap="none">
                <a:solidFill>
                  <a:schemeClr val="dk1"/>
                </a:solidFill>
                <a:latin typeface="Raleway"/>
                <a:ea typeface="Raleway"/>
                <a:cs typeface="Raleway"/>
                <a:sym typeface="Raleway"/>
              </a:rPr>
              <a:t>Bus Topology</a:t>
            </a:r>
            <a:endParaRPr sz="1800" b="0" i="0" u="none" strike="noStrike" cap="none">
              <a:solidFill>
                <a:schemeClr val="dk1"/>
              </a:solidFill>
              <a:latin typeface="Raleway"/>
              <a:ea typeface="Raleway"/>
              <a:cs typeface="Raleway"/>
              <a:sym typeface="Raleway"/>
            </a:endParaRPr>
          </a:p>
          <a:p>
            <a:pPr marL="457200" marR="0" lvl="0" indent="-342900" algn="l" rtl="0">
              <a:lnSpc>
                <a:spcPct val="110000"/>
              </a:lnSpc>
              <a:spcBef>
                <a:spcPts val="0"/>
              </a:spcBef>
              <a:spcAft>
                <a:spcPts val="0"/>
              </a:spcAft>
              <a:buClr>
                <a:schemeClr val="dk1"/>
              </a:buClr>
              <a:buSzPts val="1800"/>
              <a:buFont typeface="Raleway"/>
              <a:buChar char="●"/>
            </a:pPr>
            <a:r>
              <a:rPr lang="tr-TR" sz="1800" b="0" i="0" u="none" strike="noStrike" cap="none">
                <a:solidFill>
                  <a:schemeClr val="dk1"/>
                </a:solidFill>
                <a:latin typeface="Raleway"/>
                <a:ea typeface="Raleway"/>
                <a:cs typeface="Raleway"/>
                <a:sym typeface="Raleway"/>
              </a:rPr>
              <a:t>Star Topology</a:t>
            </a:r>
            <a:endParaRPr sz="1800" b="0" i="0" u="none" strike="noStrike" cap="none">
              <a:solidFill>
                <a:schemeClr val="dk1"/>
              </a:solidFill>
              <a:latin typeface="Raleway"/>
              <a:ea typeface="Raleway"/>
              <a:cs typeface="Raleway"/>
              <a:sym typeface="Raleway"/>
            </a:endParaRPr>
          </a:p>
          <a:p>
            <a:pPr marL="457200" marR="0" lvl="0" indent="-342900" algn="l" rtl="0">
              <a:lnSpc>
                <a:spcPct val="110000"/>
              </a:lnSpc>
              <a:spcBef>
                <a:spcPts val="0"/>
              </a:spcBef>
              <a:spcAft>
                <a:spcPts val="0"/>
              </a:spcAft>
              <a:buClr>
                <a:schemeClr val="dk1"/>
              </a:buClr>
              <a:buSzPts val="1800"/>
              <a:buFont typeface="Raleway"/>
              <a:buChar char="●"/>
            </a:pPr>
            <a:r>
              <a:rPr lang="tr-TR" sz="1800" b="0" i="0" u="none" strike="noStrike" cap="none">
                <a:solidFill>
                  <a:schemeClr val="dk1"/>
                </a:solidFill>
                <a:latin typeface="Raleway"/>
                <a:ea typeface="Raleway"/>
                <a:cs typeface="Raleway"/>
                <a:sym typeface="Raleway"/>
              </a:rPr>
              <a:t>Ring Topology</a:t>
            </a:r>
            <a:endParaRPr sz="1800" b="0" i="0" u="none" strike="noStrike" cap="none">
              <a:solidFill>
                <a:schemeClr val="dk1"/>
              </a:solidFill>
              <a:latin typeface="Raleway"/>
              <a:ea typeface="Raleway"/>
              <a:cs typeface="Raleway"/>
              <a:sym typeface="Raleway"/>
            </a:endParaRPr>
          </a:p>
          <a:p>
            <a:pPr marL="457200" marR="0" lvl="0" indent="-342900" algn="l" rtl="0">
              <a:lnSpc>
                <a:spcPct val="110000"/>
              </a:lnSpc>
              <a:spcBef>
                <a:spcPts val="0"/>
              </a:spcBef>
              <a:spcAft>
                <a:spcPts val="0"/>
              </a:spcAft>
              <a:buClr>
                <a:schemeClr val="dk1"/>
              </a:buClr>
              <a:buSzPts val="1800"/>
              <a:buFont typeface="Raleway"/>
              <a:buChar char="●"/>
            </a:pPr>
            <a:r>
              <a:rPr lang="tr-TR" sz="1800" b="0" i="0" u="none" strike="noStrike" cap="none">
                <a:solidFill>
                  <a:schemeClr val="dk1"/>
                </a:solidFill>
                <a:latin typeface="Raleway"/>
                <a:ea typeface="Raleway"/>
                <a:cs typeface="Raleway"/>
                <a:sym typeface="Raleway"/>
              </a:rPr>
              <a:t>Mesh Topology</a:t>
            </a:r>
            <a:endParaRPr sz="1800" b="0" i="0" u="none" strike="noStrike" cap="none">
              <a:solidFill>
                <a:schemeClr val="dk1"/>
              </a:solidFill>
              <a:latin typeface="Raleway"/>
              <a:ea typeface="Raleway"/>
              <a:cs typeface="Raleway"/>
              <a:sym typeface="Raleway"/>
            </a:endParaRPr>
          </a:p>
          <a:p>
            <a:pPr marL="457200" marR="0" lvl="0" indent="-342900" algn="l" rtl="0">
              <a:lnSpc>
                <a:spcPct val="110000"/>
              </a:lnSpc>
              <a:spcBef>
                <a:spcPts val="0"/>
              </a:spcBef>
              <a:spcAft>
                <a:spcPts val="0"/>
              </a:spcAft>
              <a:buClr>
                <a:schemeClr val="dk1"/>
              </a:buClr>
              <a:buSzPts val="1800"/>
              <a:buFont typeface="Raleway"/>
              <a:buChar char="●"/>
            </a:pPr>
            <a:r>
              <a:rPr lang="tr-TR" sz="1800" b="0" i="0" u="none" strike="noStrike" cap="none">
                <a:solidFill>
                  <a:schemeClr val="dk1"/>
                </a:solidFill>
                <a:latin typeface="Raleway"/>
                <a:ea typeface="Raleway"/>
                <a:cs typeface="Raleway"/>
                <a:sym typeface="Raleway"/>
              </a:rPr>
              <a:t>Tree Topology</a:t>
            </a:r>
            <a:endParaRPr sz="1800" b="0" i="0" u="none" strike="noStrike" cap="none">
              <a:solidFill>
                <a:schemeClr val="dk1"/>
              </a:solidFill>
              <a:latin typeface="Raleway"/>
              <a:ea typeface="Raleway"/>
              <a:cs typeface="Raleway"/>
              <a:sym typeface="Raleway"/>
            </a:endParaRPr>
          </a:p>
          <a:p>
            <a:pPr marL="457200" marR="0" lvl="0" indent="-342900" algn="l" rtl="0">
              <a:lnSpc>
                <a:spcPct val="110000"/>
              </a:lnSpc>
              <a:spcBef>
                <a:spcPts val="0"/>
              </a:spcBef>
              <a:spcAft>
                <a:spcPts val="0"/>
              </a:spcAft>
              <a:buClr>
                <a:schemeClr val="dk1"/>
              </a:buClr>
              <a:buSzPts val="1800"/>
              <a:buFont typeface="Raleway"/>
              <a:buChar char="●"/>
            </a:pPr>
            <a:r>
              <a:rPr lang="tr-TR" sz="1800" b="0" i="0" u="none" strike="noStrike" cap="none">
                <a:solidFill>
                  <a:schemeClr val="dk1"/>
                </a:solidFill>
                <a:latin typeface="Raleway"/>
                <a:ea typeface="Raleway"/>
                <a:cs typeface="Raleway"/>
                <a:sym typeface="Raleway"/>
              </a:rPr>
              <a:t>Hybrid Topology</a:t>
            </a:r>
            <a:endParaRPr sz="1800" b="0" i="0" u="none" strike="noStrike" cap="none">
              <a:solidFill>
                <a:schemeClr val="dk1"/>
              </a:solidFill>
              <a:latin typeface="Raleway"/>
              <a:ea typeface="Raleway"/>
              <a:cs typeface="Raleway"/>
              <a:sym typeface="Raleway"/>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4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30</a:t>
            </a:fld>
            <a:endParaRPr/>
          </a:p>
        </p:txBody>
      </p:sp>
      <p:sp>
        <p:nvSpPr>
          <p:cNvPr id="645" name="Google Shape;645;p49"/>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Physical Network Topologies</a:t>
            </a:r>
            <a:endParaRPr sz="4800" b="0" i="0" u="none" strike="noStrike" cap="none">
              <a:solidFill>
                <a:srgbClr val="419ED3"/>
              </a:solidFill>
              <a:latin typeface="Raleway SemiBold"/>
              <a:ea typeface="Raleway SemiBold"/>
              <a:cs typeface="Raleway SemiBold"/>
              <a:sym typeface="Raleway SemiBold"/>
            </a:endParaRPr>
          </a:p>
        </p:txBody>
      </p:sp>
      <p:sp>
        <p:nvSpPr>
          <p:cNvPr id="646" name="Google Shape;646;p49"/>
          <p:cNvSpPr txBox="1"/>
          <p:nvPr/>
        </p:nvSpPr>
        <p:spPr>
          <a:xfrm>
            <a:off x="300575" y="790975"/>
            <a:ext cx="8843400" cy="180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dirty="0">
                <a:solidFill>
                  <a:srgbClr val="000000"/>
                </a:solidFill>
                <a:latin typeface="Raleway"/>
                <a:ea typeface="Raleway"/>
                <a:cs typeface="Raleway"/>
                <a:sym typeface="Raleway"/>
              </a:rPr>
              <a:t>Star </a:t>
            </a:r>
            <a:r>
              <a:rPr lang="tr-TR" sz="2400" b="1" i="0" u="none" strike="noStrike" cap="none" dirty="0" err="1">
                <a:solidFill>
                  <a:srgbClr val="000000"/>
                </a:solidFill>
                <a:latin typeface="Raleway"/>
                <a:ea typeface="Raleway"/>
                <a:cs typeface="Raleway"/>
                <a:sym typeface="Raleway"/>
              </a:rPr>
              <a:t>Topology</a:t>
            </a:r>
            <a:r>
              <a:rPr lang="tr-TR" sz="2400" b="1" i="0" u="none" strike="noStrike" cap="none" dirty="0">
                <a:solidFill>
                  <a:srgbClr val="000000"/>
                </a:solidFill>
                <a:latin typeface="Raleway"/>
                <a:ea typeface="Raleway"/>
                <a:cs typeface="Raleway"/>
                <a:sym typeface="Raleway"/>
              </a:rPr>
              <a:t>:</a:t>
            </a: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r>
              <a:rPr lang="tr-TR" sz="2400" b="0" i="0" u="none" strike="noStrike" cap="none" dirty="0" err="1">
                <a:solidFill>
                  <a:srgbClr val="000000"/>
                </a:solidFill>
                <a:latin typeface="Raleway"/>
                <a:ea typeface="Raleway"/>
                <a:cs typeface="Raleway"/>
                <a:sym typeface="Raleway"/>
              </a:rPr>
              <a:t>Every</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node</a:t>
            </a:r>
            <a:r>
              <a:rPr lang="tr-TR" sz="2400" b="0" i="0" u="none" strike="noStrike" cap="none" dirty="0">
                <a:solidFill>
                  <a:srgbClr val="000000"/>
                </a:solidFill>
                <a:latin typeface="Raleway"/>
                <a:ea typeface="Raleway"/>
                <a:cs typeface="Raleway"/>
                <a:sym typeface="Raleway"/>
              </a:rPr>
              <a:t> in </a:t>
            </a:r>
            <a:r>
              <a:rPr lang="tr-TR" sz="2400" b="0" i="0" u="none" strike="noStrike" cap="none" dirty="0" err="1">
                <a:solidFill>
                  <a:srgbClr val="000000"/>
                </a:solidFill>
                <a:latin typeface="Raleway"/>
                <a:ea typeface="Raleway"/>
                <a:cs typeface="Raleway"/>
                <a:sym typeface="Raleway"/>
              </a:rPr>
              <a:t>the</a:t>
            </a:r>
            <a:r>
              <a:rPr lang="tr-TR" sz="2400" b="0" i="0" u="none" strike="noStrike" cap="none" dirty="0">
                <a:solidFill>
                  <a:srgbClr val="000000"/>
                </a:solidFill>
                <a:latin typeface="Raleway"/>
                <a:ea typeface="Raleway"/>
                <a:cs typeface="Raleway"/>
                <a:sym typeface="Raleway"/>
              </a:rPr>
              <a:t> network is </a:t>
            </a:r>
            <a:r>
              <a:rPr lang="tr-TR" sz="2400" b="0" i="0" u="none" strike="noStrike" cap="none" dirty="0" err="1">
                <a:solidFill>
                  <a:srgbClr val="000000"/>
                </a:solidFill>
                <a:latin typeface="Raleway"/>
                <a:ea typeface="Raleway"/>
                <a:cs typeface="Raleway"/>
                <a:sym typeface="Raleway"/>
              </a:rPr>
              <a:t>connected</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one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central</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switch</a:t>
            </a: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p:txBody>
      </p:sp>
      <p:pic>
        <p:nvPicPr>
          <p:cNvPr id="647" name="Google Shape;647;p49" descr="ok icon"/>
          <p:cNvPicPr preferRelativeResize="0"/>
          <p:nvPr/>
        </p:nvPicPr>
        <p:blipFill rotWithShape="1">
          <a:blip r:embed="rId3">
            <a:alphaModFix/>
          </a:blip>
          <a:srcRect/>
          <a:stretch/>
        </p:blipFill>
        <p:spPr>
          <a:xfrm>
            <a:off x="1224750" y="3848547"/>
            <a:ext cx="372350" cy="372350"/>
          </a:xfrm>
          <a:prstGeom prst="rect">
            <a:avLst/>
          </a:prstGeom>
          <a:noFill/>
          <a:ln>
            <a:noFill/>
          </a:ln>
        </p:spPr>
      </p:pic>
      <p:pic>
        <p:nvPicPr>
          <p:cNvPr id="648" name="Google Shape;648;p49" descr="x mark 3 icon"/>
          <p:cNvPicPr preferRelativeResize="0"/>
          <p:nvPr/>
        </p:nvPicPr>
        <p:blipFill rotWithShape="1">
          <a:blip r:embed="rId4">
            <a:alphaModFix/>
          </a:blip>
          <a:srcRect/>
          <a:stretch/>
        </p:blipFill>
        <p:spPr>
          <a:xfrm>
            <a:off x="4797450" y="3884675"/>
            <a:ext cx="372350" cy="372350"/>
          </a:xfrm>
          <a:prstGeom prst="rect">
            <a:avLst/>
          </a:prstGeom>
          <a:noFill/>
          <a:ln>
            <a:noFill/>
          </a:ln>
        </p:spPr>
      </p:pic>
      <p:sp>
        <p:nvSpPr>
          <p:cNvPr id="649" name="Google Shape;649;p49"/>
          <p:cNvSpPr txBox="1"/>
          <p:nvPr/>
        </p:nvSpPr>
        <p:spPr>
          <a:xfrm>
            <a:off x="1597100" y="3795625"/>
            <a:ext cx="30324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Easy to manage</a:t>
            </a:r>
            <a:endParaRPr sz="1800" b="0" i="0" u="none" strike="noStrike" cap="none">
              <a:solidFill>
                <a:srgbClr val="000000"/>
              </a:solidFill>
              <a:latin typeface="Arial"/>
              <a:ea typeface="Arial"/>
              <a:cs typeface="Arial"/>
              <a:sym typeface="Arial"/>
            </a:endParaRPr>
          </a:p>
        </p:txBody>
      </p:sp>
      <p:sp>
        <p:nvSpPr>
          <p:cNvPr id="650" name="Google Shape;650;p49"/>
          <p:cNvSpPr txBox="1"/>
          <p:nvPr/>
        </p:nvSpPr>
        <p:spPr>
          <a:xfrm>
            <a:off x="1597100" y="4329025"/>
            <a:ext cx="31416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Requires fewer cables</a:t>
            </a:r>
            <a:endParaRPr sz="1800" b="0" i="0" u="none" strike="noStrike" cap="none">
              <a:solidFill>
                <a:srgbClr val="000000"/>
              </a:solidFill>
              <a:latin typeface="Arial"/>
              <a:ea typeface="Arial"/>
              <a:cs typeface="Arial"/>
              <a:sym typeface="Arial"/>
            </a:endParaRPr>
          </a:p>
        </p:txBody>
      </p:sp>
      <p:pic>
        <p:nvPicPr>
          <p:cNvPr id="651" name="Google Shape;651;p49" descr="ok icon"/>
          <p:cNvPicPr preferRelativeResize="0"/>
          <p:nvPr/>
        </p:nvPicPr>
        <p:blipFill rotWithShape="1">
          <a:blip r:embed="rId3">
            <a:alphaModFix/>
          </a:blip>
          <a:srcRect/>
          <a:stretch/>
        </p:blipFill>
        <p:spPr>
          <a:xfrm>
            <a:off x="1224750" y="4362261"/>
            <a:ext cx="372350" cy="372350"/>
          </a:xfrm>
          <a:prstGeom prst="rect">
            <a:avLst/>
          </a:prstGeom>
          <a:noFill/>
          <a:ln>
            <a:noFill/>
          </a:ln>
        </p:spPr>
      </p:pic>
      <p:sp>
        <p:nvSpPr>
          <p:cNvPr id="652" name="Google Shape;652;p49"/>
          <p:cNvSpPr txBox="1"/>
          <p:nvPr/>
        </p:nvSpPr>
        <p:spPr>
          <a:xfrm>
            <a:off x="5210600" y="3719425"/>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If central switch fails entire network goes down</a:t>
            </a:r>
            <a:endParaRPr sz="1800" b="0" i="0" u="none" strike="noStrike" cap="none">
              <a:solidFill>
                <a:srgbClr val="000000"/>
              </a:solidFill>
              <a:latin typeface="Arial"/>
              <a:ea typeface="Arial"/>
              <a:cs typeface="Arial"/>
              <a:sym typeface="Arial"/>
            </a:endParaRPr>
          </a:p>
        </p:txBody>
      </p:sp>
      <p:pic>
        <p:nvPicPr>
          <p:cNvPr id="653" name="Google Shape;653;p49" descr="x mark 3 icon"/>
          <p:cNvPicPr preferRelativeResize="0"/>
          <p:nvPr/>
        </p:nvPicPr>
        <p:blipFill rotWithShape="1">
          <a:blip r:embed="rId4">
            <a:alphaModFix/>
          </a:blip>
          <a:srcRect/>
          <a:stretch/>
        </p:blipFill>
        <p:spPr>
          <a:xfrm>
            <a:off x="4797350" y="4487675"/>
            <a:ext cx="372350" cy="372350"/>
          </a:xfrm>
          <a:prstGeom prst="rect">
            <a:avLst/>
          </a:prstGeom>
          <a:noFill/>
          <a:ln>
            <a:noFill/>
          </a:ln>
        </p:spPr>
      </p:pic>
      <p:sp>
        <p:nvSpPr>
          <p:cNvPr id="654" name="Google Shape;654;p49"/>
          <p:cNvSpPr txBox="1"/>
          <p:nvPr/>
        </p:nvSpPr>
        <p:spPr>
          <a:xfrm>
            <a:off x="5210600" y="4329025"/>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Performance is up to central switch</a:t>
            </a:r>
            <a:endParaRPr sz="1800" b="0" i="0" u="none" strike="noStrike" cap="none">
              <a:solidFill>
                <a:srgbClr val="000000"/>
              </a:solidFill>
              <a:latin typeface="Arial"/>
              <a:ea typeface="Arial"/>
              <a:cs typeface="Arial"/>
              <a:sym typeface="Arial"/>
            </a:endParaRPr>
          </a:p>
        </p:txBody>
      </p:sp>
      <p:pic>
        <p:nvPicPr>
          <p:cNvPr id="655" name="Google Shape;655;p49"/>
          <p:cNvPicPr preferRelativeResize="0"/>
          <p:nvPr/>
        </p:nvPicPr>
        <p:blipFill rotWithShape="1">
          <a:blip r:embed="rId5">
            <a:alphaModFix/>
          </a:blip>
          <a:srcRect/>
          <a:stretch/>
        </p:blipFill>
        <p:spPr>
          <a:xfrm>
            <a:off x="2549600" y="1773225"/>
            <a:ext cx="4044799" cy="20224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5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31</a:t>
            </a:fld>
            <a:endParaRPr/>
          </a:p>
        </p:txBody>
      </p:sp>
      <p:sp>
        <p:nvSpPr>
          <p:cNvPr id="661" name="Google Shape;661;p50"/>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Physical Network Topologies</a:t>
            </a:r>
            <a:endParaRPr sz="4800" b="0" i="0" u="none" strike="noStrike" cap="none">
              <a:solidFill>
                <a:srgbClr val="419ED3"/>
              </a:solidFill>
              <a:latin typeface="Raleway SemiBold"/>
              <a:ea typeface="Raleway SemiBold"/>
              <a:cs typeface="Raleway SemiBold"/>
              <a:sym typeface="Raleway SemiBold"/>
            </a:endParaRPr>
          </a:p>
        </p:txBody>
      </p:sp>
      <p:sp>
        <p:nvSpPr>
          <p:cNvPr id="662" name="Google Shape;662;p50"/>
          <p:cNvSpPr txBox="1"/>
          <p:nvPr/>
        </p:nvSpPr>
        <p:spPr>
          <a:xfrm>
            <a:off x="300575" y="790975"/>
            <a:ext cx="8843400" cy="180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dirty="0">
                <a:solidFill>
                  <a:srgbClr val="000000"/>
                </a:solidFill>
                <a:latin typeface="Raleway"/>
                <a:ea typeface="Raleway"/>
                <a:cs typeface="Raleway"/>
                <a:sym typeface="Raleway"/>
              </a:rPr>
              <a:t>Ring </a:t>
            </a:r>
            <a:r>
              <a:rPr lang="tr-TR" sz="2400" b="1" i="0" u="none" strike="noStrike" cap="none" dirty="0" err="1">
                <a:solidFill>
                  <a:srgbClr val="000000"/>
                </a:solidFill>
                <a:latin typeface="Raleway"/>
                <a:ea typeface="Raleway"/>
                <a:cs typeface="Raleway"/>
                <a:sym typeface="Raleway"/>
              </a:rPr>
              <a:t>Topology</a:t>
            </a:r>
            <a:r>
              <a:rPr lang="tr-TR" sz="2400" b="1" i="0" u="none" strike="noStrike" cap="none" dirty="0">
                <a:solidFill>
                  <a:srgbClr val="000000"/>
                </a:solidFill>
                <a:latin typeface="Raleway"/>
                <a:ea typeface="Raleway"/>
                <a:cs typeface="Raleway"/>
                <a:sym typeface="Raleway"/>
              </a:rPr>
              <a:t>:</a:t>
            </a: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r>
              <a:rPr lang="tr-TR" sz="2400" b="0" i="0" u="none" strike="noStrike" cap="none" dirty="0" err="1">
                <a:solidFill>
                  <a:srgbClr val="000000"/>
                </a:solidFill>
                <a:latin typeface="Raleway"/>
                <a:ea typeface="Raleway"/>
                <a:cs typeface="Raleway"/>
                <a:sym typeface="Raleway"/>
              </a:rPr>
              <a:t>Every</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node</a:t>
            </a:r>
            <a:r>
              <a:rPr lang="tr-TR" sz="2400" b="0" i="0" u="none" strike="noStrike" cap="none" dirty="0">
                <a:solidFill>
                  <a:srgbClr val="000000"/>
                </a:solidFill>
                <a:latin typeface="Raleway"/>
                <a:ea typeface="Raleway"/>
                <a:cs typeface="Raleway"/>
                <a:sym typeface="Raleway"/>
              </a:rPr>
              <a:t> is </a:t>
            </a:r>
            <a:r>
              <a:rPr lang="tr-TR" sz="2400" b="0" i="0" u="none" strike="noStrike" cap="none" dirty="0" err="1">
                <a:solidFill>
                  <a:srgbClr val="000000"/>
                </a:solidFill>
                <a:latin typeface="Raleway"/>
                <a:ea typeface="Raleway"/>
                <a:cs typeface="Raleway"/>
                <a:sym typeface="Raleway"/>
              </a:rPr>
              <a:t>connected</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each</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other</a:t>
            </a:r>
            <a:r>
              <a:rPr lang="tr-TR" sz="2400" b="0" i="0" u="none" strike="noStrike" cap="none" dirty="0">
                <a:solidFill>
                  <a:srgbClr val="000000"/>
                </a:solidFill>
                <a:latin typeface="Raleway"/>
                <a:ea typeface="Raleway"/>
                <a:cs typeface="Raleway"/>
                <a:sym typeface="Raleway"/>
              </a:rPr>
              <a:t> in a </a:t>
            </a:r>
            <a:r>
              <a:rPr lang="tr-TR" sz="2400" b="0" i="0" u="none" strike="noStrike" cap="none" dirty="0" err="1">
                <a:solidFill>
                  <a:srgbClr val="000000"/>
                </a:solidFill>
                <a:latin typeface="Raleway"/>
                <a:ea typeface="Raleway"/>
                <a:cs typeface="Raleway"/>
                <a:sym typeface="Raleway"/>
              </a:rPr>
              <a:t>circular</a:t>
            </a:r>
            <a:r>
              <a:rPr lang="tr-TR" sz="2400" b="0" i="0" u="none" strike="noStrike" cap="none" dirty="0">
                <a:solidFill>
                  <a:srgbClr val="000000"/>
                </a:solidFill>
                <a:latin typeface="Raleway"/>
                <a:ea typeface="Raleway"/>
                <a:cs typeface="Raleway"/>
                <a:sym typeface="Raleway"/>
              </a:rPr>
              <a:t> format.</a:t>
            </a: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p:txBody>
      </p:sp>
      <p:pic>
        <p:nvPicPr>
          <p:cNvPr id="663" name="Google Shape;663;p50" descr="ok icon"/>
          <p:cNvPicPr preferRelativeResize="0"/>
          <p:nvPr/>
        </p:nvPicPr>
        <p:blipFill rotWithShape="1">
          <a:blip r:embed="rId3">
            <a:alphaModFix/>
          </a:blip>
          <a:srcRect/>
          <a:stretch/>
        </p:blipFill>
        <p:spPr>
          <a:xfrm>
            <a:off x="1258775" y="3912100"/>
            <a:ext cx="338325" cy="338325"/>
          </a:xfrm>
          <a:prstGeom prst="rect">
            <a:avLst/>
          </a:prstGeom>
          <a:noFill/>
          <a:ln>
            <a:noFill/>
          </a:ln>
        </p:spPr>
      </p:pic>
      <p:pic>
        <p:nvPicPr>
          <p:cNvPr id="664" name="Google Shape;664;p50" descr="x mark 3 icon"/>
          <p:cNvPicPr preferRelativeResize="0"/>
          <p:nvPr/>
        </p:nvPicPr>
        <p:blipFill rotWithShape="1">
          <a:blip r:embed="rId4">
            <a:alphaModFix/>
          </a:blip>
          <a:srcRect/>
          <a:stretch/>
        </p:blipFill>
        <p:spPr>
          <a:xfrm>
            <a:off x="4924150" y="3912100"/>
            <a:ext cx="245550" cy="245550"/>
          </a:xfrm>
          <a:prstGeom prst="rect">
            <a:avLst/>
          </a:prstGeom>
          <a:noFill/>
          <a:ln>
            <a:noFill/>
          </a:ln>
        </p:spPr>
      </p:pic>
      <p:sp>
        <p:nvSpPr>
          <p:cNvPr id="665" name="Google Shape;665;p50"/>
          <p:cNvSpPr txBox="1"/>
          <p:nvPr/>
        </p:nvSpPr>
        <p:spPr>
          <a:xfrm>
            <a:off x="1597100" y="3871825"/>
            <a:ext cx="30324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dirty="0" err="1">
                <a:solidFill>
                  <a:srgbClr val="000000"/>
                </a:solidFill>
                <a:latin typeface="Arial"/>
                <a:ea typeface="Arial"/>
                <a:cs typeface="Arial"/>
                <a:sym typeface="Arial"/>
              </a:rPr>
              <a:t>Low</a:t>
            </a:r>
            <a:r>
              <a:rPr lang="tr-TR" sz="1800" b="0" i="0" u="none" strike="noStrike" cap="none" dirty="0">
                <a:solidFill>
                  <a:srgbClr val="000000"/>
                </a:solidFill>
                <a:latin typeface="Arial"/>
                <a:ea typeface="Arial"/>
                <a:cs typeface="Arial"/>
                <a:sym typeface="Arial"/>
              </a:rPr>
              <a:t> risk of </a:t>
            </a:r>
            <a:r>
              <a:rPr lang="tr-TR" sz="1800" b="0" i="0" u="none" strike="noStrike" cap="none" dirty="0" err="1">
                <a:solidFill>
                  <a:srgbClr val="000000"/>
                </a:solidFill>
                <a:latin typeface="Arial"/>
                <a:ea typeface="Arial"/>
                <a:cs typeface="Arial"/>
                <a:sym typeface="Arial"/>
              </a:rPr>
              <a:t>packet</a:t>
            </a:r>
            <a:r>
              <a:rPr lang="tr-TR" sz="1800" b="0" i="0" u="none" strike="noStrike" cap="none" dirty="0">
                <a:solidFill>
                  <a:srgbClr val="000000"/>
                </a:solidFill>
                <a:latin typeface="Arial"/>
                <a:ea typeface="Arial"/>
                <a:cs typeface="Arial"/>
                <a:sym typeface="Arial"/>
              </a:rPr>
              <a:t> </a:t>
            </a:r>
            <a:r>
              <a:rPr lang="tr-TR" sz="1800" b="0" i="0" u="none" strike="noStrike" cap="none" dirty="0" err="1">
                <a:solidFill>
                  <a:srgbClr val="000000"/>
                </a:solidFill>
                <a:latin typeface="Arial"/>
                <a:ea typeface="Arial"/>
                <a:cs typeface="Arial"/>
                <a:sym typeface="Arial"/>
              </a:rPr>
              <a:t>collision</a:t>
            </a:r>
            <a:endParaRPr sz="1800" b="0" i="0" u="none" strike="noStrike" cap="none" dirty="0">
              <a:solidFill>
                <a:srgbClr val="000000"/>
              </a:solidFill>
              <a:latin typeface="Arial"/>
              <a:ea typeface="Arial"/>
              <a:cs typeface="Arial"/>
              <a:sym typeface="Arial"/>
            </a:endParaRPr>
          </a:p>
        </p:txBody>
      </p:sp>
      <p:sp>
        <p:nvSpPr>
          <p:cNvPr id="666" name="Google Shape;666;p50"/>
          <p:cNvSpPr txBox="1"/>
          <p:nvPr/>
        </p:nvSpPr>
        <p:spPr>
          <a:xfrm>
            <a:off x="5210600" y="3795625"/>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tr-TR" sz="1600" b="0" i="0" u="none" strike="noStrike" cap="none">
                <a:solidFill>
                  <a:srgbClr val="000000"/>
                </a:solidFill>
                <a:latin typeface="Arial"/>
                <a:ea typeface="Arial"/>
                <a:cs typeface="Arial"/>
                <a:sym typeface="Arial"/>
              </a:rPr>
              <a:t>Vulnerable to failure</a:t>
            </a:r>
            <a:endParaRPr sz="1600" b="0" i="0" u="none" strike="noStrike" cap="none">
              <a:solidFill>
                <a:srgbClr val="000000"/>
              </a:solidFill>
              <a:latin typeface="Arial"/>
              <a:ea typeface="Arial"/>
              <a:cs typeface="Arial"/>
              <a:sym typeface="Arial"/>
            </a:endParaRPr>
          </a:p>
        </p:txBody>
      </p:sp>
      <p:pic>
        <p:nvPicPr>
          <p:cNvPr id="667" name="Google Shape;667;p50" descr="x mark 3 icon"/>
          <p:cNvPicPr preferRelativeResize="0"/>
          <p:nvPr/>
        </p:nvPicPr>
        <p:blipFill rotWithShape="1">
          <a:blip r:embed="rId4">
            <a:alphaModFix/>
          </a:blip>
          <a:srcRect/>
          <a:stretch/>
        </p:blipFill>
        <p:spPr>
          <a:xfrm>
            <a:off x="4924150" y="4280925"/>
            <a:ext cx="245550" cy="245550"/>
          </a:xfrm>
          <a:prstGeom prst="rect">
            <a:avLst/>
          </a:prstGeom>
          <a:noFill/>
          <a:ln>
            <a:noFill/>
          </a:ln>
        </p:spPr>
      </p:pic>
      <p:sp>
        <p:nvSpPr>
          <p:cNvPr id="668" name="Google Shape;668;p50"/>
          <p:cNvSpPr txBox="1"/>
          <p:nvPr/>
        </p:nvSpPr>
        <p:spPr>
          <a:xfrm>
            <a:off x="5210600" y="4100425"/>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tr-TR" sz="1600" b="0" i="0" u="none" strike="noStrike" cap="none">
                <a:solidFill>
                  <a:srgbClr val="000000"/>
                </a:solidFill>
                <a:latin typeface="Arial"/>
                <a:ea typeface="Arial"/>
                <a:cs typeface="Arial"/>
                <a:sym typeface="Arial"/>
              </a:rPr>
              <a:t>The more devices added the more communication delay</a:t>
            </a:r>
            <a:endParaRPr sz="1600" b="0" i="0" u="none" strike="noStrike" cap="none">
              <a:solidFill>
                <a:srgbClr val="000000"/>
              </a:solidFill>
              <a:latin typeface="Arial"/>
              <a:ea typeface="Arial"/>
              <a:cs typeface="Arial"/>
              <a:sym typeface="Arial"/>
            </a:endParaRPr>
          </a:p>
        </p:txBody>
      </p:sp>
      <p:pic>
        <p:nvPicPr>
          <p:cNvPr id="669" name="Google Shape;669;p50"/>
          <p:cNvPicPr preferRelativeResize="0"/>
          <p:nvPr/>
        </p:nvPicPr>
        <p:blipFill rotWithShape="1">
          <a:blip r:embed="rId5">
            <a:alphaModFix/>
          </a:blip>
          <a:srcRect l="18993" r="18176"/>
          <a:stretch/>
        </p:blipFill>
        <p:spPr>
          <a:xfrm>
            <a:off x="1447325" y="1782750"/>
            <a:ext cx="2520826" cy="2006176"/>
          </a:xfrm>
          <a:prstGeom prst="rect">
            <a:avLst/>
          </a:prstGeom>
          <a:noFill/>
          <a:ln>
            <a:noFill/>
          </a:ln>
        </p:spPr>
      </p:pic>
      <p:pic>
        <p:nvPicPr>
          <p:cNvPr id="670" name="Google Shape;670;p50"/>
          <p:cNvPicPr preferRelativeResize="0"/>
          <p:nvPr/>
        </p:nvPicPr>
        <p:blipFill rotWithShape="1">
          <a:blip r:embed="rId6">
            <a:alphaModFix/>
          </a:blip>
          <a:srcRect l="13210" r="17262"/>
          <a:stretch/>
        </p:blipFill>
        <p:spPr>
          <a:xfrm>
            <a:off x="4629500" y="1804050"/>
            <a:ext cx="2663390" cy="1915375"/>
          </a:xfrm>
          <a:prstGeom prst="rect">
            <a:avLst/>
          </a:prstGeom>
          <a:noFill/>
          <a:ln>
            <a:noFill/>
          </a:ln>
        </p:spPr>
      </p:pic>
      <p:pic>
        <p:nvPicPr>
          <p:cNvPr id="671" name="Google Shape;671;p50" descr="x mark 3 icon"/>
          <p:cNvPicPr preferRelativeResize="0"/>
          <p:nvPr/>
        </p:nvPicPr>
        <p:blipFill rotWithShape="1">
          <a:blip r:embed="rId4">
            <a:alphaModFix/>
          </a:blip>
          <a:srcRect/>
          <a:stretch/>
        </p:blipFill>
        <p:spPr>
          <a:xfrm>
            <a:off x="4924150" y="4771189"/>
            <a:ext cx="245550" cy="245550"/>
          </a:xfrm>
          <a:prstGeom prst="rect">
            <a:avLst/>
          </a:prstGeom>
          <a:noFill/>
          <a:ln>
            <a:noFill/>
          </a:ln>
        </p:spPr>
      </p:pic>
      <p:sp>
        <p:nvSpPr>
          <p:cNvPr id="672" name="Google Shape;672;p50"/>
          <p:cNvSpPr txBox="1"/>
          <p:nvPr/>
        </p:nvSpPr>
        <p:spPr>
          <a:xfrm>
            <a:off x="5201499" y="4590050"/>
            <a:ext cx="39426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tr-TR" sz="1600" b="0" i="0" u="none" strike="noStrike" cap="none">
                <a:solidFill>
                  <a:srgbClr val="000000"/>
                </a:solidFill>
                <a:latin typeface="Arial"/>
                <a:ea typeface="Arial"/>
                <a:cs typeface="Arial"/>
                <a:sym typeface="Arial"/>
              </a:rPr>
              <a:t>To make changes the network should be shut down</a:t>
            </a:r>
            <a:endParaRPr sz="1600" b="0" i="0" u="none" strike="noStrike" cap="none">
              <a:solidFill>
                <a:srgbClr val="000000"/>
              </a:solidFill>
              <a:latin typeface="Arial"/>
              <a:ea typeface="Arial"/>
              <a:cs typeface="Arial"/>
              <a:sym typeface="Arial"/>
            </a:endParaRPr>
          </a:p>
        </p:txBody>
      </p:sp>
      <p:pic>
        <p:nvPicPr>
          <p:cNvPr id="673" name="Google Shape;673;p50" descr="ok icon"/>
          <p:cNvPicPr preferRelativeResize="0"/>
          <p:nvPr/>
        </p:nvPicPr>
        <p:blipFill rotWithShape="1">
          <a:blip r:embed="rId3">
            <a:alphaModFix/>
          </a:blip>
          <a:srcRect/>
          <a:stretch/>
        </p:blipFill>
        <p:spPr>
          <a:xfrm>
            <a:off x="1258775" y="4369300"/>
            <a:ext cx="338325" cy="338325"/>
          </a:xfrm>
          <a:prstGeom prst="rect">
            <a:avLst/>
          </a:prstGeom>
          <a:noFill/>
          <a:ln>
            <a:noFill/>
          </a:ln>
        </p:spPr>
      </p:pic>
      <p:sp>
        <p:nvSpPr>
          <p:cNvPr id="674" name="Google Shape;674;p50"/>
          <p:cNvSpPr txBox="1"/>
          <p:nvPr/>
        </p:nvSpPr>
        <p:spPr>
          <a:xfrm>
            <a:off x="1597100" y="4329025"/>
            <a:ext cx="30324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Easy to install</a:t>
            </a: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5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32</a:t>
            </a:fld>
            <a:endParaRPr/>
          </a:p>
        </p:txBody>
      </p:sp>
      <p:sp>
        <p:nvSpPr>
          <p:cNvPr id="680" name="Google Shape;680;p51"/>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Physical Network Topologies</a:t>
            </a:r>
            <a:endParaRPr sz="4800" b="0" i="0" u="none" strike="noStrike" cap="none">
              <a:solidFill>
                <a:srgbClr val="419ED3"/>
              </a:solidFill>
              <a:latin typeface="Raleway SemiBold"/>
              <a:ea typeface="Raleway SemiBold"/>
              <a:cs typeface="Raleway SemiBold"/>
              <a:sym typeface="Raleway SemiBold"/>
            </a:endParaRPr>
          </a:p>
        </p:txBody>
      </p:sp>
      <p:sp>
        <p:nvSpPr>
          <p:cNvPr id="681" name="Google Shape;681;p51"/>
          <p:cNvSpPr txBox="1"/>
          <p:nvPr/>
        </p:nvSpPr>
        <p:spPr>
          <a:xfrm>
            <a:off x="300575" y="790975"/>
            <a:ext cx="8843400" cy="180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Mesh Topology:</a:t>
            </a: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A point-to-point connection where nodes are interconnected</a:t>
            </a: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p:txBody>
      </p:sp>
      <p:pic>
        <p:nvPicPr>
          <p:cNvPr id="682" name="Google Shape;682;p51" descr="ok icon"/>
          <p:cNvPicPr preferRelativeResize="0"/>
          <p:nvPr/>
        </p:nvPicPr>
        <p:blipFill rotWithShape="1">
          <a:blip r:embed="rId3">
            <a:alphaModFix/>
          </a:blip>
          <a:srcRect/>
          <a:stretch/>
        </p:blipFill>
        <p:spPr>
          <a:xfrm>
            <a:off x="1298150" y="3851250"/>
            <a:ext cx="338325" cy="338325"/>
          </a:xfrm>
          <a:prstGeom prst="rect">
            <a:avLst/>
          </a:prstGeom>
          <a:noFill/>
          <a:ln>
            <a:noFill/>
          </a:ln>
        </p:spPr>
      </p:pic>
      <p:pic>
        <p:nvPicPr>
          <p:cNvPr id="683" name="Google Shape;683;p51" descr="x mark 3 icon"/>
          <p:cNvPicPr preferRelativeResize="0"/>
          <p:nvPr/>
        </p:nvPicPr>
        <p:blipFill rotWithShape="1">
          <a:blip r:embed="rId4">
            <a:alphaModFix/>
          </a:blip>
          <a:srcRect/>
          <a:stretch/>
        </p:blipFill>
        <p:spPr>
          <a:xfrm>
            <a:off x="4831375" y="3912100"/>
            <a:ext cx="338325" cy="338325"/>
          </a:xfrm>
          <a:prstGeom prst="rect">
            <a:avLst/>
          </a:prstGeom>
          <a:noFill/>
          <a:ln>
            <a:noFill/>
          </a:ln>
        </p:spPr>
      </p:pic>
      <p:sp>
        <p:nvSpPr>
          <p:cNvPr id="684" name="Google Shape;684;p51"/>
          <p:cNvSpPr txBox="1"/>
          <p:nvPr/>
        </p:nvSpPr>
        <p:spPr>
          <a:xfrm>
            <a:off x="1597100" y="3795625"/>
            <a:ext cx="30324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Reliable</a:t>
            </a:r>
            <a:endParaRPr sz="1800" b="0" i="0" u="none" strike="noStrike" cap="none">
              <a:solidFill>
                <a:srgbClr val="000000"/>
              </a:solidFill>
              <a:latin typeface="Arial"/>
              <a:ea typeface="Arial"/>
              <a:cs typeface="Arial"/>
              <a:sym typeface="Arial"/>
            </a:endParaRPr>
          </a:p>
        </p:txBody>
      </p:sp>
      <p:sp>
        <p:nvSpPr>
          <p:cNvPr id="685" name="Google Shape;685;p51"/>
          <p:cNvSpPr txBox="1"/>
          <p:nvPr/>
        </p:nvSpPr>
        <p:spPr>
          <a:xfrm>
            <a:off x="5210600" y="3853134"/>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Configuration is complex</a:t>
            </a:r>
            <a:endParaRPr sz="1800" b="0" i="0" u="none" strike="noStrike" cap="none">
              <a:solidFill>
                <a:srgbClr val="000000"/>
              </a:solidFill>
              <a:latin typeface="Arial"/>
              <a:ea typeface="Arial"/>
              <a:cs typeface="Arial"/>
              <a:sym typeface="Arial"/>
            </a:endParaRPr>
          </a:p>
        </p:txBody>
      </p:sp>
      <p:pic>
        <p:nvPicPr>
          <p:cNvPr id="686" name="Google Shape;686;p51" descr="x mark 3 icon"/>
          <p:cNvPicPr preferRelativeResize="0"/>
          <p:nvPr/>
        </p:nvPicPr>
        <p:blipFill rotWithShape="1">
          <a:blip r:embed="rId4">
            <a:alphaModFix/>
          </a:blip>
          <a:srcRect/>
          <a:stretch/>
        </p:blipFill>
        <p:spPr>
          <a:xfrm>
            <a:off x="4831375" y="4311279"/>
            <a:ext cx="338325" cy="338325"/>
          </a:xfrm>
          <a:prstGeom prst="rect">
            <a:avLst/>
          </a:prstGeom>
          <a:noFill/>
          <a:ln>
            <a:noFill/>
          </a:ln>
        </p:spPr>
      </p:pic>
      <p:sp>
        <p:nvSpPr>
          <p:cNvPr id="687" name="Google Shape;687;p51"/>
          <p:cNvSpPr txBox="1"/>
          <p:nvPr/>
        </p:nvSpPr>
        <p:spPr>
          <a:xfrm>
            <a:off x="5249435" y="4235070"/>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Expensive</a:t>
            </a:r>
            <a:endParaRPr sz="1800" b="0" i="0" u="none" strike="noStrike" cap="none">
              <a:solidFill>
                <a:srgbClr val="000000"/>
              </a:solidFill>
              <a:latin typeface="Arial"/>
              <a:ea typeface="Arial"/>
              <a:cs typeface="Arial"/>
              <a:sym typeface="Arial"/>
            </a:endParaRPr>
          </a:p>
        </p:txBody>
      </p:sp>
      <p:pic>
        <p:nvPicPr>
          <p:cNvPr id="688" name="Google Shape;688;p51"/>
          <p:cNvPicPr preferRelativeResize="0"/>
          <p:nvPr/>
        </p:nvPicPr>
        <p:blipFill rotWithShape="1">
          <a:blip r:embed="rId5">
            <a:alphaModFix/>
          </a:blip>
          <a:srcRect/>
          <a:stretch/>
        </p:blipFill>
        <p:spPr>
          <a:xfrm>
            <a:off x="2386652" y="1720162"/>
            <a:ext cx="4262174" cy="21310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5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33</a:t>
            </a:fld>
            <a:endParaRPr/>
          </a:p>
        </p:txBody>
      </p:sp>
      <p:sp>
        <p:nvSpPr>
          <p:cNvPr id="694" name="Google Shape;694;p52"/>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Physical Network Topologies</a:t>
            </a:r>
            <a:endParaRPr sz="4800" b="0" i="0" u="none" strike="noStrike" cap="none">
              <a:solidFill>
                <a:srgbClr val="419ED3"/>
              </a:solidFill>
              <a:latin typeface="Raleway SemiBold"/>
              <a:ea typeface="Raleway SemiBold"/>
              <a:cs typeface="Raleway SemiBold"/>
              <a:sym typeface="Raleway SemiBold"/>
            </a:endParaRPr>
          </a:p>
        </p:txBody>
      </p:sp>
      <p:sp>
        <p:nvSpPr>
          <p:cNvPr id="695" name="Google Shape;695;p52"/>
          <p:cNvSpPr txBox="1"/>
          <p:nvPr/>
        </p:nvSpPr>
        <p:spPr>
          <a:xfrm>
            <a:off x="300575" y="790975"/>
            <a:ext cx="8843400" cy="180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dirty="0" err="1">
                <a:solidFill>
                  <a:srgbClr val="000000"/>
                </a:solidFill>
                <a:latin typeface="Raleway"/>
                <a:ea typeface="Raleway"/>
                <a:cs typeface="Raleway"/>
                <a:sym typeface="Raleway"/>
              </a:rPr>
              <a:t>Tree</a:t>
            </a:r>
            <a:r>
              <a:rPr lang="tr-TR" sz="2400" b="1" i="0" u="none" strike="noStrike" cap="none" dirty="0">
                <a:solidFill>
                  <a:srgbClr val="000000"/>
                </a:solidFill>
                <a:latin typeface="Raleway"/>
                <a:ea typeface="Raleway"/>
                <a:cs typeface="Raleway"/>
                <a:sym typeface="Raleway"/>
              </a:rPr>
              <a:t> (</a:t>
            </a:r>
            <a:r>
              <a:rPr lang="tr-TR" sz="2400" b="1" i="0" u="none" strike="noStrike" cap="none" dirty="0" err="1">
                <a:solidFill>
                  <a:srgbClr val="000000"/>
                </a:solidFill>
                <a:latin typeface="Raleway"/>
                <a:ea typeface="Raleway"/>
                <a:cs typeface="Raleway"/>
                <a:sym typeface="Raleway"/>
              </a:rPr>
              <a:t>Hierarchy</a:t>
            </a:r>
            <a:r>
              <a:rPr lang="tr-TR" sz="2400" b="1" i="0" u="none" strike="noStrike" cap="none" dirty="0">
                <a:solidFill>
                  <a:srgbClr val="000000"/>
                </a:solidFill>
                <a:latin typeface="Raleway"/>
                <a:ea typeface="Raleway"/>
                <a:cs typeface="Raleway"/>
                <a:sym typeface="Raleway"/>
              </a:rPr>
              <a:t>) </a:t>
            </a:r>
            <a:r>
              <a:rPr lang="tr-TR" sz="2400" b="1" i="0" u="none" strike="noStrike" cap="none" dirty="0" err="1">
                <a:solidFill>
                  <a:srgbClr val="000000"/>
                </a:solidFill>
                <a:latin typeface="Raleway"/>
                <a:ea typeface="Raleway"/>
                <a:cs typeface="Raleway"/>
                <a:sym typeface="Raleway"/>
              </a:rPr>
              <a:t>Topology</a:t>
            </a:r>
            <a:r>
              <a:rPr lang="tr-TR" sz="2400" b="1" i="0" u="none" strike="noStrike" cap="none" dirty="0">
                <a:solidFill>
                  <a:srgbClr val="000000"/>
                </a:solidFill>
                <a:latin typeface="Raleway"/>
                <a:ea typeface="Raleway"/>
                <a:cs typeface="Raleway"/>
                <a:sym typeface="Raleway"/>
              </a:rPr>
              <a:t>:</a:t>
            </a: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r>
              <a:rPr lang="tr-TR" sz="2400" b="0" i="0" u="none" strike="noStrike" cap="none" dirty="0">
                <a:solidFill>
                  <a:srgbClr val="000000"/>
                </a:solidFill>
                <a:latin typeface="Raleway"/>
                <a:ea typeface="Raleway"/>
                <a:cs typeface="Raleway"/>
                <a:sym typeface="Raleway"/>
              </a:rPr>
              <a:t>A network </a:t>
            </a:r>
            <a:r>
              <a:rPr lang="tr-TR" sz="2400" b="0" i="0" u="none" strike="noStrike" cap="none" dirty="0" err="1">
                <a:solidFill>
                  <a:srgbClr val="000000"/>
                </a:solidFill>
                <a:latin typeface="Raleway"/>
                <a:ea typeface="Raleway"/>
                <a:cs typeface="Raleway"/>
                <a:sym typeface="Raleway"/>
              </a:rPr>
              <a:t>structure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that</a:t>
            </a:r>
            <a:r>
              <a:rPr lang="tr-TR" sz="2400" b="0" i="0" u="none" strike="noStrike" cap="none" dirty="0">
                <a:solidFill>
                  <a:srgbClr val="000000"/>
                </a:solidFill>
                <a:latin typeface="Raleway"/>
                <a:ea typeface="Raleway"/>
                <a:cs typeface="Raleway"/>
                <a:sym typeface="Raleway"/>
              </a:rPr>
              <a:t> is </a:t>
            </a:r>
            <a:r>
              <a:rPr lang="tr-TR" sz="2400" b="0" i="0" u="none" strike="noStrike" cap="none" dirty="0" err="1">
                <a:solidFill>
                  <a:srgbClr val="000000"/>
                </a:solidFill>
                <a:latin typeface="Raleway"/>
                <a:ea typeface="Raleway"/>
                <a:cs typeface="Raleway"/>
                <a:sym typeface="Raleway"/>
              </a:rPr>
              <a:t>shaped</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like</a:t>
            </a:r>
            <a:r>
              <a:rPr lang="tr-TR" sz="2400" b="0" i="0" u="none" strike="noStrike" cap="none" dirty="0">
                <a:solidFill>
                  <a:srgbClr val="000000"/>
                </a:solidFill>
                <a:latin typeface="Raleway"/>
                <a:ea typeface="Raleway"/>
                <a:cs typeface="Raleway"/>
                <a:sym typeface="Raleway"/>
              </a:rPr>
              <a:t> a </a:t>
            </a:r>
            <a:r>
              <a:rPr lang="tr-TR" sz="2400" b="0" i="0" u="none" strike="noStrike" cap="none" dirty="0" err="1">
                <a:solidFill>
                  <a:srgbClr val="000000"/>
                </a:solidFill>
                <a:latin typeface="Raleway"/>
                <a:ea typeface="Raleway"/>
                <a:cs typeface="Raleway"/>
                <a:sym typeface="Raleway"/>
              </a:rPr>
              <a:t>tree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with</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its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many</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branches</a:t>
            </a: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p:txBody>
      </p:sp>
      <p:pic>
        <p:nvPicPr>
          <p:cNvPr id="696" name="Google Shape;696;p52" descr="ok icon"/>
          <p:cNvPicPr preferRelativeResize="0"/>
          <p:nvPr/>
        </p:nvPicPr>
        <p:blipFill rotWithShape="1">
          <a:blip r:embed="rId3">
            <a:alphaModFix/>
          </a:blip>
          <a:srcRect/>
          <a:stretch/>
        </p:blipFill>
        <p:spPr>
          <a:xfrm>
            <a:off x="1199800" y="3853125"/>
            <a:ext cx="397300" cy="397300"/>
          </a:xfrm>
          <a:prstGeom prst="rect">
            <a:avLst/>
          </a:prstGeom>
          <a:noFill/>
          <a:ln>
            <a:noFill/>
          </a:ln>
        </p:spPr>
      </p:pic>
      <p:pic>
        <p:nvPicPr>
          <p:cNvPr id="697" name="Google Shape;697;p52" descr="x mark 3 icon"/>
          <p:cNvPicPr preferRelativeResize="0"/>
          <p:nvPr/>
        </p:nvPicPr>
        <p:blipFill rotWithShape="1">
          <a:blip r:embed="rId4">
            <a:alphaModFix/>
          </a:blip>
          <a:srcRect/>
          <a:stretch/>
        </p:blipFill>
        <p:spPr>
          <a:xfrm>
            <a:off x="4620000" y="3853125"/>
            <a:ext cx="397300" cy="397300"/>
          </a:xfrm>
          <a:prstGeom prst="rect">
            <a:avLst/>
          </a:prstGeom>
          <a:noFill/>
          <a:ln>
            <a:noFill/>
          </a:ln>
        </p:spPr>
      </p:pic>
      <p:sp>
        <p:nvSpPr>
          <p:cNvPr id="698" name="Google Shape;698;p52"/>
          <p:cNvSpPr txBox="1"/>
          <p:nvPr/>
        </p:nvSpPr>
        <p:spPr>
          <a:xfrm>
            <a:off x="1597100" y="3795625"/>
            <a:ext cx="30324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Scalable</a:t>
            </a:r>
            <a:endParaRPr sz="1800" b="0" i="0" u="none" strike="noStrike" cap="none">
              <a:solidFill>
                <a:srgbClr val="000000"/>
              </a:solidFill>
              <a:latin typeface="Arial"/>
              <a:ea typeface="Arial"/>
              <a:cs typeface="Arial"/>
              <a:sym typeface="Arial"/>
            </a:endParaRPr>
          </a:p>
        </p:txBody>
      </p:sp>
      <p:sp>
        <p:nvSpPr>
          <p:cNvPr id="699" name="Google Shape;699;p52"/>
          <p:cNvSpPr txBox="1"/>
          <p:nvPr/>
        </p:nvSpPr>
        <p:spPr>
          <a:xfrm>
            <a:off x="5058200" y="3853134"/>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Hard to maintain</a:t>
            </a:r>
            <a:endParaRPr sz="1800" b="0" i="0" u="none" strike="noStrike" cap="none">
              <a:solidFill>
                <a:srgbClr val="000000"/>
              </a:solidFill>
              <a:latin typeface="Arial"/>
              <a:ea typeface="Arial"/>
              <a:cs typeface="Arial"/>
              <a:sym typeface="Arial"/>
            </a:endParaRPr>
          </a:p>
        </p:txBody>
      </p:sp>
      <p:pic>
        <p:nvPicPr>
          <p:cNvPr id="700" name="Google Shape;700;p52" descr="x mark 3 icon"/>
          <p:cNvPicPr preferRelativeResize="0"/>
          <p:nvPr/>
        </p:nvPicPr>
        <p:blipFill rotWithShape="1">
          <a:blip r:embed="rId4">
            <a:alphaModFix/>
          </a:blip>
          <a:srcRect/>
          <a:stretch/>
        </p:blipFill>
        <p:spPr>
          <a:xfrm>
            <a:off x="4620000" y="4311274"/>
            <a:ext cx="397300" cy="397300"/>
          </a:xfrm>
          <a:prstGeom prst="rect">
            <a:avLst/>
          </a:prstGeom>
          <a:noFill/>
          <a:ln>
            <a:noFill/>
          </a:ln>
        </p:spPr>
      </p:pic>
      <p:sp>
        <p:nvSpPr>
          <p:cNvPr id="701" name="Google Shape;701;p52"/>
          <p:cNvSpPr txBox="1"/>
          <p:nvPr/>
        </p:nvSpPr>
        <p:spPr>
          <a:xfrm>
            <a:off x="5059175" y="4274446"/>
            <a:ext cx="40467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If root fails entire network goes down</a:t>
            </a:r>
            <a:endParaRPr sz="1800" b="0" i="0" u="none" strike="noStrike" cap="none">
              <a:solidFill>
                <a:srgbClr val="000000"/>
              </a:solidFill>
              <a:latin typeface="Arial"/>
              <a:ea typeface="Arial"/>
              <a:cs typeface="Arial"/>
              <a:sym typeface="Arial"/>
            </a:endParaRPr>
          </a:p>
        </p:txBody>
      </p:sp>
      <p:pic>
        <p:nvPicPr>
          <p:cNvPr id="702" name="Google Shape;702;p52"/>
          <p:cNvPicPr preferRelativeResize="0"/>
          <p:nvPr/>
        </p:nvPicPr>
        <p:blipFill rotWithShape="1">
          <a:blip r:embed="rId5">
            <a:alphaModFix/>
          </a:blip>
          <a:srcRect/>
          <a:stretch/>
        </p:blipFill>
        <p:spPr>
          <a:xfrm>
            <a:off x="2663125" y="1992925"/>
            <a:ext cx="3605400" cy="1802700"/>
          </a:xfrm>
          <a:prstGeom prst="rect">
            <a:avLst/>
          </a:prstGeom>
          <a:noFill/>
          <a:ln>
            <a:noFill/>
          </a:ln>
        </p:spPr>
      </p:pic>
      <p:cxnSp>
        <p:nvCxnSpPr>
          <p:cNvPr id="703" name="Google Shape;703;p52"/>
          <p:cNvCxnSpPr/>
          <p:nvPr/>
        </p:nvCxnSpPr>
        <p:spPr>
          <a:xfrm>
            <a:off x="3182175" y="2175775"/>
            <a:ext cx="833700" cy="0"/>
          </a:xfrm>
          <a:prstGeom prst="straightConnector1">
            <a:avLst/>
          </a:prstGeom>
          <a:noFill/>
          <a:ln w="28575" cap="flat" cmpd="sng">
            <a:solidFill>
              <a:schemeClr val="dk2"/>
            </a:solidFill>
            <a:prstDash val="solid"/>
            <a:round/>
            <a:headEnd type="none" w="sm" len="sm"/>
            <a:tailEnd type="triangle" w="med" len="med"/>
          </a:ln>
        </p:spPr>
      </p:cxnSp>
      <p:sp>
        <p:nvSpPr>
          <p:cNvPr id="704" name="Google Shape;704;p52"/>
          <p:cNvSpPr txBox="1"/>
          <p:nvPr/>
        </p:nvSpPr>
        <p:spPr>
          <a:xfrm>
            <a:off x="2663125" y="1975875"/>
            <a:ext cx="7011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Barlow"/>
                <a:ea typeface="Barlow"/>
                <a:cs typeface="Barlow"/>
                <a:sym typeface="Barlow"/>
              </a:rPr>
              <a:t>Root</a:t>
            </a:r>
            <a:endParaRPr sz="1400" b="1" i="0" u="none" strike="noStrike" cap="none">
              <a:solidFill>
                <a:srgbClr val="000000"/>
              </a:solidFill>
              <a:latin typeface="Barlow"/>
              <a:ea typeface="Barlow"/>
              <a:cs typeface="Barlow"/>
              <a:sym typeface="Barlow"/>
            </a:endParaRPr>
          </a:p>
        </p:txBody>
      </p:sp>
      <p:pic>
        <p:nvPicPr>
          <p:cNvPr id="705" name="Google Shape;705;p52" descr="ok icon"/>
          <p:cNvPicPr preferRelativeResize="0"/>
          <p:nvPr/>
        </p:nvPicPr>
        <p:blipFill rotWithShape="1">
          <a:blip r:embed="rId3">
            <a:alphaModFix/>
          </a:blip>
          <a:srcRect/>
          <a:stretch/>
        </p:blipFill>
        <p:spPr>
          <a:xfrm>
            <a:off x="1199800" y="4358932"/>
            <a:ext cx="397300" cy="397300"/>
          </a:xfrm>
          <a:prstGeom prst="rect">
            <a:avLst/>
          </a:prstGeom>
          <a:noFill/>
          <a:ln>
            <a:noFill/>
          </a:ln>
        </p:spPr>
      </p:pic>
      <p:sp>
        <p:nvSpPr>
          <p:cNvPr id="706" name="Google Shape;706;p52"/>
          <p:cNvSpPr txBox="1"/>
          <p:nvPr/>
        </p:nvSpPr>
        <p:spPr>
          <a:xfrm>
            <a:off x="1597100" y="4311275"/>
            <a:ext cx="30324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Manageable</a:t>
            </a: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5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34</a:t>
            </a:fld>
            <a:endParaRPr/>
          </a:p>
        </p:txBody>
      </p:sp>
      <p:sp>
        <p:nvSpPr>
          <p:cNvPr id="712" name="Google Shape;712;p53"/>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Physical Network Topologies</a:t>
            </a:r>
            <a:endParaRPr sz="4800" b="0" i="0" u="none" strike="noStrike" cap="none">
              <a:solidFill>
                <a:srgbClr val="419ED3"/>
              </a:solidFill>
              <a:latin typeface="Raleway SemiBold"/>
              <a:ea typeface="Raleway SemiBold"/>
              <a:cs typeface="Raleway SemiBold"/>
              <a:sym typeface="Raleway SemiBold"/>
            </a:endParaRPr>
          </a:p>
        </p:txBody>
      </p:sp>
      <p:sp>
        <p:nvSpPr>
          <p:cNvPr id="713" name="Google Shape;713;p53"/>
          <p:cNvSpPr txBox="1"/>
          <p:nvPr/>
        </p:nvSpPr>
        <p:spPr>
          <a:xfrm>
            <a:off x="300600" y="800200"/>
            <a:ext cx="8843400" cy="1640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dirty="0" err="1">
                <a:solidFill>
                  <a:srgbClr val="000000"/>
                </a:solidFill>
                <a:latin typeface="Raleway"/>
                <a:ea typeface="Raleway"/>
                <a:cs typeface="Raleway"/>
                <a:sym typeface="Raleway"/>
              </a:rPr>
              <a:t>Hybrid</a:t>
            </a:r>
            <a:r>
              <a:rPr lang="tr-TR" sz="2400" b="1" i="0" u="none" strike="noStrike" cap="none" dirty="0">
                <a:solidFill>
                  <a:srgbClr val="000000"/>
                </a:solidFill>
                <a:latin typeface="Raleway"/>
                <a:ea typeface="Raleway"/>
                <a:cs typeface="Raleway"/>
                <a:sym typeface="Raleway"/>
              </a:rPr>
              <a:t> </a:t>
            </a:r>
            <a:r>
              <a:rPr lang="tr-TR" sz="2400" b="1" i="0" u="none" strike="noStrike" cap="none" dirty="0" err="1">
                <a:solidFill>
                  <a:srgbClr val="000000"/>
                </a:solidFill>
                <a:latin typeface="Raleway"/>
                <a:ea typeface="Raleway"/>
                <a:cs typeface="Raleway"/>
                <a:sym typeface="Raleway"/>
              </a:rPr>
              <a:t>Topology</a:t>
            </a:r>
            <a:r>
              <a:rPr lang="tr-TR" sz="2400" b="1" i="0" u="none" strike="noStrike" cap="none" dirty="0">
                <a:solidFill>
                  <a:srgbClr val="000000"/>
                </a:solidFill>
                <a:latin typeface="Raleway"/>
                <a:ea typeface="Raleway"/>
                <a:cs typeface="Raleway"/>
                <a:sym typeface="Raleway"/>
              </a:rPr>
              <a:t>:</a:t>
            </a:r>
            <a:endParaRPr sz="24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dirty="0">
                <a:solidFill>
                  <a:srgbClr val="000000"/>
                </a:solidFill>
                <a:latin typeface="Raleway"/>
                <a:ea typeface="Raleway"/>
                <a:cs typeface="Raleway"/>
                <a:sym typeface="Raleway"/>
              </a:rPr>
              <a:t>A </a:t>
            </a:r>
            <a:r>
              <a:rPr lang="tr-TR" sz="2400" b="0" i="0" u="none" strike="noStrike" cap="none" dirty="0" err="1">
                <a:solidFill>
                  <a:srgbClr val="000000"/>
                </a:solidFill>
                <a:latin typeface="Raleway"/>
                <a:ea typeface="Raleway"/>
                <a:cs typeface="Raleway"/>
                <a:sym typeface="Raleway"/>
              </a:rPr>
              <a:t>combination</a:t>
            </a:r>
            <a:r>
              <a:rPr lang="tr-TR" sz="2400" b="0" i="0" u="none" strike="noStrike" cap="none" dirty="0">
                <a:solidFill>
                  <a:srgbClr val="000000"/>
                </a:solidFill>
                <a:latin typeface="Raleway"/>
                <a:ea typeface="Raleway"/>
                <a:cs typeface="Raleway"/>
                <a:sym typeface="Raleway"/>
              </a:rPr>
              <a:t> of two </a:t>
            </a:r>
            <a:r>
              <a:rPr lang="tr-TR" sz="2400" b="0" i="0" u="none" strike="noStrike" cap="none" dirty="0" err="1">
                <a:solidFill>
                  <a:srgbClr val="000000"/>
                </a:solidFill>
                <a:latin typeface="Raleway"/>
                <a:ea typeface="Raleway"/>
                <a:cs typeface="Raleway"/>
                <a:sym typeface="Raleway"/>
              </a:rPr>
              <a:t>or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more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types</a:t>
            </a:r>
            <a:r>
              <a:rPr lang="tr-TR" sz="2400" b="0" i="0" u="none" strike="noStrike" cap="none" dirty="0">
                <a:solidFill>
                  <a:srgbClr val="000000"/>
                </a:solidFill>
                <a:latin typeface="Raleway"/>
                <a:ea typeface="Raleway"/>
                <a:cs typeface="Raleway"/>
                <a:sym typeface="Raleway"/>
              </a:rPr>
              <a:t> of </a:t>
            </a:r>
            <a:r>
              <a:rPr lang="tr-TR" sz="2400" b="0" i="0" u="none" strike="noStrike" cap="none" dirty="0" err="1">
                <a:solidFill>
                  <a:srgbClr val="000000"/>
                </a:solidFill>
                <a:latin typeface="Raleway"/>
                <a:ea typeface="Raleway"/>
                <a:cs typeface="Raleway"/>
                <a:sym typeface="Raleway"/>
              </a:rPr>
              <a:t>physical</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or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logical</a:t>
            </a:r>
            <a:r>
              <a:rPr lang="tr-TR" sz="2400" b="0" i="0" u="none" strike="noStrike" cap="none" dirty="0">
                <a:solidFill>
                  <a:srgbClr val="000000"/>
                </a:solidFill>
                <a:latin typeface="Raleway"/>
                <a:ea typeface="Raleway"/>
                <a:cs typeface="Raleway"/>
                <a:sym typeface="Raleway"/>
              </a:rPr>
              <a:t> network </a:t>
            </a:r>
            <a:r>
              <a:rPr lang="tr-TR" sz="2400" b="0" i="0" u="none" strike="noStrike" cap="none" dirty="0" err="1">
                <a:solidFill>
                  <a:srgbClr val="000000"/>
                </a:solidFill>
                <a:latin typeface="Raleway"/>
                <a:ea typeface="Raleway"/>
                <a:cs typeface="Raleway"/>
                <a:sym typeface="Raleway"/>
              </a:rPr>
              <a:t>topologies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working</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together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within</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the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same</a:t>
            </a:r>
            <a:r>
              <a:rPr lang="tr-TR" sz="2400" b="0" i="0" u="none" strike="noStrike" cap="none" dirty="0">
                <a:solidFill>
                  <a:srgbClr val="000000"/>
                </a:solidFill>
                <a:latin typeface="Raleway"/>
                <a:ea typeface="Raleway"/>
                <a:cs typeface="Raleway"/>
                <a:sym typeface="Raleway"/>
              </a:rPr>
              <a:t> network</a:t>
            </a: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p:txBody>
      </p:sp>
      <p:pic>
        <p:nvPicPr>
          <p:cNvPr id="714" name="Google Shape;714;p53"/>
          <p:cNvPicPr preferRelativeResize="0"/>
          <p:nvPr/>
        </p:nvPicPr>
        <p:blipFill rotWithShape="1">
          <a:blip r:embed="rId3">
            <a:alphaModFix/>
          </a:blip>
          <a:srcRect/>
          <a:stretch/>
        </p:blipFill>
        <p:spPr>
          <a:xfrm>
            <a:off x="2324625" y="2194950"/>
            <a:ext cx="3434299" cy="1717150"/>
          </a:xfrm>
          <a:prstGeom prst="rect">
            <a:avLst/>
          </a:prstGeom>
          <a:noFill/>
          <a:ln>
            <a:noFill/>
          </a:ln>
        </p:spPr>
      </p:pic>
      <p:pic>
        <p:nvPicPr>
          <p:cNvPr id="715" name="Google Shape;715;p53" descr="ok icon"/>
          <p:cNvPicPr preferRelativeResize="0"/>
          <p:nvPr/>
        </p:nvPicPr>
        <p:blipFill rotWithShape="1">
          <a:blip r:embed="rId4">
            <a:alphaModFix/>
          </a:blip>
          <a:srcRect/>
          <a:stretch/>
        </p:blipFill>
        <p:spPr>
          <a:xfrm>
            <a:off x="1191400" y="3844725"/>
            <a:ext cx="405700" cy="405700"/>
          </a:xfrm>
          <a:prstGeom prst="rect">
            <a:avLst/>
          </a:prstGeom>
          <a:noFill/>
          <a:ln>
            <a:noFill/>
          </a:ln>
        </p:spPr>
      </p:pic>
      <p:pic>
        <p:nvPicPr>
          <p:cNvPr id="716" name="Google Shape;716;p53" descr="x mark 3 icon"/>
          <p:cNvPicPr preferRelativeResize="0"/>
          <p:nvPr/>
        </p:nvPicPr>
        <p:blipFill rotWithShape="1">
          <a:blip r:embed="rId5">
            <a:alphaModFix/>
          </a:blip>
          <a:srcRect/>
          <a:stretch/>
        </p:blipFill>
        <p:spPr>
          <a:xfrm>
            <a:off x="4831375" y="3912100"/>
            <a:ext cx="338325" cy="338325"/>
          </a:xfrm>
          <a:prstGeom prst="rect">
            <a:avLst/>
          </a:prstGeom>
          <a:noFill/>
          <a:ln>
            <a:noFill/>
          </a:ln>
        </p:spPr>
      </p:pic>
      <p:sp>
        <p:nvSpPr>
          <p:cNvPr id="717" name="Google Shape;717;p53"/>
          <p:cNvSpPr txBox="1"/>
          <p:nvPr/>
        </p:nvSpPr>
        <p:spPr>
          <a:xfrm>
            <a:off x="1597100" y="3795625"/>
            <a:ext cx="30324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dirty="0" err="1">
                <a:solidFill>
                  <a:srgbClr val="000000"/>
                </a:solidFill>
                <a:latin typeface="Arial"/>
                <a:ea typeface="Arial"/>
                <a:cs typeface="Arial"/>
                <a:sym typeface="Arial"/>
              </a:rPr>
              <a:t>Flexibility</a:t>
            </a:r>
            <a:endParaRPr sz="1800" b="0" i="0" u="none" strike="noStrike" cap="none" dirty="0">
              <a:solidFill>
                <a:srgbClr val="000000"/>
              </a:solidFill>
              <a:latin typeface="Arial"/>
              <a:ea typeface="Arial"/>
              <a:cs typeface="Arial"/>
              <a:sym typeface="Arial"/>
            </a:endParaRPr>
          </a:p>
        </p:txBody>
      </p:sp>
      <p:sp>
        <p:nvSpPr>
          <p:cNvPr id="718" name="Google Shape;718;p53"/>
          <p:cNvSpPr txBox="1"/>
          <p:nvPr/>
        </p:nvSpPr>
        <p:spPr>
          <a:xfrm>
            <a:off x="5210600" y="3853134"/>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000000"/>
                </a:solidFill>
                <a:latin typeface="Arial"/>
                <a:ea typeface="Arial"/>
                <a:cs typeface="Arial"/>
                <a:sym typeface="Arial"/>
              </a:rPr>
              <a:t>Quite complex</a:t>
            </a:r>
            <a:endParaRPr sz="1800" b="0" i="0" u="none" strike="noStrike" cap="none">
              <a:solidFill>
                <a:srgbClr val="000000"/>
              </a:solidFill>
              <a:latin typeface="Arial"/>
              <a:ea typeface="Arial"/>
              <a:cs typeface="Arial"/>
              <a:sym typeface="Arial"/>
            </a:endParaRPr>
          </a:p>
        </p:txBody>
      </p:sp>
      <p:pic>
        <p:nvPicPr>
          <p:cNvPr id="719" name="Google Shape;719;p53" descr="x mark 3 icon"/>
          <p:cNvPicPr preferRelativeResize="0"/>
          <p:nvPr/>
        </p:nvPicPr>
        <p:blipFill rotWithShape="1">
          <a:blip r:embed="rId5">
            <a:alphaModFix/>
          </a:blip>
          <a:srcRect/>
          <a:stretch/>
        </p:blipFill>
        <p:spPr>
          <a:xfrm>
            <a:off x="4831375" y="4330964"/>
            <a:ext cx="338325" cy="338325"/>
          </a:xfrm>
          <a:prstGeom prst="rect">
            <a:avLst/>
          </a:prstGeom>
          <a:noFill/>
          <a:ln>
            <a:noFill/>
          </a:ln>
        </p:spPr>
      </p:pic>
      <p:sp>
        <p:nvSpPr>
          <p:cNvPr id="720" name="Google Shape;720;p53"/>
          <p:cNvSpPr txBox="1"/>
          <p:nvPr/>
        </p:nvSpPr>
        <p:spPr>
          <a:xfrm>
            <a:off x="5211575" y="4291584"/>
            <a:ext cx="3521100" cy="64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tr-TR" sz="1800" b="0" i="0" u="none" strike="noStrike" cap="none" dirty="0">
                <a:solidFill>
                  <a:srgbClr val="000000"/>
                </a:solidFill>
                <a:latin typeface="Arial"/>
                <a:ea typeface="Arial"/>
                <a:cs typeface="Arial"/>
                <a:sym typeface="Arial"/>
              </a:rPr>
              <a:t>Can be </a:t>
            </a:r>
            <a:r>
              <a:rPr lang="tr-TR" sz="1800" b="0" i="0" u="none" strike="noStrike" cap="none" dirty="0" err="1">
                <a:solidFill>
                  <a:srgbClr val="000000"/>
                </a:solidFill>
                <a:latin typeface="Arial"/>
                <a:ea typeface="Arial"/>
                <a:cs typeface="Arial"/>
                <a:sym typeface="Arial"/>
              </a:rPr>
              <a:t>quite</a:t>
            </a:r>
            <a:r>
              <a:rPr lang="tr-TR" sz="1800" b="0" i="0" u="none" strike="noStrike" cap="none" dirty="0">
                <a:solidFill>
                  <a:srgbClr val="000000"/>
                </a:solidFill>
                <a:latin typeface="Arial"/>
                <a:ea typeface="Arial"/>
                <a:cs typeface="Arial"/>
                <a:sym typeface="Arial"/>
              </a:rPr>
              <a:t> </a:t>
            </a:r>
            <a:r>
              <a:rPr lang="tr-TR" sz="1800" b="0" i="0" u="none" strike="noStrike" cap="none" dirty="0" err="1">
                <a:solidFill>
                  <a:srgbClr val="000000"/>
                </a:solidFill>
                <a:latin typeface="Arial"/>
                <a:ea typeface="Arial"/>
                <a:cs typeface="Arial"/>
                <a:sym typeface="Arial"/>
              </a:rPr>
              <a:t>costly</a:t>
            </a:r>
            <a:endParaRPr sz="1800" b="0" i="0" u="none" strike="noStrike" cap="none" dirty="0">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54"/>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35</a:t>
            </a:fld>
            <a:endParaRPr/>
          </a:p>
        </p:txBody>
      </p:sp>
      <p:grpSp>
        <p:nvGrpSpPr>
          <p:cNvPr id="726" name="Google Shape;726;p54"/>
          <p:cNvGrpSpPr/>
          <p:nvPr/>
        </p:nvGrpSpPr>
        <p:grpSpPr>
          <a:xfrm>
            <a:off x="5410301" y="719490"/>
            <a:ext cx="3356124" cy="3829046"/>
            <a:chOff x="2602525" y="317054"/>
            <a:chExt cx="4174283" cy="4762495"/>
          </a:xfrm>
        </p:grpSpPr>
        <p:sp>
          <p:nvSpPr>
            <p:cNvPr id="727" name="Google Shape;727;p5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8" name="Google Shape;728;p5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9" name="Google Shape;729;p5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0" name="Google Shape;730;p5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1" name="Google Shape;731;p5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2" name="Google Shape;732;p5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3" name="Google Shape;733;p5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4" name="Google Shape;734;p5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5" name="Google Shape;735;p5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6" name="Google Shape;736;p5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7" name="Google Shape;737;p5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8" name="Google Shape;738;p5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9" name="Google Shape;739;p5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0" name="Google Shape;740;p5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1" name="Google Shape;741;p5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2" name="Google Shape;742;p5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3" name="Google Shape;743;p5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4" name="Google Shape;744;p5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5" name="Google Shape;745;p5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6" name="Google Shape;746;p5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7" name="Google Shape;747;p5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8" name="Google Shape;748;p5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9" name="Google Shape;749;p5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0" name="Google Shape;750;p5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1" name="Google Shape;751;p5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2" name="Google Shape;752;p5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3" name="Google Shape;753;p5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4" name="Google Shape;754;p5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5" name="Google Shape;755;p5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6" name="Google Shape;756;p5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7" name="Google Shape;757;p5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8" name="Google Shape;758;p5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9" name="Google Shape;759;p5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0" name="Google Shape;760;p5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1" name="Google Shape;761;p5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2" name="Google Shape;762;p5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3" name="Google Shape;763;p5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4" name="Google Shape;764;p5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5" name="Google Shape;765;p5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6" name="Google Shape;766;p5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7" name="Google Shape;767;p5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8" name="Google Shape;768;p5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9" name="Google Shape;769;p5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0" name="Google Shape;770;p5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1" name="Google Shape;771;p5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2" name="Google Shape;772;p5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3" name="Google Shape;773;p5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4" name="Google Shape;774;p5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5" name="Google Shape;775;p5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6" name="Google Shape;776;p5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7" name="Google Shape;777;p5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8" name="Google Shape;778;p5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9" name="Google Shape;779;p5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0" name="Google Shape;780;p5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1" name="Google Shape;781;p5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2" name="Google Shape;782;p5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3" name="Google Shape;783;p5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84" name="Google Shape;784;p54"/>
            <p:cNvGrpSpPr/>
            <p:nvPr/>
          </p:nvGrpSpPr>
          <p:grpSpPr>
            <a:xfrm>
              <a:off x="2941619" y="3895613"/>
              <a:ext cx="483621" cy="510995"/>
              <a:chOff x="4345944" y="4626313"/>
              <a:chExt cx="483621" cy="510995"/>
            </a:xfrm>
          </p:grpSpPr>
          <p:grpSp>
            <p:nvGrpSpPr>
              <p:cNvPr id="785" name="Google Shape;785;p54"/>
              <p:cNvGrpSpPr/>
              <p:nvPr/>
            </p:nvGrpSpPr>
            <p:grpSpPr>
              <a:xfrm>
                <a:off x="4345944" y="4852987"/>
                <a:ext cx="474200" cy="284321"/>
                <a:chOff x="4345944" y="4852987"/>
                <a:chExt cx="474200" cy="284321"/>
              </a:xfrm>
            </p:grpSpPr>
            <p:sp>
              <p:nvSpPr>
                <p:cNvPr id="786" name="Google Shape;786;p5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7" name="Google Shape;787;p5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8" name="Google Shape;788;p5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89" name="Google Shape;789;p54"/>
                <p:cNvGrpSpPr/>
                <p:nvPr/>
              </p:nvGrpSpPr>
              <p:grpSpPr>
                <a:xfrm>
                  <a:off x="4457040" y="4985575"/>
                  <a:ext cx="133724" cy="77247"/>
                  <a:chOff x="4457040" y="4985575"/>
                  <a:chExt cx="133724" cy="77247"/>
                </a:xfrm>
              </p:grpSpPr>
              <p:sp>
                <p:nvSpPr>
                  <p:cNvPr id="790" name="Google Shape;790;p5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1" name="Google Shape;791;p5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92" name="Google Shape;792;p5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3" name="Google Shape;793;p5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4" name="Google Shape;794;p5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5" name="Google Shape;795;p5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6" name="Google Shape;796;p5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7" name="Google Shape;797;p5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8" name="Google Shape;798;p5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9" name="Google Shape;799;p5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0" name="Google Shape;800;p5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1" name="Google Shape;801;p5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2" name="Google Shape;802;p5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3" name="Google Shape;803;p5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4" name="Google Shape;804;p5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5" name="Google Shape;805;p5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6" name="Google Shape;806;p5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7" name="Google Shape;807;p5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8" name="Google Shape;808;p5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9" name="Google Shape;809;p5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0" name="Google Shape;810;p5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1" name="Google Shape;811;p5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2" name="Google Shape;812;p5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3" name="Google Shape;813;p5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4" name="Google Shape;814;p5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5" name="Google Shape;815;p5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6" name="Google Shape;816;p5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7" name="Google Shape;817;p5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8" name="Google Shape;818;p5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9" name="Google Shape;819;p5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0" name="Google Shape;820;p5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1" name="Google Shape;821;p5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2" name="Google Shape;822;p5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3" name="Google Shape;823;p5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4" name="Google Shape;824;p5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5" name="Google Shape;825;p5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6" name="Google Shape;826;p5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7" name="Google Shape;827;p5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8" name="Google Shape;828;p5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9" name="Google Shape;829;p5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0" name="Google Shape;830;p5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1" name="Google Shape;831;p5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2" name="Google Shape;832;p5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3" name="Google Shape;833;p5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4" name="Google Shape;834;p5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5" name="Google Shape;835;p5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6" name="Google Shape;836;p5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7" name="Google Shape;837;p5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8" name="Google Shape;838;p5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9" name="Google Shape;839;p5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0" name="Google Shape;840;p5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1" name="Google Shape;841;p5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2" name="Google Shape;842;p5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3" name="Google Shape;843;p5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4" name="Google Shape;844;p5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5" name="Google Shape;845;p5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6" name="Google Shape;846;p5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7" name="Google Shape;847;p5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8" name="Google Shape;848;p5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9" name="Google Shape;849;p5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0" name="Google Shape;850;p5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1" name="Google Shape;851;p5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2" name="Google Shape;852;p5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3" name="Google Shape;853;p5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4" name="Google Shape;854;p5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5" name="Google Shape;855;p5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56" name="Google Shape;856;p54"/>
              <p:cNvGrpSpPr/>
              <p:nvPr/>
            </p:nvGrpSpPr>
            <p:grpSpPr>
              <a:xfrm>
                <a:off x="4543079" y="4626313"/>
                <a:ext cx="286486" cy="386884"/>
                <a:chOff x="4543079" y="4626313"/>
                <a:chExt cx="286486" cy="386884"/>
              </a:xfrm>
            </p:grpSpPr>
            <p:grpSp>
              <p:nvGrpSpPr>
                <p:cNvPr id="857" name="Google Shape;857;p54"/>
                <p:cNvGrpSpPr/>
                <p:nvPr/>
              </p:nvGrpSpPr>
              <p:grpSpPr>
                <a:xfrm>
                  <a:off x="4543079" y="4626313"/>
                  <a:ext cx="286486" cy="386884"/>
                  <a:chOff x="4543079" y="4626313"/>
                  <a:chExt cx="286486" cy="386884"/>
                </a:xfrm>
              </p:grpSpPr>
              <p:sp>
                <p:nvSpPr>
                  <p:cNvPr id="858" name="Google Shape;858;p5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9" name="Google Shape;859;p5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0" name="Google Shape;860;p5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1" name="Google Shape;861;p5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2" name="Google Shape;862;p5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63" name="Google Shape;863;p5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4" name="Google Shape;864;p5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5" name="Google Shape;865;p5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866" name="Google Shape;866;p5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7" name="Google Shape;867;p5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8" name="Google Shape;868;p5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9" name="Google Shape;869;p5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0" name="Google Shape;870;p5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1" name="Google Shape;871;p5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72" name="Google Shape;872;p54"/>
          <p:cNvSpPr txBox="1">
            <a:spLocks noGrp="1"/>
          </p:cNvSpPr>
          <p:nvPr>
            <p:ph type="ctrTitle" idx="4294967295"/>
          </p:nvPr>
        </p:nvSpPr>
        <p:spPr>
          <a:xfrm>
            <a:off x="685800" y="1202438"/>
            <a:ext cx="43437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tr-TR" sz="7200" b="0" i="0" u="none" strike="noStrike" cap="none">
                <a:solidFill>
                  <a:srgbClr val="741B47"/>
                </a:solidFill>
                <a:latin typeface="Raleway SemiBold"/>
                <a:ea typeface="Raleway SemiBold"/>
                <a:cs typeface="Raleway SemiBold"/>
                <a:sym typeface="Raleway SemiBold"/>
              </a:rPr>
              <a:t>THANKS!</a:t>
            </a:r>
            <a:endParaRPr sz="7200" b="0" i="0" u="none" strike="noStrike" cap="none">
              <a:solidFill>
                <a:srgbClr val="741B47"/>
              </a:solidFill>
              <a:latin typeface="Raleway SemiBold"/>
              <a:ea typeface="Raleway SemiBold"/>
              <a:cs typeface="Raleway SemiBold"/>
              <a:sym typeface="Raleway SemiBold"/>
            </a:endParaRPr>
          </a:p>
        </p:txBody>
      </p:sp>
      <p:sp>
        <p:nvSpPr>
          <p:cNvPr id="873" name="Google Shape;873;p54"/>
          <p:cNvSpPr txBox="1">
            <a:spLocks noGrp="1"/>
          </p:cNvSpPr>
          <p:nvPr>
            <p:ph type="subTitle" idx="4294967295"/>
          </p:nvPr>
        </p:nvSpPr>
        <p:spPr>
          <a:xfrm>
            <a:off x="685800" y="2021059"/>
            <a:ext cx="4343700" cy="19200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Clr>
                <a:schemeClr val="accent1"/>
              </a:buClr>
              <a:buSzPts val="1800"/>
              <a:buFont typeface="Barlow Light"/>
              <a:buNone/>
            </a:pPr>
            <a:r>
              <a:rPr lang="tr-TR" sz="3600" b="1" i="0" u="none" strike="noStrike" cap="none">
                <a:solidFill>
                  <a:srgbClr val="000000"/>
                </a:solidFill>
                <a:latin typeface="Barlow"/>
                <a:ea typeface="Barlow"/>
                <a:cs typeface="Barlow"/>
                <a:sym typeface="Barlow"/>
              </a:rPr>
              <a:t>Any questions?</a:t>
            </a:r>
            <a:endParaRPr sz="3600" b="1" i="0" u="none" strike="noStrike" cap="none">
              <a:solidFill>
                <a:srgbClr val="000000"/>
              </a:solidFill>
              <a:latin typeface="Barlow"/>
              <a:ea typeface="Barlow"/>
              <a:cs typeface="Barlow"/>
              <a:sym typeface="Barlow"/>
            </a:endParaRPr>
          </a:p>
          <a:p>
            <a:pPr marL="0" marR="0" lvl="0" indent="0" algn="l" rtl="0">
              <a:lnSpc>
                <a:spcPct val="110000"/>
              </a:lnSpc>
              <a:spcBef>
                <a:spcPts val="600"/>
              </a:spcBef>
              <a:spcAft>
                <a:spcPts val="0"/>
              </a:spcAft>
              <a:buClr>
                <a:schemeClr val="dk1"/>
              </a:buClr>
              <a:buSzPts val="1100"/>
              <a:buFont typeface="Arial"/>
              <a:buNone/>
            </a:pPr>
            <a:r>
              <a:rPr lang="tr-TR" sz="2000" b="0" i="0" u="none" strike="noStrike" cap="none">
                <a:solidFill>
                  <a:schemeClr val="dk1"/>
                </a:solidFill>
                <a:latin typeface="Barlow Light"/>
                <a:ea typeface="Barlow Light"/>
                <a:cs typeface="Barlow Light"/>
                <a:sym typeface="Barlow Light"/>
              </a:rPr>
              <a:t>You can find me at: </a:t>
            </a:r>
            <a:endParaRPr sz="2000" b="0" i="0" u="none" strike="noStrike" cap="none">
              <a:solidFill>
                <a:schemeClr val="dk1"/>
              </a:solidFill>
              <a:latin typeface="Barlow Light"/>
              <a:ea typeface="Barlow Light"/>
              <a:cs typeface="Barlow Light"/>
              <a:sym typeface="Barlow Light"/>
            </a:endParaRPr>
          </a:p>
          <a:p>
            <a:pPr marL="457200" marR="0" lvl="0" indent="-342900" algn="l" rtl="0">
              <a:lnSpc>
                <a:spcPct val="110000"/>
              </a:lnSpc>
              <a:spcBef>
                <a:spcPts val="600"/>
              </a:spcBef>
              <a:spcAft>
                <a:spcPts val="0"/>
              </a:spcAft>
              <a:buClr>
                <a:srgbClr val="741B47"/>
              </a:buClr>
              <a:buSzPts val="1800"/>
              <a:buFont typeface="Barlow Light"/>
              <a:buChar char="▸"/>
            </a:pPr>
            <a:r>
              <a:rPr lang="tr-TR" sz="2000" b="0" i="0" u="none" strike="noStrike" cap="none">
                <a:solidFill>
                  <a:schemeClr val="dk1"/>
                </a:solidFill>
                <a:latin typeface="Barlow Light"/>
                <a:ea typeface="Barlow Light"/>
                <a:cs typeface="Barlow Light"/>
                <a:sym typeface="Barlow Light"/>
              </a:rPr>
              <a:t>@David - Instructor</a:t>
            </a:r>
            <a:endParaRPr sz="2000" b="0" i="0" u="none" strike="noStrike" cap="none">
              <a:solidFill>
                <a:schemeClr val="dk1"/>
              </a:solidFill>
              <a:latin typeface="Barlow Light"/>
              <a:ea typeface="Barlow Light"/>
              <a:cs typeface="Barlow Light"/>
              <a:sym typeface="Barlow Light"/>
            </a:endParaRPr>
          </a:p>
          <a:p>
            <a:pPr marL="457200" marR="0" lvl="0" indent="-342900" algn="l" rtl="0">
              <a:lnSpc>
                <a:spcPct val="110000"/>
              </a:lnSpc>
              <a:spcBef>
                <a:spcPts val="0"/>
              </a:spcBef>
              <a:spcAft>
                <a:spcPts val="0"/>
              </a:spcAft>
              <a:buClr>
                <a:srgbClr val="741B47"/>
              </a:buClr>
              <a:buSzPts val="1800"/>
              <a:buFont typeface="Barlow Light"/>
              <a:buChar char="▸"/>
            </a:pPr>
            <a:r>
              <a:rPr lang="tr-TR" sz="2000" b="0" i="0" u="none" strike="noStrike" cap="none">
                <a:solidFill>
                  <a:schemeClr val="dk1"/>
                </a:solidFill>
                <a:latin typeface="Barlow Light"/>
                <a:ea typeface="Barlow Light"/>
                <a:cs typeface="Barlow Light"/>
                <a:sym typeface="Barlow Light"/>
              </a:rPr>
              <a:t>david@clarusway.com</a:t>
            </a:r>
            <a:endParaRPr sz="2000" b="0" i="0" u="none" strike="noStrike" cap="none">
              <a:solidFill>
                <a:schemeClr val="dk1"/>
              </a:solidFill>
              <a:latin typeface="Barlow Light"/>
              <a:ea typeface="Barlow Light"/>
              <a:cs typeface="Barlow Light"/>
              <a:sym typeface="Barlow Light"/>
            </a:endParaRPr>
          </a:p>
        </p:txBody>
      </p:sp>
      <p:pic>
        <p:nvPicPr>
          <p:cNvPr id="874" name="Google Shape;874;p54"/>
          <p:cNvPicPr preferRelativeResize="0"/>
          <p:nvPr/>
        </p:nvPicPr>
        <p:blipFill rotWithShape="1">
          <a:blip r:embed="rId3">
            <a:alphaModFix/>
          </a:blip>
          <a:srcRect/>
          <a:stretch/>
        </p:blipFill>
        <p:spPr>
          <a:xfrm>
            <a:off x="4512147" y="623245"/>
            <a:ext cx="2361997" cy="258343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grpSp>
        <p:nvGrpSpPr>
          <p:cNvPr id="51" name="Google Shape;51;p8"/>
          <p:cNvGrpSpPr/>
          <p:nvPr/>
        </p:nvGrpSpPr>
        <p:grpSpPr>
          <a:xfrm>
            <a:off x="5122427" y="668001"/>
            <a:ext cx="3841143" cy="3893303"/>
            <a:chOff x="5122427" y="668001"/>
            <a:chExt cx="3841143" cy="3893303"/>
          </a:xfrm>
        </p:grpSpPr>
        <p:grpSp>
          <p:nvGrpSpPr>
            <p:cNvPr id="52" name="Google Shape;52;p8"/>
            <p:cNvGrpSpPr/>
            <p:nvPr/>
          </p:nvGrpSpPr>
          <p:grpSpPr>
            <a:xfrm>
              <a:off x="5144045" y="893590"/>
              <a:ext cx="2833667" cy="2964311"/>
              <a:chOff x="3860721" y="1330073"/>
              <a:chExt cx="3544299" cy="3707706"/>
            </a:xfrm>
          </p:grpSpPr>
          <p:sp>
            <p:nvSpPr>
              <p:cNvPr id="53" name="Google Shape;53;p8"/>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4" name="Google Shape;54;p8"/>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5" name="Google Shape;55;p8"/>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6" name="Google Shape;56;p8"/>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7" name="Google Shape;57;p8"/>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8" name="Google Shape;58;p8"/>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9" name="Google Shape;59;p8"/>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0" name="Google Shape;60;p8"/>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1" name="Google Shape;61;p8"/>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2" name="Google Shape;62;p8"/>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3" name="Google Shape;63;p8"/>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4" name="Google Shape;64;p8"/>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5" name="Google Shape;65;p8"/>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6" name="Google Shape;66;p8"/>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7" name="Google Shape;67;p8"/>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8" name="Google Shape;68;p8"/>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9" name="Google Shape;69;p8"/>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0" name="Google Shape;70;p8"/>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1" name="Google Shape;71;p8"/>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2" name="Google Shape;72;p8"/>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3" name="Google Shape;73;p8"/>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4" name="Google Shape;74;p8"/>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5" name="Google Shape;75;p8"/>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6" name="Google Shape;76;p8"/>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7" name="Google Shape;77;p8"/>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8" name="Google Shape;78;p8"/>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9" name="Google Shape;79;p8"/>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0" name="Google Shape;80;p8"/>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1" name="Google Shape;81;p8"/>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2" name="Google Shape;82;p8"/>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3" name="Google Shape;83;p8"/>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4" name="Google Shape;84;p8"/>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5" name="Google Shape;85;p8"/>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6" name="Google Shape;86;p8"/>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7" name="Google Shape;87;p8"/>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8" name="Google Shape;88;p8"/>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9" name="Google Shape;89;p8"/>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0" name="Google Shape;90;p8"/>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1" name="Google Shape;91;p8"/>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2" name="Google Shape;92;p8"/>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3" name="Google Shape;93;p8"/>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4" name="Google Shape;94;p8"/>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5" name="Google Shape;95;p8"/>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6" name="Google Shape;96;p8"/>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7" name="Google Shape;97;p8"/>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8" name="Google Shape;98;p8"/>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9" name="Google Shape;99;p8"/>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0" name="Google Shape;100;p8"/>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1" name="Google Shape;101;p8"/>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2" name="Google Shape;102;p8"/>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3" name="Google Shape;103;p8"/>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4" name="Google Shape;104;p8"/>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 name="Google Shape;105;p8"/>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 name="Google Shape;106;p8"/>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7" name="Google Shape;107;p8"/>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8" name="Google Shape;108;p8"/>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9" name="Google Shape;109;p8"/>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0" name="Google Shape;110;p8"/>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1" name="Google Shape;111;p8"/>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2" name="Google Shape;112;p8"/>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3" name="Google Shape;113;p8"/>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4" name="Google Shape;114;p8"/>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5" name="Google Shape;115;p8"/>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6" name="Google Shape;116;p8"/>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7" name="Google Shape;117;p8"/>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8" name="Google Shape;118;p8"/>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9" name="Google Shape;119;p8"/>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0" name="Google Shape;120;p8"/>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1" name="Google Shape;121;p8"/>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2" name="Google Shape;122;p8"/>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3" name="Google Shape;123;p8"/>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4" name="Google Shape;124;p8"/>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5" name="Google Shape;125;p8"/>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6" name="Google Shape;126;p8"/>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7" name="Google Shape;127;p8"/>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8" name="Google Shape;128;p8"/>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9" name="Google Shape;129;p8"/>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0" name="Google Shape;130;p8"/>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1" name="Google Shape;131;p8"/>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2" name="Google Shape;132;p8"/>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3" name="Google Shape;133;p8"/>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4" name="Google Shape;134;p8"/>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5" name="Google Shape;135;p8"/>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6" name="Google Shape;136;p8"/>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7" name="Google Shape;137;p8"/>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8" name="Google Shape;138;p8"/>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9" name="Google Shape;139;p8"/>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0" name="Google Shape;140;p8"/>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1" name="Google Shape;141;p8"/>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2" name="Google Shape;142;p8"/>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3" name="Google Shape;143;p8"/>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4" name="Google Shape;144;p8"/>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5" name="Google Shape;145;p8"/>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6" name="Google Shape;146;p8"/>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7" name="Google Shape;147;p8"/>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8" name="Google Shape;148;p8"/>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9" name="Google Shape;149;p8"/>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0" name="Google Shape;150;p8"/>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1" name="Google Shape;151;p8"/>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2" name="Google Shape;152;p8"/>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3" name="Google Shape;153;p8"/>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4" name="Google Shape;154;p8"/>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5" name="Google Shape;155;p8"/>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6" name="Google Shape;156;p8"/>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7" name="Google Shape;157;p8"/>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8" name="Google Shape;158;p8"/>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9" name="Google Shape;159;p8"/>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160" name="Google Shape;160;p8"/>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1" name="Google Shape;161;p8"/>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2" name="Google Shape;162;p8"/>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3" name="Google Shape;163;p8"/>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4" name="Google Shape;164;p8"/>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5" name="Google Shape;165;p8"/>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6" name="Google Shape;166;p8"/>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7" name="Google Shape;167;p8"/>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8" name="Google Shape;168;p8"/>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9" name="Google Shape;169;p8"/>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0" name="Google Shape;170;p8"/>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1" name="Google Shape;171;p8"/>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2" name="Google Shape;172;p8"/>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3" name="Google Shape;173;p8"/>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4" name="Google Shape;174;p8"/>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5" name="Google Shape;175;p8"/>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6" name="Google Shape;176;p8"/>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7" name="Google Shape;177;p8"/>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8" name="Google Shape;178;p8"/>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9" name="Google Shape;179;p8"/>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0" name="Google Shape;180;p8"/>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1" name="Google Shape;181;p8"/>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2" name="Google Shape;182;p8"/>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3" name="Google Shape;183;p8"/>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4" name="Google Shape;184;p8"/>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5" name="Google Shape;185;p8"/>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6" name="Google Shape;186;p8"/>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7" name="Google Shape;187;p8"/>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8" name="Google Shape;188;p8"/>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9" name="Google Shape;189;p8"/>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0" name="Google Shape;190;p8"/>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191" name="Google Shape;191;p8"/>
            <p:cNvGrpSpPr/>
            <p:nvPr/>
          </p:nvGrpSpPr>
          <p:grpSpPr>
            <a:xfrm flipH="1">
              <a:off x="5678143" y="1227582"/>
              <a:ext cx="345795" cy="1043508"/>
              <a:chOff x="5678143" y="1151382"/>
              <a:chExt cx="345795" cy="1043508"/>
            </a:xfrm>
          </p:grpSpPr>
          <p:sp>
            <p:nvSpPr>
              <p:cNvPr id="192" name="Google Shape;192;p8"/>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3" name="Google Shape;193;p8"/>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4" name="Google Shape;194;p8"/>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5" name="Google Shape;195;p8"/>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6" name="Google Shape;196;p8"/>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7" name="Google Shape;197;p8"/>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8" name="Google Shape;198;p8"/>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9" name="Google Shape;199;p8"/>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0" name="Google Shape;200;p8"/>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1" name="Google Shape;201;p8"/>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2" name="Google Shape;202;p8"/>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3" name="Google Shape;203;p8"/>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4" name="Google Shape;204;p8"/>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5" name="Google Shape;205;p8"/>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6" name="Google Shape;206;p8"/>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7" name="Google Shape;207;p8"/>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8" name="Google Shape;208;p8"/>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09" name="Google Shape;209;p8"/>
            <p:cNvGrpSpPr/>
            <p:nvPr/>
          </p:nvGrpSpPr>
          <p:grpSpPr>
            <a:xfrm>
              <a:off x="5122427" y="3292365"/>
              <a:ext cx="823270" cy="1268939"/>
              <a:chOff x="5490177" y="3555452"/>
              <a:chExt cx="823270" cy="1268939"/>
            </a:xfrm>
          </p:grpSpPr>
          <p:sp>
            <p:nvSpPr>
              <p:cNvPr id="210" name="Google Shape;210;p8"/>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1" name="Google Shape;211;p8"/>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2" name="Google Shape;212;p8"/>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3" name="Google Shape;213;p8"/>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4" name="Google Shape;214;p8"/>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5" name="Google Shape;215;p8"/>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6" name="Google Shape;216;p8"/>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7" name="Google Shape;217;p8"/>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8" name="Google Shape;218;p8"/>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9" name="Google Shape;219;p8"/>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0" name="Google Shape;220;p8"/>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1" name="Google Shape;221;p8"/>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2" name="Google Shape;222;p8"/>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3" name="Google Shape;223;p8"/>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4" name="Google Shape;224;p8"/>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5" name="Google Shape;225;p8"/>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6" name="Google Shape;226;p8"/>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7" name="Google Shape;227;p8"/>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8" name="Google Shape;228;p8"/>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9" name="Google Shape;229;p8"/>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0" name="Google Shape;230;p8"/>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1" name="Google Shape;231;p8"/>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2" name="Google Shape;232;p8"/>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3" name="Google Shape;233;p8"/>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4" name="Google Shape;234;p8"/>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5" name="Google Shape;235;p8"/>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6" name="Google Shape;236;p8"/>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7" name="Google Shape;237;p8"/>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8" name="Google Shape;238;p8"/>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9" name="Google Shape;239;p8"/>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0" name="Google Shape;240;p8"/>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41" name="Google Shape;241;p8"/>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2" name="Google Shape;242;p8"/>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3" name="Google Shape;243;p8"/>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4" name="Google Shape;244;p8"/>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5" name="Google Shape;245;p8"/>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6" name="Google Shape;246;p8"/>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7" name="Google Shape;247;p8"/>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8" name="Google Shape;248;p8"/>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9" name="Google Shape;249;p8"/>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0" name="Google Shape;250;p8"/>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1" name="Google Shape;251;p8"/>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2" name="Google Shape;252;p8"/>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3" name="Google Shape;253;p8"/>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4" name="Google Shape;254;p8"/>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5" name="Google Shape;255;p8"/>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6" name="Google Shape;256;p8"/>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8627"/>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7" name="Google Shape;257;p8"/>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8" name="Google Shape;258;p8"/>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9" name="Google Shape;259;p8"/>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8627"/>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0" name="Google Shape;260;p8"/>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1" name="Google Shape;261;p8"/>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2" name="Google Shape;262;p8"/>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3" name="Google Shape;263;p8"/>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4" name="Google Shape;264;p8"/>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5" name="Google Shape;265;p8"/>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6" name="Google Shape;266;p8"/>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7" name="Google Shape;267;p8"/>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8" name="Google Shape;268;p8"/>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9" name="Google Shape;269;p8"/>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0" name="Google Shape;270;p8"/>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1" name="Google Shape;271;p8"/>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2" name="Google Shape;272;p8"/>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3" name="Google Shape;273;p8"/>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4" name="Google Shape;274;p8"/>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5" name="Google Shape;275;p8"/>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6" name="Google Shape;276;p8"/>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277" name="Google Shape;277;p8"/>
            <p:cNvGrpSpPr/>
            <p:nvPr/>
          </p:nvGrpSpPr>
          <p:grpSpPr>
            <a:xfrm>
              <a:off x="6544681" y="927100"/>
              <a:ext cx="264550" cy="200503"/>
              <a:chOff x="6621095" y="1452181"/>
              <a:chExt cx="330893" cy="250785"/>
            </a:xfrm>
          </p:grpSpPr>
          <p:sp>
            <p:nvSpPr>
              <p:cNvPr id="278" name="Google Shape;278;p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9" name="Google Shape;279;p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725"/>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0" name="Google Shape;280;p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1" name="Google Shape;281;p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2" name="Google Shape;282;p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83" name="Google Shape;283;p8"/>
            <p:cNvGrpSpPr/>
            <p:nvPr/>
          </p:nvGrpSpPr>
          <p:grpSpPr>
            <a:xfrm>
              <a:off x="7210360" y="1314224"/>
              <a:ext cx="264550" cy="200503"/>
              <a:chOff x="6621095" y="1452181"/>
              <a:chExt cx="330893" cy="250785"/>
            </a:xfrm>
          </p:grpSpPr>
          <p:sp>
            <p:nvSpPr>
              <p:cNvPr id="284" name="Google Shape;284;p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5" name="Google Shape;285;p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725"/>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6" name="Google Shape;286;p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7" name="Google Shape;287;p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8" name="Google Shape;288;p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89" name="Google Shape;289;p8"/>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0" name="Google Shape;290;p8"/>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291" name="Google Shape;291;p8"/>
            <p:cNvGrpSpPr/>
            <p:nvPr/>
          </p:nvGrpSpPr>
          <p:grpSpPr>
            <a:xfrm flipH="1">
              <a:off x="8183211" y="2407472"/>
              <a:ext cx="780359" cy="1195999"/>
              <a:chOff x="3975528" y="3303922"/>
              <a:chExt cx="780359" cy="1195999"/>
            </a:xfrm>
          </p:grpSpPr>
          <p:sp>
            <p:nvSpPr>
              <p:cNvPr id="292" name="Google Shape;292;p8"/>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8627"/>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3" name="Google Shape;293;p8"/>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627"/>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4" name="Google Shape;294;p8"/>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5" name="Google Shape;295;p8"/>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6" name="Google Shape;296;p8"/>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8627"/>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7" name="Google Shape;297;p8"/>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8" name="Google Shape;298;p8"/>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9" name="Google Shape;299;p8"/>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0" name="Google Shape;300;p8"/>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8627"/>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1" name="Google Shape;301;p8"/>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2" name="Google Shape;302;p8"/>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627"/>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3" name="Google Shape;303;p8"/>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4" name="Google Shape;304;p8"/>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5" name="Google Shape;305;p8"/>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8627"/>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6" name="Google Shape;306;p8"/>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7" name="Google Shape;307;p8"/>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8" name="Google Shape;308;p8"/>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9" name="Google Shape;309;p8"/>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0" name="Google Shape;310;p8"/>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1" name="Google Shape;311;p8"/>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2" name="Google Shape;312;p8"/>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3" name="Google Shape;313;p8"/>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4" name="Google Shape;314;p8"/>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5" name="Google Shape;315;p8"/>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6" name="Google Shape;316;p8"/>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7" name="Google Shape;317;p8"/>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18" name="Google Shape;318;p8"/>
              <p:cNvGrpSpPr/>
              <p:nvPr/>
            </p:nvGrpSpPr>
            <p:grpSpPr>
              <a:xfrm flipH="1">
                <a:off x="4321769" y="3621401"/>
                <a:ext cx="239005" cy="181217"/>
                <a:chOff x="6621095" y="1452181"/>
                <a:chExt cx="330893" cy="250785"/>
              </a:xfrm>
            </p:grpSpPr>
            <p:sp>
              <p:nvSpPr>
                <p:cNvPr id="319" name="Google Shape;319;p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20" name="Google Shape;320;p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725"/>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21" name="Google Shape;321;p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22" name="Google Shape;322;p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23" name="Google Shape;323;p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324" name="Google Shape;324;p8"/>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25" name="Google Shape;325;p8"/>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sp>
        <p:nvSpPr>
          <p:cNvPr id="326" name="Google Shape;326;p8"/>
          <p:cNvSpPr txBox="1">
            <a:spLocks noGrp="1"/>
          </p:cNvSpPr>
          <p:nvPr>
            <p:ph type="ctrTitle"/>
          </p:nvPr>
        </p:nvSpPr>
        <p:spPr>
          <a:xfrm>
            <a:off x="889475" y="1863600"/>
            <a:ext cx="4976400" cy="141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4800"/>
              <a:buNone/>
            </a:pPr>
            <a:r>
              <a:rPr lang="tr-TR" sz="3600" dirty="0">
                <a:solidFill>
                  <a:srgbClr val="741B47"/>
                </a:solidFill>
                <a:latin typeface="Raleway Medium"/>
                <a:ea typeface="Raleway Medium"/>
                <a:cs typeface="Raleway Medium"/>
                <a:sym typeface="Raleway Medium"/>
              </a:rPr>
              <a:t>Open </a:t>
            </a:r>
            <a:r>
              <a:rPr lang="tr-TR" sz="3600" dirty="0" err="1">
                <a:solidFill>
                  <a:srgbClr val="741B47"/>
                </a:solidFill>
                <a:latin typeface="Raleway Medium"/>
                <a:ea typeface="Raleway Medium"/>
                <a:cs typeface="Raleway Medium"/>
                <a:sym typeface="Raleway Medium"/>
              </a:rPr>
              <a:t>System</a:t>
            </a:r>
            <a:r>
              <a:rPr lang="tr-TR" sz="3600" dirty="0">
                <a:solidFill>
                  <a:srgbClr val="741B47"/>
                </a:solidFill>
                <a:latin typeface="Raleway Medium"/>
                <a:ea typeface="Raleway Medium"/>
                <a:cs typeface="Raleway Medium"/>
                <a:sym typeface="Raleway Medium"/>
              </a:rPr>
              <a:t> </a:t>
            </a:r>
            <a:r>
              <a:rPr lang="tr-TR" sz="3600" dirty="0" err="1">
                <a:solidFill>
                  <a:srgbClr val="741B47"/>
                </a:solidFill>
                <a:latin typeface="Raleway Medium"/>
                <a:ea typeface="Raleway Medium"/>
                <a:cs typeface="Raleway Medium"/>
                <a:sym typeface="Raleway Medium"/>
              </a:rPr>
              <a:t>Interconnection</a:t>
            </a:r>
            <a:r>
              <a:rPr lang="tr-TR" sz="3600" dirty="0">
                <a:solidFill>
                  <a:srgbClr val="741B47"/>
                </a:solidFill>
                <a:latin typeface="Raleway Medium"/>
                <a:ea typeface="Raleway Medium"/>
                <a:cs typeface="Raleway Medium"/>
                <a:sym typeface="Raleway Medium"/>
              </a:rPr>
              <a:t> (OSI) </a:t>
            </a:r>
            <a:r>
              <a:rPr lang="tr-TR" sz="3600" dirty="0" err="1">
                <a:solidFill>
                  <a:srgbClr val="741B47"/>
                </a:solidFill>
                <a:latin typeface="Raleway Medium"/>
                <a:ea typeface="Raleway Medium"/>
                <a:cs typeface="Raleway Medium"/>
                <a:sym typeface="Raleway Medium"/>
              </a:rPr>
              <a:t>Specifications</a:t>
            </a:r>
            <a:endParaRPr sz="3600" dirty="0">
              <a:solidFill>
                <a:srgbClr val="741B47"/>
              </a:solidFill>
              <a:latin typeface="Raleway Medium"/>
              <a:ea typeface="Raleway Medium"/>
              <a:cs typeface="Raleway Medium"/>
              <a:sym typeface="Raleway Medium"/>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9"/>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37</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332" name="Google Shape;332;p9"/>
          <p:cNvSpPr txBox="1">
            <a:spLocks noGrp="1"/>
          </p:cNvSpPr>
          <p:nvPr>
            <p:ph type="ctrTitle" idx="4294967295"/>
          </p:nvPr>
        </p:nvSpPr>
        <p:spPr>
          <a:xfrm>
            <a:off x="1264525" y="0"/>
            <a:ext cx="6690600" cy="654600"/>
          </a:xfrm>
          <a:prstGeom prst="rect">
            <a:avLst/>
          </a:prstGeom>
          <a:noFill/>
          <a:ln>
            <a:noFill/>
          </a:ln>
        </p:spPr>
        <p:txBody>
          <a:bodyPr spcFirstLastPara="1" wrap="square" lIns="0" tIns="0" rIns="0" bIns="0" anchor="b" anchorCtr="0">
            <a:noAutofit/>
          </a:bodyPr>
          <a:lstStyle/>
          <a:p>
            <a:pPr marL="0" marR="0" lvl="0" indent="0" algn="ctr" rtl="0">
              <a:lnSpc>
                <a:spcPct val="80000"/>
              </a:lnSpc>
              <a:spcBef>
                <a:spcPts val="0"/>
              </a:spcBef>
              <a:spcAft>
                <a:spcPts val="0"/>
              </a:spcAft>
              <a:buClr>
                <a:schemeClr val="accent2"/>
              </a:buClr>
              <a:buSzPts val="4800"/>
              <a:buFont typeface="Raleway SemiBold"/>
              <a:buNone/>
            </a:pPr>
            <a:r>
              <a:rPr lang="tr-TR" sz="4800" b="0" i="0" u="none" strike="noStrike" cap="none">
                <a:solidFill>
                  <a:srgbClr val="741B47"/>
                </a:solidFill>
                <a:latin typeface="Raleway Medium"/>
                <a:ea typeface="Raleway Medium"/>
                <a:cs typeface="Raleway Medium"/>
                <a:sym typeface="Raleway Medium"/>
              </a:rPr>
              <a:t>Table of Contents</a:t>
            </a:r>
            <a:endParaRPr sz="4800" b="0" i="0" u="none" strike="noStrike" cap="none">
              <a:solidFill>
                <a:srgbClr val="741B47"/>
              </a:solidFill>
              <a:latin typeface="Raleway Medium"/>
              <a:ea typeface="Raleway Medium"/>
              <a:cs typeface="Raleway Medium"/>
              <a:sym typeface="Raleway Medium"/>
            </a:endParaRPr>
          </a:p>
        </p:txBody>
      </p:sp>
      <p:sp>
        <p:nvSpPr>
          <p:cNvPr id="333" name="Google Shape;333;p9"/>
          <p:cNvSpPr txBox="1">
            <a:spLocks noGrp="1"/>
          </p:cNvSpPr>
          <p:nvPr>
            <p:ph type="subTitle" idx="4294967295"/>
          </p:nvPr>
        </p:nvSpPr>
        <p:spPr>
          <a:xfrm>
            <a:off x="845725" y="1763075"/>
            <a:ext cx="7842300" cy="2529900"/>
          </a:xfrm>
          <a:prstGeom prst="rect">
            <a:avLst/>
          </a:prstGeom>
          <a:noFill/>
          <a:ln>
            <a:noFill/>
          </a:ln>
        </p:spPr>
        <p:txBody>
          <a:bodyPr spcFirstLastPara="1" wrap="square" lIns="0" tIns="0" rIns="0" bIns="0" anchor="t" anchorCtr="0">
            <a:noAutofit/>
          </a:bodyPr>
          <a:lstStyle/>
          <a:p>
            <a:pPr marL="457200" marR="0" lvl="0" indent="-457200" algn="l" rtl="0">
              <a:lnSpc>
                <a:spcPct val="110000"/>
              </a:lnSpc>
              <a:spcBef>
                <a:spcPts val="600"/>
              </a:spcBef>
              <a:spcAft>
                <a:spcPts val="0"/>
              </a:spcAft>
              <a:buClr>
                <a:srgbClr val="741B47"/>
              </a:buClr>
              <a:buSzPts val="3600"/>
              <a:buFont typeface="Raleway"/>
              <a:buChar char="▶"/>
            </a:pPr>
            <a:r>
              <a:rPr lang="tr-TR" sz="3600" dirty="0" err="1">
                <a:latin typeface="Raleway"/>
                <a:ea typeface="Raleway"/>
                <a:cs typeface="Raleway"/>
                <a:sym typeface="Raleway"/>
              </a:rPr>
              <a:t>What</a:t>
            </a:r>
            <a:r>
              <a:rPr lang="tr-TR" sz="3600" dirty="0">
                <a:latin typeface="Raleway"/>
                <a:ea typeface="Raleway"/>
                <a:cs typeface="Raleway"/>
                <a:sym typeface="Raleway"/>
              </a:rPr>
              <a:t> is OSI Reference Model?</a:t>
            </a:r>
            <a:endParaRPr sz="3600" dirty="0">
              <a:latin typeface="Raleway"/>
              <a:ea typeface="Raleway"/>
              <a:cs typeface="Raleway"/>
              <a:sym typeface="Raleway"/>
            </a:endParaRPr>
          </a:p>
          <a:p>
            <a:pPr marL="457200" marR="0" lvl="0" indent="-457200" algn="l" rtl="0">
              <a:lnSpc>
                <a:spcPct val="110000"/>
              </a:lnSpc>
              <a:spcBef>
                <a:spcPts val="600"/>
              </a:spcBef>
              <a:spcAft>
                <a:spcPts val="0"/>
              </a:spcAft>
              <a:buClr>
                <a:srgbClr val="741B47"/>
              </a:buClr>
              <a:buSzPts val="3600"/>
              <a:buFont typeface="Raleway"/>
              <a:buChar char="▶"/>
            </a:pPr>
            <a:r>
              <a:rPr lang="tr-TR" sz="3600" dirty="0" err="1">
                <a:latin typeface="Raleway"/>
                <a:ea typeface="Raleway"/>
                <a:cs typeface="Raleway"/>
                <a:sym typeface="Raleway"/>
              </a:rPr>
              <a:t>Layers</a:t>
            </a:r>
            <a:r>
              <a:rPr lang="tr-TR" sz="3600" dirty="0">
                <a:latin typeface="Raleway"/>
                <a:ea typeface="Raleway"/>
                <a:cs typeface="Raleway"/>
                <a:sym typeface="Raleway"/>
              </a:rPr>
              <a:t> of OSI Model</a:t>
            </a:r>
            <a:endParaRPr sz="3600" dirty="0">
              <a:latin typeface="Raleway"/>
              <a:ea typeface="Raleway"/>
              <a:cs typeface="Raleway"/>
              <a:sym typeface="Raleway"/>
            </a:endParaRPr>
          </a:p>
          <a:p>
            <a:pPr marL="457200" marR="0" lvl="0" indent="-457200" algn="l" rtl="0">
              <a:lnSpc>
                <a:spcPct val="110000"/>
              </a:lnSpc>
              <a:spcBef>
                <a:spcPts val="600"/>
              </a:spcBef>
              <a:spcAft>
                <a:spcPts val="0"/>
              </a:spcAft>
              <a:buClr>
                <a:srgbClr val="741B47"/>
              </a:buClr>
              <a:buSzPts val="3600"/>
              <a:buFont typeface="Raleway"/>
              <a:buChar char="▶"/>
            </a:pPr>
            <a:r>
              <a:rPr lang="tr-TR" sz="3600" dirty="0">
                <a:latin typeface="Raleway"/>
                <a:ea typeface="Raleway"/>
                <a:cs typeface="Raleway"/>
                <a:sym typeface="Raleway"/>
              </a:rPr>
              <a:t>Data </a:t>
            </a:r>
            <a:r>
              <a:rPr lang="tr-TR" sz="3600" dirty="0" err="1">
                <a:latin typeface="Raleway"/>
                <a:ea typeface="Raleway"/>
                <a:cs typeface="Raleway"/>
                <a:sym typeface="Raleway"/>
              </a:rPr>
              <a:t>Encapsulation</a:t>
            </a:r>
            <a:endParaRPr sz="3600" dirty="0">
              <a:latin typeface="Raleway"/>
              <a:ea typeface="Raleway"/>
              <a:cs typeface="Raleway"/>
              <a:sym typeface="Raleway"/>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10"/>
          <p:cNvSpPr txBox="1">
            <a:spLocks noGrp="1"/>
          </p:cNvSpPr>
          <p:nvPr>
            <p:ph type="ctrTitle"/>
          </p:nvPr>
        </p:nvSpPr>
        <p:spPr>
          <a:xfrm>
            <a:off x="1085850" y="1991850"/>
            <a:ext cx="71955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OSI Reference Model?</a:t>
            </a:r>
            <a:endParaRPr sz="3600">
              <a:solidFill>
                <a:srgbClr val="741B47"/>
              </a:solidFill>
              <a:latin typeface="Raleway Medium"/>
              <a:ea typeface="Raleway Medium"/>
              <a:cs typeface="Raleway Medium"/>
              <a:sym typeface="Raleway Medium"/>
            </a:endParaRPr>
          </a:p>
        </p:txBody>
      </p:sp>
      <p:sp>
        <p:nvSpPr>
          <p:cNvPr id="339" name="Google Shape;339;p10"/>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tr-TR" sz="3600" b="0" i="0" u="none" strike="noStrike" kern="0" cap="none" spc="0" normalizeH="0" baseline="0" noProof="0">
                <a:ln>
                  <a:noFill/>
                </a:ln>
                <a:solidFill>
                  <a:srgbClr val="FFFFFF"/>
                </a:solidFill>
                <a:effectLst/>
                <a:uLnTx/>
                <a:uFillTx/>
                <a:latin typeface="Raleway Medium"/>
                <a:ea typeface="Raleway Medium"/>
                <a:cs typeface="Raleway Medium"/>
                <a:sym typeface="Raleway Medium"/>
              </a:rPr>
              <a:t>1</a:t>
            </a:r>
            <a:endParaRPr kumimoji="0" sz="3600" b="0" i="0" u="none" strike="noStrike" kern="0" cap="none" spc="0" normalizeH="0" baseline="0" noProof="0">
              <a:ln>
                <a:noFill/>
              </a:ln>
              <a:solidFill>
                <a:srgbClr val="FFFFFF"/>
              </a:solidFill>
              <a:effectLst/>
              <a:uLnTx/>
              <a:uFillTx/>
              <a:latin typeface="Raleway Medium"/>
              <a:ea typeface="Raleway Medium"/>
              <a:cs typeface="Raleway Medium"/>
              <a:sym typeface="Raleway Medium"/>
            </a:endParaRPr>
          </a:p>
        </p:txBody>
      </p:sp>
      <p:sp>
        <p:nvSpPr>
          <p:cNvPr id="340" name="Google Shape;340;p10"/>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0"/>
              </a:spcBef>
              <a:spcAft>
                <a:spcPts val="0"/>
              </a:spcAft>
              <a:buSzPts val="1800"/>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1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39</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346" name="Google Shape;346;p11"/>
          <p:cNvSpPr txBox="1">
            <a:spLocks noGrp="1"/>
          </p:cNvSpPr>
          <p:nvPr>
            <p:ph type="title"/>
          </p:nvPr>
        </p:nvSpPr>
        <p:spPr>
          <a:xfrm>
            <a:off x="431800" y="173800"/>
            <a:ext cx="79836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OSI Reference Model?</a:t>
            </a:r>
            <a:endParaRPr sz="4000">
              <a:solidFill>
                <a:srgbClr val="419DD3"/>
              </a:solidFill>
              <a:latin typeface="Raleway Medium"/>
              <a:ea typeface="Raleway Medium"/>
              <a:cs typeface="Raleway Medium"/>
              <a:sym typeface="Raleway Medium"/>
            </a:endParaRPr>
          </a:p>
        </p:txBody>
      </p:sp>
      <p:sp>
        <p:nvSpPr>
          <p:cNvPr id="347" name="Google Shape;347;p11"/>
          <p:cNvSpPr txBox="1"/>
          <p:nvPr/>
        </p:nvSpPr>
        <p:spPr>
          <a:xfrm>
            <a:off x="267000" y="1687600"/>
            <a:ext cx="8610000" cy="1938600"/>
          </a:xfrm>
          <a:prstGeom prst="rect">
            <a:avLst/>
          </a:prstGeom>
          <a:noFill/>
          <a:ln>
            <a:noFill/>
          </a:ln>
        </p:spPr>
        <p:txBody>
          <a:bodyPr spcFirstLastPara="1" wrap="square" lIns="91425" tIns="91425" rIns="91425" bIns="91425" anchor="t" anchorCtr="0">
            <a:noAutofit/>
          </a:bodyPr>
          <a:lstStyle/>
          <a:p>
            <a:pPr marL="0" marR="0" lvl="0" indent="45720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1" i="0" u="none" strike="noStrike" kern="0" cap="none" spc="0" normalizeH="0" baseline="0" noProof="0" dirty="0">
                <a:ln>
                  <a:noFill/>
                </a:ln>
                <a:solidFill>
                  <a:srgbClr val="000000"/>
                </a:solidFill>
                <a:effectLst/>
                <a:uLnTx/>
                <a:uFillTx/>
                <a:latin typeface="Raleway"/>
                <a:ea typeface="Raleway"/>
                <a:cs typeface="Raleway"/>
                <a:sym typeface="Raleway"/>
              </a:rPr>
              <a:t>OSI</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provides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standard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for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different</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computer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systems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to</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be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able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to</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communicate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with</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each</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other</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45720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45720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Developed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by</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ISO in 1984</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23"/>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What’s a Network?</a:t>
            </a:r>
            <a:endParaRPr sz="3600">
              <a:solidFill>
                <a:srgbClr val="741B47"/>
              </a:solidFill>
              <a:latin typeface="Raleway Medium"/>
              <a:ea typeface="Raleway Medium"/>
              <a:cs typeface="Raleway Medium"/>
              <a:sym typeface="Raleway Medium"/>
            </a:endParaRPr>
          </a:p>
        </p:txBody>
      </p:sp>
      <p:sp>
        <p:nvSpPr>
          <p:cNvPr id="391" name="Google Shape;391;p23"/>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Medium"/>
                <a:ea typeface="Raleway Medium"/>
                <a:cs typeface="Raleway Medium"/>
                <a:sym typeface="Raleway Medium"/>
              </a:rPr>
              <a:t>1</a:t>
            </a:r>
            <a:endParaRPr sz="3600" b="0" i="0" u="none" strike="noStrike" cap="none">
              <a:solidFill>
                <a:schemeClr val="lt1"/>
              </a:solidFill>
              <a:latin typeface="Raleway Medium"/>
              <a:ea typeface="Raleway Medium"/>
              <a:cs typeface="Raleway Medium"/>
              <a:sym typeface="Raleway Medium"/>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40</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353" name="Google Shape;353;p12"/>
          <p:cNvSpPr txBox="1">
            <a:spLocks noGrp="1"/>
          </p:cNvSpPr>
          <p:nvPr>
            <p:ph type="title"/>
          </p:nvPr>
        </p:nvSpPr>
        <p:spPr>
          <a:xfrm>
            <a:off x="431800" y="173800"/>
            <a:ext cx="82173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OSI Reference Model?</a:t>
            </a:r>
            <a:endParaRPr sz="4000">
              <a:solidFill>
                <a:srgbClr val="419DD3"/>
              </a:solidFill>
              <a:latin typeface="Raleway Medium"/>
              <a:ea typeface="Raleway Medium"/>
              <a:cs typeface="Raleway Medium"/>
              <a:sym typeface="Raleway Medium"/>
            </a:endParaRPr>
          </a:p>
        </p:txBody>
      </p:sp>
      <p:pic>
        <p:nvPicPr>
          <p:cNvPr id="354" name="Google Shape;354;p12" descr="What is a DDoS Attack?"/>
          <p:cNvPicPr preferRelativeResize="0"/>
          <p:nvPr/>
        </p:nvPicPr>
        <p:blipFill rotWithShape="1">
          <a:blip r:embed="rId3">
            <a:alphaModFix/>
          </a:blip>
          <a:srcRect l="11785" t="4820" r="58181" b="4394"/>
          <a:stretch/>
        </p:blipFill>
        <p:spPr>
          <a:xfrm>
            <a:off x="1284274" y="761025"/>
            <a:ext cx="2280300" cy="4344326"/>
          </a:xfrm>
          <a:prstGeom prst="rect">
            <a:avLst/>
          </a:prstGeom>
          <a:noFill/>
          <a:ln>
            <a:noFill/>
          </a:ln>
        </p:spPr>
      </p:pic>
      <p:sp>
        <p:nvSpPr>
          <p:cNvPr id="355" name="Google Shape;355;p12"/>
          <p:cNvSpPr txBox="1"/>
          <p:nvPr/>
        </p:nvSpPr>
        <p:spPr>
          <a:xfrm>
            <a:off x="3564575" y="830456"/>
            <a:ext cx="5415900" cy="5571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Human-</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computer</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interaction</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where</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applications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can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access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network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services</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
        <p:nvSpPr>
          <p:cNvPr id="356" name="Google Shape;356;p12"/>
          <p:cNvSpPr/>
          <p:nvPr/>
        </p:nvSpPr>
        <p:spPr>
          <a:xfrm>
            <a:off x="964825" y="1004125"/>
            <a:ext cx="456900" cy="1597500"/>
          </a:xfrm>
          <a:prstGeom prst="leftBrace">
            <a:avLst>
              <a:gd name="adj1" fmla="val 50000"/>
              <a:gd name="adj2" fmla="val 50000"/>
            </a:avLst>
          </a:prstGeom>
          <a:no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12"/>
          <p:cNvSpPr/>
          <p:nvPr/>
        </p:nvSpPr>
        <p:spPr>
          <a:xfrm>
            <a:off x="964825" y="2738800"/>
            <a:ext cx="456900" cy="2249100"/>
          </a:xfrm>
          <a:prstGeom prst="leftBrace">
            <a:avLst>
              <a:gd name="adj1" fmla="val 50000"/>
              <a:gd name="adj2" fmla="val 50000"/>
            </a:avLst>
          </a:prstGeom>
          <a:no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 name="Google Shape;358;p12"/>
          <p:cNvSpPr txBox="1"/>
          <p:nvPr/>
        </p:nvSpPr>
        <p:spPr>
          <a:xfrm rot="-5400000">
            <a:off x="-780425" y="1466350"/>
            <a:ext cx="2376600" cy="728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2400" b="1" i="0" u="none" strike="noStrike" kern="0" cap="none" spc="0" normalizeH="0" baseline="0" noProof="0">
                <a:ln>
                  <a:noFill/>
                </a:ln>
                <a:solidFill>
                  <a:srgbClr val="0000FF"/>
                </a:solidFill>
                <a:effectLst/>
                <a:uLnTx/>
                <a:uFillTx/>
                <a:latin typeface="Raleway"/>
                <a:ea typeface="Raleway"/>
                <a:cs typeface="Raleway"/>
                <a:sym typeface="Raleway"/>
              </a:rPr>
              <a:t>Upper Layers</a:t>
            </a:r>
            <a:endParaRPr kumimoji="0" sz="2400" b="1" i="0" u="none" strike="noStrike" kern="0" cap="none" spc="0" normalizeH="0" baseline="0" noProof="0">
              <a:ln>
                <a:noFill/>
              </a:ln>
              <a:solidFill>
                <a:srgbClr val="0000FF"/>
              </a:solidFill>
              <a:effectLst/>
              <a:uLnTx/>
              <a:uFillTx/>
              <a:latin typeface="Raleway"/>
              <a:ea typeface="Raleway"/>
              <a:cs typeface="Raleway"/>
              <a:sym typeface="Raleway"/>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2400" b="1" i="0" u="none" strike="noStrike" kern="0" cap="none" spc="0" normalizeH="0" baseline="0" noProof="0">
                <a:ln>
                  <a:noFill/>
                </a:ln>
                <a:solidFill>
                  <a:srgbClr val="0000FF"/>
                </a:solidFill>
                <a:effectLst/>
                <a:uLnTx/>
                <a:uFillTx/>
                <a:latin typeface="Raleway"/>
                <a:ea typeface="Raleway"/>
                <a:cs typeface="Raleway"/>
                <a:sym typeface="Raleway"/>
              </a:rPr>
              <a:t>(OS)</a:t>
            </a:r>
            <a:endParaRPr kumimoji="0" sz="2400" b="1" i="0" u="none" strike="noStrike" kern="0" cap="none" spc="0" normalizeH="0" baseline="0" noProof="0">
              <a:ln>
                <a:noFill/>
              </a:ln>
              <a:solidFill>
                <a:srgbClr val="0000FF"/>
              </a:solidFill>
              <a:effectLst/>
              <a:uLnTx/>
              <a:uFillTx/>
              <a:latin typeface="Raleway"/>
              <a:ea typeface="Raleway"/>
              <a:cs typeface="Raleway"/>
              <a:sym typeface="Raleway"/>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1" i="0" u="none" strike="noStrike" kern="0" cap="none" spc="0" normalizeH="0" baseline="0" noProof="0">
              <a:ln>
                <a:noFill/>
              </a:ln>
              <a:solidFill>
                <a:srgbClr val="0000FF"/>
              </a:solidFill>
              <a:effectLst/>
              <a:uLnTx/>
              <a:uFillTx/>
              <a:latin typeface="Raleway"/>
              <a:ea typeface="Raleway"/>
              <a:cs typeface="Raleway"/>
              <a:sym typeface="Raleway"/>
            </a:endParaRPr>
          </a:p>
        </p:txBody>
      </p:sp>
      <p:sp>
        <p:nvSpPr>
          <p:cNvPr id="359" name="Google Shape;359;p12"/>
          <p:cNvSpPr txBox="1"/>
          <p:nvPr/>
        </p:nvSpPr>
        <p:spPr>
          <a:xfrm rot="-5400000">
            <a:off x="-578375" y="3451350"/>
            <a:ext cx="2158500" cy="914400"/>
          </a:xfrm>
          <a:prstGeom prst="rect">
            <a:avLst/>
          </a:prstGeom>
          <a:solidFill>
            <a:srgbClr val="FFFFFF"/>
          </a:solid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2400" b="1" i="0" u="none" strike="noStrike" kern="0" cap="none" spc="0" normalizeH="0" baseline="0" noProof="0">
                <a:ln>
                  <a:noFill/>
                </a:ln>
                <a:solidFill>
                  <a:srgbClr val="FF0000"/>
                </a:solidFill>
                <a:effectLst/>
                <a:uLnTx/>
                <a:uFillTx/>
                <a:latin typeface="Raleway"/>
                <a:ea typeface="Raleway"/>
                <a:cs typeface="Raleway"/>
                <a:sym typeface="Raleway"/>
              </a:rPr>
              <a:t>Lower Layers</a:t>
            </a:r>
            <a:endParaRPr kumimoji="0" sz="2400" b="1" i="0" u="none" strike="noStrike" kern="0" cap="none" spc="0" normalizeH="0" baseline="0" noProof="0">
              <a:ln>
                <a:noFill/>
              </a:ln>
              <a:solidFill>
                <a:srgbClr val="FF0000"/>
              </a:solidFill>
              <a:effectLst/>
              <a:uLnTx/>
              <a:uFillTx/>
              <a:latin typeface="Raleway"/>
              <a:ea typeface="Raleway"/>
              <a:cs typeface="Raleway"/>
              <a:sym typeface="Raleway"/>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2400" b="1" i="0" u="none" strike="noStrike" kern="0" cap="none" spc="0" normalizeH="0" baseline="0" noProof="0">
                <a:ln>
                  <a:noFill/>
                </a:ln>
                <a:solidFill>
                  <a:srgbClr val="FF0000"/>
                </a:solidFill>
                <a:effectLst/>
                <a:uLnTx/>
                <a:uFillTx/>
                <a:latin typeface="Raleway"/>
                <a:ea typeface="Raleway"/>
                <a:cs typeface="Raleway"/>
                <a:sym typeface="Raleway"/>
              </a:rPr>
              <a:t>(Network)</a:t>
            </a:r>
            <a:endParaRPr kumimoji="0" sz="2400" b="1" i="0" u="none" strike="noStrike" kern="0" cap="none" spc="0" normalizeH="0" baseline="0" noProof="0">
              <a:ln>
                <a:noFill/>
              </a:ln>
              <a:solidFill>
                <a:srgbClr val="FF0000"/>
              </a:solidFill>
              <a:effectLst/>
              <a:uLnTx/>
              <a:uFillTx/>
              <a:latin typeface="Raleway"/>
              <a:ea typeface="Raleway"/>
              <a:cs typeface="Raleway"/>
              <a:sym typeface="Raleway"/>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1" i="0" u="none" strike="noStrike" kern="0" cap="none" spc="0" normalizeH="0" baseline="0" noProof="0">
              <a:ln>
                <a:noFill/>
              </a:ln>
              <a:solidFill>
                <a:srgbClr val="FF0000"/>
              </a:solidFill>
              <a:effectLst/>
              <a:uLnTx/>
              <a:uFillTx/>
              <a:latin typeface="Raleway"/>
              <a:ea typeface="Raleway"/>
              <a:cs typeface="Raleway"/>
              <a:sym typeface="Raleway"/>
            </a:endParaRPr>
          </a:p>
        </p:txBody>
      </p:sp>
      <p:sp>
        <p:nvSpPr>
          <p:cNvPr id="360" name="Google Shape;360;p12"/>
          <p:cNvSpPr txBox="1"/>
          <p:nvPr/>
        </p:nvSpPr>
        <p:spPr>
          <a:xfrm>
            <a:off x="3564575" y="4452213"/>
            <a:ext cx="5415900" cy="5571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Raleway"/>
                <a:ea typeface="Raleway"/>
                <a:cs typeface="Raleway"/>
                <a:sym typeface="Raleway"/>
              </a:rPr>
              <a:t>- Transmits raw bit stream over the physical medium</a:t>
            </a:r>
            <a:endParaRPr kumimoji="0" lang="en-US"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
        <p:nvSpPr>
          <p:cNvPr id="361" name="Google Shape;361;p12"/>
          <p:cNvSpPr txBox="1"/>
          <p:nvPr/>
        </p:nvSpPr>
        <p:spPr>
          <a:xfrm>
            <a:off x="3564575" y="3299113"/>
            <a:ext cx="5415900" cy="5571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Decides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which</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physical</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path</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data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will</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take</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
        <p:nvSpPr>
          <p:cNvPr id="362" name="Google Shape;362;p12"/>
          <p:cNvSpPr txBox="1"/>
          <p:nvPr/>
        </p:nvSpPr>
        <p:spPr>
          <a:xfrm>
            <a:off x="3564575" y="2601548"/>
            <a:ext cx="5415900" cy="5571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Transmits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data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using</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transmission</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protocols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including</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TCP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UDP</a:t>
            </a:r>
            <a:endParaRPr kumimoji="0" sz="1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
        <p:nvSpPr>
          <p:cNvPr id="363" name="Google Shape;363;p12"/>
          <p:cNvSpPr txBox="1"/>
          <p:nvPr/>
        </p:nvSpPr>
        <p:spPr>
          <a:xfrm>
            <a:off x="3564575" y="2011563"/>
            <a:ext cx="5415900" cy="5571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Maintains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connections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is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responsible</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for</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controlling</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ports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sessions</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
        <p:nvSpPr>
          <p:cNvPr id="364" name="Google Shape;364;p12"/>
          <p:cNvSpPr txBox="1"/>
          <p:nvPr/>
        </p:nvSpPr>
        <p:spPr>
          <a:xfrm>
            <a:off x="3564575" y="1434638"/>
            <a:ext cx="5415900" cy="5571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Ensures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that</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data is in a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usable</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format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is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where</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data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encryption</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occurs</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
        <p:nvSpPr>
          <p:cNvPr id="365" name="Google Shape;365;p12"/>
          <p:cNvSpPr txBox="1"/>
          <p:nvPr/>
        </p:nvSpPr>
        <p:spPr>
          <a:xfrm>
            <a:off x="3564575" y="3895838"/>
            <a:ext cx="5415900" cy="5571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Defines</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format of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data on </a:t>
            </a:r>
            <a:r>
              <a:rPr kumimoji="0" lang="tr-TR" sz="1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1400" b="0" i="0" u="none" strike="noStrike" kern="0" cap="none" spc="0" normalizeH="0" baseline="0" noProof="0" dirty="0">
                <a:ln>
                  <a:noFill/>
                </a:ln>
                <a:solidFill>
                  <a:srgbClr val="000000"/>
                </a:solidFill>
                <a:effectLst/>
                <a:uLnTx/>
                <a:uFillTx/>
                <a:latin typeface="Raleway"/>
                <a:ea typeface="Raleway"/>
                <a:cs typeface="Raleway"/>
                <a:sym typeface="Raleway"/>
              </a:rPr>
              <a:t> network</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13"/>
          <p:cNvSpPr txBox="1">
            <a:spLocks noGrp="1"/>
          </p:cNvSpPr>
          <p:nvPr>
            <p:ph type="ctrTitle"/>
          </p:nvPr>
        </p:nvSpPr>
        <p:spPr>
          <a:xfrm>
            <a:off x="616200" y="883831"/>
            <a:ext cx="7904700" cy="650001"/>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400" dirty="0" err="1">
                <a:solidFill>
                  <a:srgbClr val="741B47"/>
                </a:solidFill>
                <a:latin typeface="Raleway Medium"/>
                <a:ea typeface="Raleway Medium"/>
                <a:cs typeface="Raleway Medium"/>
                <a:sym typeface="Raleway Medium"/>
              </a:rPr>
              <a:t>Layers</a:t>
            </a:r>
            <a:r>
              <a:rPr lang="tr-TR" sz="4400" dirty="0">
                <a:solidFill>
                  <a:srgbClr val="741B47"/>
                </a:solidFill>
                <a:latin typeface="Raleway Medium"/>
                <a:ea typeface="Raleway Medium"/>
                <a:cs typeface="Raleway Medium"/>
                <a:sym typeface="Raleway Medium"/>
              </a:rPr>
              <a:t> of </a:t>
            </a:r>
            <a:r>
              <a:rPr lang="tr-TR" sz="4400" dirty="0" err="1">
                <a:solidFill>
                  <a:srgbClr val="741B47"/>
                </a:solidFill>
                <a:latin typeface="Raleway Medium"/>
                <a:ea typeface="Raleway Medium"/>
                <a:cs typeface="Raleway Medium"/>
                <a:sym typeface="Raleway Medium"/>
              </a:rPr>
              <a:t>the</a:t>
            </a:r>
            <a:r>
              <a:rPr lang="tr-TR" sz="4400" dirty="0">
                <a:solidFill>
                  <a:srgbClr val="741B47"/>
                </a:solidFill>
                <a:latin typeface="Raleway Medium"/>
                <a:ea typeface="Raleway Medium"/>
                <a:cs typeface="Raleway Medium"/>
                <a:sym typeface="Raleway Medium"/>
              </a:rPr>
              <a:t> OSI Model</a:t>
            </a:r>
            <a:endParaRPr sz="4400" dirty="0">
              <a:solidFill>
                <a:srgbClr val="409CD1"/>
              </a:solidFill>
            </a:endParaRPr>
          </a:p>
        </p:txBody>
      </p:sp>
      <p:sp>
        <p:nvSpPr>
          <p:cNvPr id="371" name="Google Shape;371;p13"/>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tr-TR" sz="3600" b="0" i="0" u="none" strike="noStrike" kern="0" cap="none" spc="0" normalizeH="0" baseline="0" noProof="0">
                <a:ln>
                  <a:noFill/>
                </a:ln>
                <a:solidFill>
                  <a:srgbClr val="FFFFFF"/>
                </a:solidFill>
                <a:effectLst/>
                <a:uLnTx/>
                <a:uFillTx/>
                <a:latin typeface="Raleway Medium"/>
                <a:ea typeface="Raleway Medium"/>
                <a:cs typeface="Raleway Medium"/>
                <a:sym typeface="Raleway Medium"/>
              </a:rPr>
              <a:t>2</a:t>
            </a:r>
            <a:endParaRPr kumimoji="0" sz="3600" b="0" i="0" u="none" strike="noStrike" kern="0" cap="none" spc="0" normalizeH="0" baseline="0" noProof="0">
              <a:ln>
                <a:noFill/>
              </a:ln>
              <a:solidFill>
                <a:srgbClr val="FFFFFF"/>
              </a:solidFill>
              <a:effectLst/>
              <a:uLnTx/>
              <a:uFillTx/>
              <a:latin typeface="Raleway Medium"/>
              <a:ea typeface="Raleway Medium"/>
              <a:cs typeface="Raleway Medium"/>
              <a:sym typeface="Raleway Medium"/>
            </a:endParaRPr>
          </a:p>
        </p:txBody>
      </p:sp>
      <p:sp>
        <p:nvSpPr>
          <p:cNvPr id="372" name="Google Shape;372;p13"/>
          <p:cNvSpPr txBox="1">
            <a:spLocks noGrp="1"/>
          </p:cNvSpPr>
          <p:nvPr>
            <p:ph type="subTitle" idx="1"/>
          </p:nvPr>
        </p:nvSpPr>
        <p:spPr>
          <a:xfrm>
            <a:off x="873474" y="1660786"/>
            <a:ext cx="6965400" cy="2150195"/>
          </a:xfrm>
          <a:prstGeom prst="rect">
            <a:avLst/>
          </a:prstGeom>
          <a:noFill/>
          <a:ln>
            <a:noFill/>
          </a:ln>
        </p:spPr>
        <p:txBody>
          <a:bodyPr spcFirstLastPara="1" wrap="square" lIns="0" tIns="0" rIns="0" bIns="0" anchor="t" anchorCtr="0">
            <a:noAutofit/>
          </a:bodyPr>
          <a:lstStyle/>
          <a:p>
            <a:pPr marL="342900" lvl="0" algn="l" rtl="0">
              <a:lnSpc>
                <a:spcPct val="110000"/>
              </a:lnSpc>
              <a:spcBef>
                <a:spcPts val="0"/>
              </a:spcBef>
              <a:spcAft>
                <a:spcPts val="0"/>
              </a:spcAft>
              <a:buFont typeface="Arial" panose="020B0604020202020204" pitchFamily="34" charset="0"/>
              <a:buChar char="•"/>
            </a:pPr>
            <a:r>
              <a:rPr lang="tr-TR" sz="2400" dirty="0" err="1"/>
              <a:t>Physical</a:t>
            </a:r>
            <a:r>
              <a:rPr lang="tr-TR" sz="2400" dirty="0"/>
              <a:t> </a:t>
            </a:r>
            <a:r>
              <a:rPr lang="tr-TR" sz="2400" dirty="0" err="1"/>
              <a:t>Layer</a:t>
            </a:r>
            <a:r>
              <a:rPr lang="tr-TR" sz="2400" dirty="0"/>
              <a:t>					</a:t>
            </a:r>
            <a:endParaRPr sz="2400" dirty="0"/>
          </a:p>
          <a:p>
            <a:pPr marL="342900" lvl="0" algn="l" rtl="0">
              <a:lnSpc>
                <a:spcPct val="110000"/>
              </a:lnSpc>
              <a:spcBef>
                <a:spcPts val="0"/>
              </a:spcBef>
              <a:spcAft>
                <a:spcPts val="0"/>
              </a:spcAft>
              <a:buFont typeface="Arial" panose="020B0604020202020204" pitchFamily="34" charset="0"/>
              <a:buChar char="•"/>
            </a:pPr>
            <a:r>
              <a:rPr lang="tr-TR" sz="2400" dirty="0"/>
              <a:t>Data Link </a:t>
            </a:r>
            <a:r>
              <a:rPr lang="tr-TR" sz="2400" dirty="0" err="1"/>
              <a:t>Layer</a:t>
            </a:r>
            <a:r>
              <a:rPr lang="tr-TR" sz="2400" dirty="0"/>
              <a:t>	</a:t>
            </a:r>
            <a:endParaRPr sz="2400" dirty="0"/>
          </a:p>
          <a:p>
            <a:pPr marL="342900" lvl="0" algn="l" rtl="0">
              <a:lnSpc>
                <a:spcPct val="110000"/>
              </a:lnSpc>
              <a:spcBef>
                <a:spcPts val="0"/>
              </a:spcBef>
              <a:spcAft>
                <a:spcPts val="0"/>
              </a:spcAft>
              <a:buFont typeface="Arial" panose="020B0604020202020204" pitchFamily="34" charset="0"/>
              <a:buChar char="•"/>
            </a:pPr>
            <a:r>
              <a:rPr lang="tr-TR" sz="2400" dirty="0"/>
              <a:t>Network </a:t>
            </a:r>
            <a:r>
              <a:rPr lang="tr-TR" sz="2400" dirty="0" err="1"/>
              <a:t>Layer</a:t>
            </a:r>
            <a:r>
              <a:rPr lang="tr-TR" sz="2400" dirty="0"/>
              <a:t>	</a:t>
            </a:r>
            <a:endParaRPr sz="2400" dirty="0"/>
          </a:p>
          <a:p>
            <a:pPr marL="342900" lvl="0" algn="l" rtl="0">
              <a:lnSpc>
                <a:spcPct val="110000"/>
              </a:lnSpc>
              <a:spcBef>
                <a:spcPts val="0"/>
              </a:spcBef>
              <a:spcAft>
                <a:spcPts val="0"/>
              </a:spcAft>
              <a:buFont typeface="Arial" panose="020B0604020202020204" pitchFamily="34" charset="0"/>
              <a:buChar char="•"/>
            </a:pPr>
            <a:r>
              <a:rPr lang="tr-TR" sz="2400" dirty="0"/>
              <a:t>Transport </a:t>
            </a:r>
            <a:r>
              <a:rPr lang="tr-TR" sz="2400" dirty="0" err="1"/>
              <a:t>Layer</a:t>
            </a:r>
            <a:r>
              <a:rPr lang="tr-TR" sz="2400" dirty="0"/>
              <a:t>	</a:t>
            </a:r>
            <a:endParaRPr sz="2400" dirty="0"/>
          </a:p>
          <a:p>
            <a:pPr marL="342900" lvl="0" algn="l" rtl="0">
              <a:lnSpc>
                <a:spcPct val="110000"/>
              </a:lnSpc>
              <a:spcBef>
                <a:spcPts val="0"/>
              </a:spcBef>
              <a:spcAft>
                <a:spcPts val="0"/>
              </a:spcAft>
              <a:buFont typeface="Arial" panose="020B0604020202020204" pitchFamily="34" charset="0"/>
              <a:buChar char="•"/>
            </a:pPr>
            <a:r>
              <a:rPr lang="tr-TR" sz="2400" dirty="0" err="1"/>
              <a:t>Session</a:t>
            </a:r>
            <a:r>
              <a:rPr lang="tr-TR" sz="2400" dirty="0"/>
              <a:t> </a:t>
            </a:r>
            <a:r>
              <a:rPr lang="tr-TR" sz="2400" dirty="0" err="1"/>
              <a:t>Layer</a:t>
            </a:r>
            <a:endParaRPr sz="2400" dirty="0"/>
          </a:p>
          <a:p>
            <a:pPr marL="342900" lvl="0" algn="l" rtl="0">
              <a:lnSpc>
                <a:spcPct val="110000"/>
              </a:lnSpc>
              <a:spcBef>
                <a:spcPts val="0"/>
              </a:spcBef>
              <a:spcAft>
                <a:spcPts val="0"/>
              </a:spcAft>
              <a:buFont typeface="Arial" panose="020B0604020202020204" pitchFamily="34" charset="0"/>
              <a:buChar char="•"/>
            </a:pPr>
            <a:r>
              <a:rPr lang="tr-TR" sz="2400" dirty="0"/>
              <a:t>Presentation </a:t>
            </a:r>
            <a:r>
              <a:rPr lang="tr-TR" sz="2400" dirty="0" err="1"/>
              <a:t>Layer</a:t>
            </a:r>
            <a:r>
              <a:rPr lang="tr-TR" sz="2400" dirty="0"/>
              <a:t> </a:t>
            </a:r>
            <a:endParaRPr sz="2400" dirty="0"/>
          </a:p>
          <a:p>
            <a:pPr marL="342900" lvl="0" algn="l" rtl="0">
              <a:lnSpc>
                <a:spcPct val="110000"/>
              </a:lnSpc>
              <a:spcBef>
                <a:spcPts val="0"/>
              </a:spcBef>
              <a:spcAft>
                <a:spcPts val="0"/>
              </a:spcAft>
              <a:buFont typeface="Arial" panose="020B0604020202020204" pitchFamily="34" charset="0"/>
              <a:buChar char="•"/>
            </a:pPr>
            <a:r>
              <a:rPr lang="tr-TR" sz="2400" dirty="0"/>
              <a:t>Application </a:t>
            </a:r>
            <a:r>
              <a:rPr lang="tr-TR" sz="2400" dirty="0" err="1"/>
              <a:t>Layer</a:t>
            </a:r>
            <a:r>
              <a:rPr lang="tr-TR" sz="2400" dirty="0"/>
              <a:t> </a:t>
            </a:r>
            <a:endParaRPr sz="2400" dirty="0"/>
          </a:p>
          <a:p>
            <a:pPr marL="0" lvl="0" indent="0" algn="l" rtl="0">
              <a:lnSpc>
                <a:spcPct val="110000"/>
              </a:lnSpc>
              <a:spcBef>
                <a:spcPts val="0"/>
              </a:spcBef>
              <a:spcAft>
                <a:spcPts val="0"/>
              </a:spcAft>
              <a:buNone/>
            </a:pPr>
            <a:endParaRPr sz="1800" dirty="0"/>
          </a:p>
          <a:p>
            <a:pPr marL="0" lvl="0" indent="0" algn="l" rtl="0">
              <a:lnSpc>
                <a:spcPct val="110000"/>
              </a:lnSpc>
              <a:spcBef>
                <a:spcPts val="0"/>
              </a:spcBef>
              <a:spcAft>
                <a:spcPts val="0"/>
              </a:spcAft>
              <a:buSzPts val="1800"/>
              <a:buNone/>
            </a:pPr>
            <a:endParaRPr sz="18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1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42</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378" name="Google Shape;378;p14"/>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defTabSz="914400" rtl="0" eaLnBrk="1" fontAlgn="auto" latinLnBrk="0" hangingPunct="1">
              <a:lnSpc>
                <a:spcPct val="80000"/>
              </a:lnSpc>
              <a:spcBef>
                <a:spcPts val="0"/>
              </a:spcBef>
              <a:spcAft>
                <a:spcPts val="0"/>
              </a:spcAft>
              <a:buClr>
                <a:srgbClr val="000000"/>
              </a:buClr>
              <a:buSzPts val="4800"/>
              <a:buFont typeface="Arial"/>
              <a:buNone/>
              <a:tabLst/>
              <a:defRPr/>
            </a:pPr>
            <a:r>
              <a:rPr kumimoji="0" lang="tr-TR" sz="4000" b="0" i="0" u="none" strike="noStrike" kern="0" cap="none" spc="0" normalizeH="0" baseline="0" noProof="0">
                <a:ln>
                  <a:noFill/>
                </a:ln>
                <a:solidFill>
                  <a:srgbClr val="741B47"/>
                </a:solidFill>
                <a:effectLst/>
                <a:uLnTx/>
                <a:uFillTx/>
                <a:latin typeface="Raleway Medium"/>
                <a:ea typeface="Raleway Medium"/>
                <a:cs typeface="Raleway Medium"/>
                <a:sym typeface="Raleway Medium"/>
              </a:rPr>
              <a:t>Application Layer (Layer 7)</a:t>
            </a:r>
            <a:endParaRPr kumimoji="0" sz="4800" b="0" i="0" u="none" strike="noStrike" kern="0" cap="none" spc="0" normalizeH="0" baseline="0" noProof="0">
              <a:ln>
                <a:noFill/>
              </a:ln>
              <a:solidFill>
                <a:srgbClr val="419ED3"/>
              </a:solidFill>
              <a:effectLst/>
              <a:uLnTx/>
              <a:uFillTx/>
              <a:latin typeface="Raleway SemiBold"/>
              <a:ea typeface="Raleway SemiBold"/>
              <a:cs typeface="Raleway SemiBold"/>
              <a:sym typeface="Raleway SemiBold"/>
            </a:endParaRPr>
          </a:p>
        </p:txBody>
      </p:sp>
      <p:sp>
        <p:nvSpPr>
          <p:cNvPr id="379" name="Google Shape;379;p14"/>
          <p:cNvSpPr txBox="1"/>
          <p:nvPr/>
        </p:nvSpPr>
        <p:spPr>
          <a:xfrm>
            <a:off x="300575" y="790975"/>
            <a:ext cx="8699700" cy="1979100"/>
          </a:xfrm>
          <a:prstGeom prst="rect">
            <a:avLst/>
          </a:prstGeom>
          <a:noFill/>
          <a:ln>
            <a:noFill/>
          </a:ln>
        </p:spPr>
        <p:txBody>
          <a:bodyPr spcFirstLastPara="1" wrap="square" lIns="91425" tIns="91425" rIns="91425" bIns="91425" anchor="t" anchorCtr="0">
            <a:noAutofit/>
          </a:bodyPr>
          <a:lstStyle/>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Directly</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interacts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with</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data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from</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user</a:t>
            </a:r>
            <a:endParaRPr kumimoji="0" sz="18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Software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applications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(web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browsers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email</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clients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etc</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rely</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on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application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to</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initiate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communications</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pic>
        <p:nvPicPr>
          <p:cNvPr id="380" name="Google Shape;380;p14"/>
          <p:cNvPicPr preferRelativeResize="0"/>
          <p:nvPr/>
        </p:nvPicPr>
        <p:blipFill>
          <a:blip r:embed="rId3">
            <a:alphaModFix/>
          </a:blip>
          <a:stretch>
            <a:fillRect/>
          </a:stretch>
        </p:blipFill>
        <p:spPr>
          <a:xfrm>
            <a:off x="704100" y="3182875"/>
            <a:ext cx="7792524" cy="12530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1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43</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386" name="Google Shape;386;p15"/>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defTabSz="914400" rtl="0" eaLnBrk="1" fontAlgn="auto" latinLnBrk="0" hangingPunct="1">
              <a:lnSpc>
                <a:spcPct val="80000"/>
              </a:lnSpc>
              <a:spcBef>
                <a:spcPts val="0"/>
              </a:spcBef>
              <a:spcAft>
                <a:spcPts val="0"/>
              </a:spcAft>
              <a:buClr>
                <a:srgbClr val="000000"/>
              </a:buClr>
              <a:buSzPts val="4800"/>
              <a:buFont typeface="Arial"/>
              <a:buNone/>
              <a:tabLst/>
              <a:defRPr/>
            </a:pPr>
            <a:r>
              <a:rPr kumimoji="0" lang="tr-TR" sz="4000" b="0" i="0" u="none" strike="noStrike" kern="0" cap="none" spc="0" normalizeH="0" baseline="0" noProof="0">
                <a:ln>
                  <a:noFill/>
                </a:ln>
                <a:solidFill>
                  <a:srgbClr val="741B47"/>
                </a:solidFill>
                <a:effectLst/>
                <a:uLnTx/>
                <a:uFillTx/>
                <a:latin typeface="Raleway Medium"/>
                <a:ea typeface="Raleway Medium"/>
                <a:cs typeface="Raleway Medium"/>
                <a:sym typeface="Raleway Medium"/>
              </a:rPr>
              <a:t>Presentation Layer (Layer 6)</a:t>
            </a:r>
            <a:endParaRPr kumimoji="0" sz="4800" b="0" i="0" u="none" strike="noStrike" kern="0" cap="none" spc="0" normalizeH="0" baseline="0" noProof="0">
              <a:ln>
                <a:noFill/>
              </a:ln>
              <a:solidFill>
                <a:srgbClr val="419ED3"/>
              </a:solidFill>
              <a:effectLst/>
              <a:uLnTx/>
              <a:uFillTx/>
              <a:latin typeface="Raleway SemiBold"/>
              <a:ea typeface="Raleway SemiBold"/>
              <a:cs typeface="Raleway SemiBold"/>
              <a:sym typeface="Raleway SemiBold"/>
            </a:endParaRPr>
          </a:p>
        </p:txBody>
      </p:sp>
      <p:sp>
        <p:nvSpPr>
          <p:cNvPr id="387" name="Google Shape;387;p15"/>
          <p:cNvSpPr txBox="1"/>
          <p:nvPr/>
        </p:nvSpPr>
        <p:spPr>
          <a:xfrm>
            <a:off x="300575" y="1095775"/>
            <a:ext cx="8699700" cy="1979100"/>
          </a:xfrm>
          <a:prstGeom prst="rect">
            <a:avLst/>
          </a:prstGeom>
          <a:noFill/>
          <a:ln>
            <a:noFill/>
          </a:ln>
        </p:spPr>
        <p:txBody>
          <a:bodyPr spcFirstLastPara="1" wrap="square" lIns="91425" tIns="91425" rIns="91425" bIns="91425" anchor="t" anchorCtr="0">
            <a:noAutofit/>
          </a:bodyPr>
          <a:lstStyle/>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Primarily</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responsible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for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preparing</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data </a:t>
            </a:r>
            <a:endParaRPr kumimoji="0" sz="18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Translates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encrypts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compresses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data</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pic>
        <p:nvPicPr>
          <p:cNvPr id="388" name="Google Shape;388;p15"/>
          <p:cNvPicPr preferRelativeResize="0"/>
          <p:nvPr/>
        </p:nvPicPr>
        <p:blipFill>
          <a:blip r:embed="rId3">
            <a:alphaModFix/>
          </a:blip>
          <a:stretch>
            <a:fillRect/>
          </a:stretch>
        </p:blipFill>
        <p:spPr>
          <a:xfrm>
            <a:off x="1669225" y="3378875"/>
            <a:ext cx="5911900" cy="134592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1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44</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394" name="Google Shape;394;p16"/>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defTabSz="914400" rtl="0" eaLnBrk="1" fontAlgn="auto" latinLnBrk="0" hangingPunct="1">
              <a:lnSpc>
                <a:spcPct val="80000"/>
              </a:lnSpc>
              <a:spcBef>
                <a:spcPts val="0"/>
              </a:spcBef>
              <a:spcAft>
                <a:spcPts val="0"/>
              </a:spcAft>
              <a:buClr>
                <a:srgbClr val="000000"/>
              </a:buClr>
              <a:buSzPts val="4800"/>
              <a:buFont typeface="Arial"/>
              <a:buNone/>
              <a:tabLst/>
              <a:defRPr/>
            </a:pPr>
            <a:r>
              <a:rPr kumimoji="0" lang="tr-TR" sz="4000" b="0" i="0" u="none" strike="noStrike" kern="0" cap="none" spc="0" normalizeH="0" baseline="0" noProof="0">
                <a:ln>
                  <a:noFill/>
                </a:ln>
                <a:solidFill>
                  <a:srgbClr val="741B47"/>
                </a:solidFill>
                <a:effectLst/>
                <a:uLnTx/>
                <a:uFillTx/>
                <a:latin typeface="Raleway Medium"/>
                <a:ea typeface="Raleway Medium"/>
                <a:cs typeface="Raleway Medium"/>
                <a:sym typeface="Raleway Medium"/>
              </a:rPr>
              <a:t>Session Layer (Layer 5)</a:t>
            </a:r>
            <a:endParaRPr kumimoji="0" sz="4800" b="0" i="0" u="none" strike="noStrike" kern="0" cap="none" spc="0" normalizeH="0" baseline="0" noProof="0">
              <a:ln>
                <a:noFill/>
              </a:ln>
              <a:solidFill>
                <a:srgbClr val="419ED3"/>
              </a:solidFill>
              <a:effectLst/>
              <a:uLnTx/>
              <a:uFillTx/>
              <a:latin typeface="Raleway SemiBold"/>
              <a:ea typeface="Raleway SemiBold"/>
              <a:cs typeface="Raleway SemiBold"/>
              <a:sym typeface="Raleway SemiBold"/>
            </a:endParaRPr>
          </a:p>
        </p:txBody>
      </p:sp>
      <p:sp>
        <p:nvSpPr>
          <p:cNvPr id="395" name="Google Shape;395;p16"/>
          <p:cNvSpPr txBox="1"/>
          <p:nvPr/>
        </p:nvSpPr>
        <p:spPr>
          <a:xfrm>
            <a:off x="300575" y="790975"/>
            <a:ext cx="8613300" cy="1979100"/>
          </a:xfrm>
          <a:prstGeom prst="rect">
            <a:avLst/>
          </a:prstGeom>
          <a:noFill/>
          <a:ln>
            <a:noFill/>
          </a:ln>
        </p:spPr>
        <p:txBody>
          <a:bodyPr spcFirstLastPara="1" wrap="square" lIns="91425" tIns="91425" rIns="91425" bIns="91425" anchor="t" anchorCtr="0">
            <a:noAutofit/>
          </a:bodyPr>
          <a:lstStyle/>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Responsible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for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opening</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closing</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communication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between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two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devices</a:t>
            </a:r>
            <a:endParaRPr kumimoji="0" sz="18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time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between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when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communication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is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opened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closed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is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known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as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sng" strike="noStrike" kern="0" cap="none" spc="0" normalizeH="0" baseline="0" noProof="0" dirty="0" err="1">
                <a:ln>
                  <a:noFill/>
                </a:ln>
                <a:solidFill>
                  <a:srgbClr val="000000"/>
                </a:solidFill>
                <a:effectLst/>
                <a:uLnTx/>
                <a:uFillTx/>
                <a:latin typeface="Raleway"/>
                <a:ea typeface="Raleway"/>
                <a:cs typeface="Raleway"/>
                <a:sym typeface="Raleway"/>
              </a:rPr>
              <a:t>session</a:t>
            </a:r>
            <a:endParaRPr kumimoji="0" sz="2400" b="0" i="0" u="sng"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sng"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Synchronizes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data transfer</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pic>
        <p:nvPicPr>
          <p:cNvPr id="396" name="Google Shape;396;p16"/>
          <p:cNvPicPr preferRelativeResize="0"/>
          <p:nvPr/>
        </p:nvPicPr>
        <p:blipFill>
          <a:blip r:embed="rId3">
            <a:alphaModFix/>
          </a:blip>
          <a:stretch>
            <a:fillRect/>
          </a:stretch>
        </p:blipFill>
        <p:spPr>
          <a:xfrm>
            <a:off x="2456800" y="3387950"/>
            <a:ext cx="4171950" cy="15811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1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45</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402" name="Google Shape;402;p17"/>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defTabSz="914400" rtl="0" eaLnBrk="1" fontAlgn="auto" latinLnBrk="0" hangingPunct="1">
              <a:lnSpc>
                <a:spcPct val="80000"/>
              </a:lnSpc>
              <a:spcBef>
                <a:spcPts val="0"/>
              </a:spcBef>
              <a:spcAft>
                <a:spcPts val="0"/>
              </a:spcAft>
              <a:buClr>
                <a:srgbClr val="000000"/>
              </a:buClr>
              <a:buSzPts val="4800"/>
              <a:buFont typeface="Arial"/>
              <a:buNone/>
              <a:tabLst/>
              <a:defRPr/>
            </a:pPr>
            <a:r>
              <a:rPr kumimoji="0" lang="tr-TR" sz="4000" b="0" i="0" u="none" strike="noStrike" kern="0" cap="none" spc="0" normalizeH="0" baseline="0" noProof="0">
                <a:ln>
                  <a:noFill/>
                </a:ln>
                <a:solidFill>
                  <a:srgbClr val="741B47"/>
                </a:solidFill>
                <a:effectLst/>
                <a:uLnTx/>
                <a:uFillTx/>
                <a:latin typeface="Raleway Medium"/>
                <a:ea typeface="Raleway Medium"/>
                <a:cs typeface="Raleway Medium"/>
                <a:sym typeface="Raleway Medium"/>
              </a:rPr>
              <a:t>Transport Layer (Layer 4)</a:t>
            </a:r>
            <a:endParaRPr kumimoji="0" sz="4800" b="0" i="0" u="none" strike="noStrike" kern="0" cap="none" spc="0" normalizeH="0" baseline="0" noProof="0">
              <a:ln>
                <a:noFill/>
              </a:ln>
              <a:solidFill>
                <a:srgbClr val="419ED3"/>
              </a:solidFill>
              <a:effectLst/>
              <a:uLnTx/>
              <a:uFillTx/>
              <a:latin typeface="Raleway SemiBold"/>
              <a:ea typeface="Raleway SemiBold"/>
              <a:cs typeface="Raleway SemiBold"/>
              <a:sym typeface="Raleway SemiBold"/>
            </a:endParaRPr>
          </a:p>
        </p:txBody>
      </p:sp>
      <p:sp>
        <p:nvSpPr>
          <p:cNvPr id="403" name="Google Shape;403;p17"/>
          <p:cNvSpPr txBox="1"/>
          <p:nvPr/>
        </p:nvSpPr>
        <p:spPr>
          <a:xfrm>
            <a:off x="300575" y="790975"/>
            <a:ext cx="8613300" cy="1979100"/>
          </a:xfrm>
          <a:prstGeom prst="rect">
            <a:avLst/>
          </a:prstGeom>
          <a:noFill/>
          <a:ln>
            <a:noFill/>
          </a:ln>
        </p:spPr>
        <p:txBody>
          <a:bodyPr spcFirstLastPara="1" wrap="square" lIns="91425" tIns="91425" rIns="91425" bIns="91425" anchor="t" anchorCtr="0">
            <a:noAutofit/>
          </a:bodyPr>
          <a:lstStyle/>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Responsible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for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end-to-end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communication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between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two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devices</a:t>
            </a:r>
            <a:endParaRPr kumimoji="0" sz="18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Takes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data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from</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upper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breaks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into</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sng" strike="noStrike" kern="0" cap="none" spc="0" normalizeH="0" baseline="0" noProof="0" dirty="0" err="1">
                <a:ln>
                  <a:noFill/>
                </a:ln>
                <a:solidFill>
                  <a:srgbClr val="000000"/>
                </a:solidFill>
                <a:effectLst/>
                <a:uLnTx/>
                <a:uFillTx/>
                <a:latin typeface="Raleway"/>
                <a:ea typeface="Raleway"/>
                <a:cs typeface="Raleway"/>
                <a:sym typeface="Raleway"/>
              </a:rPr>
              <a:t>segments</a:t>
            </a:r>
            <a:endParaRPr kumimoji="0" sz="2400" b="0" i="0" u="sng"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sng"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Responsible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for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flow</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control</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error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control</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pic>
        <p:nvPicPr>
          <p:cNvPr id="404" name="Google Shape;404;p17"/>
          <p:cNvPicPr preferRelativeResize="0"/>
          <p:nvPr/>
        </p:nvPicPr>
        <p:blipFill>
          <a:blip r:embed="rId3">
            <a:alphaModFix/>
          </a:blip>
          <a:stretch>
            <a:fillRect/>
          </a:stretch>
        </p:blipFill>
        <p:spPr>
          <a:xfrm>
            <a:off x="1468423" y="3335950"/>
            <a:ext cx="6402024" cy="14313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1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46</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410" name="Google Shape;410;p18"/>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defTabSz="914400" rtl="0" eaLnBrk="1" fontAlgn="auto" latinLnBrk="0" hangingPunct="1">
              <a:lnSpc>
                <a:spcPct val="80000"/>
              </a:lnSpc>
              <a:spcBef>
                <a:spcPts val="0"/>
              </a:spcBef>
              <a:spcAft>
                <a:spcPts val="0"/>
              </a:spcAft>
              <a:buClr>
                <a:srgbClr val="000000"/>
              </a:buClr>
              <a:buSzPts val="4800"/>
              <a:buFont typeface="Arial"/>
              <a:buNone/>
              <a:tabLst/>
              <a:defRPr/>
            </a:pPr>
            <a:r>
              <a:rPr kumimoji="0" lang="tr-TR" sz="4000" b="0" i="0" u="none" strike="noStrike" kern="0" cap="none" spc="0" normalizeH="0" baseline="0" noProof="0">
                <a:ln>
                  <a:noFill/>
                </a:ln>
                <a:solidFill>
                  <a:srgbClr val="741B47"/>
                </a:solidFill>
                <a:effectLst/>
                <a:uLnTx/>
                <a:uFillTx/>
                <a:latin typeface="Raleway Medium"/>
                <a:ea typeface="Raleway Medium"/>
                <a:cs typeface="Raleway Medium"/>
                <a:sym typeface="Raleway Medium"/>
              </a:rPr>
              <a:t>Network Layer (Layer 3)</a:t>
            </a:r>
            <a:endParaRPr kumimoji="0" sz="4800" b="0" i="0" u="none" strike="noStrike" kern="0" cap="none" spc="0" normalizeH="0" baseline="0" noProof="0">
              <a:ln>
                <a:noFill/>
              </a:ln>
              <a:solidFill>
                <a:srgbClr val="419ED3"/>
              </a:solidFill>
              <a:effectLst/>
              <a:uLnTx/>
              <a:uFillTx/>
              <a:latin typeface="Raleway SemiBold"/>
              <a:ea typeface="Raleway SemiBold"/>
              <a:cs typeface="Raleway SemiBold"/>
              <a:sym typeface="Raleway SemiBold"/>
            </a:endParaRPr>
          </a:p>
        </p:txBody>
      </p:sp>
      <p:sp>
        <p:nvSpPr>
          <p:cNvPr id="411" name="Google Shape;411;p18"/>
          <p:cNvSpPr txBox="1"/>
          <p:nvPr/>
        </p:nvSpPr>
        <p:spPr>
          <a:xfrm>
            <a:off x="300575" y="790975"/>
            <a:ext cx="8613300" cy="1979100"/>
          </a:xfrm>
          <a:prstGeom prst="rect">
            <a:avLst/>
          </a:prstGeom>
          <a:noFill/>
          <a:ln>
            <a:noFill/>
          </a:ln>
        </p:spPr>
        <p:txBody>
          <a:bodyPr spcFirstLastPara="1" wrap="square" lIns="91425" tIns="91425" rIns="91425" bIns="91425" anchor="t" anchorCtr="0">
            <a:noAutofit/>
          </a:bodyPr>
          <a:lstStyle/>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Facilitates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data transfer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between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two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different</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networks</a:t>
            </a:r>
            <a:endParaRPr kumimoji="0" sz="18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Takes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data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segments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from</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upper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breaks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into</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sng" strike="noStrike" kern="0" cap="none" spc="0" normalizeH="0" baseline="0" noProof="0" dirty="0" err="1">
                <a:ln>
                  <a:noFill/>
                </a:ln>
                <a:solidFill>
                  <a:srgbClr val="000000"/>
                </a:solidFill>
                <a:effectLst/>
                <a:uLnTx/>
                <a:uFillTx/>
                <a:latin typeface="Raleway"/>
                <a:ea typeface="Raleway"/>
                <a:cs typeface="Raleway"/>
                <a:sym typeface="Raleway"/>
              </a:rPr>
              <a:t>packets</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pic>
        <p:nvPicPr>
          <p:cNvPr id="412" name="Google Shape;412;p18"/>
          <p:cNvPicPr preferRelativeResize="0"/>
          <p:nvPr/>
        </p:nvPicPr>
        <p:blipFill>
          <a:blip r:embed="rId3">
            <a:alphaModFix/>
          </a:blip>
          <a:stretch>
            <a:fillRect/>
          </a:stretch>
        </p:blipFill>
        <p:spPr>
          <a:xfrm>
            <a:off x="1226836" y="3093175"/>
            <a:ext cx="6995126" cy="15923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1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47</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418" name="Google Shape;418;p19"/>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defTabSz="914400" rtl="0" eaLnBrk="1" fontAlgn="auto" latinLnBrk="0" hangingPunct="1">
              <a:lnSpc>
                <a:spcPct val="80000"/>
              </a:lnSpc>
              <a:spcBef>
                <a:spcPts val="0"/>
              </a:spcBef>
              <a:spcAft>
                <a:spcPts val="0"/>
              </a:spcAft>
              <a:buClr>
                <a:srgbClr val="000000"/>
              </a:buClr>
              <a:buSzPts val="4800"/>
              <a:buFont typeface="Arial"/>
              <a:buNone/>
              <a:tabLst/>
              <a:defRPr/>
            </a:pPr>
            <a:r>
              <a:rPr kumimoji="0" lang="tr-TR" sz="4000" b="0" i="0" u="none" strike="noStrike" kern="0" cap="none" spc="0" normalizeH="0" baseline="0" noProof="0">
                <a:ln>
                  <a:noFill/>
                </a:ln>
                <a:solidFill>
                  <a:srgbClr val="741B47"/>
                </a:solidFill>
                <a:effectLst/>
                <a:uLnTx/>
                <a:uFillTx/>
                <a:latin typeface="Raleway Medium"/>
                <a:ea typeface="Raleway Medium"/>
                <a:cs typeface="Raleway Medium"/>
                <a:sym typeface="Raleway Medium"/>
              </a:rPr>
              <a:t>Data Link Layer (Layer 2)</a:t>
            </a:r>
            <a:endParaRPr kumimoji="0" sz="4800" b="0" i="0" u="none" strike="noStrike" kern="0" cap="none" spc="0" normalizeH="0" baseline="0" noProof="0">
              <a:ln>
                <a:noFill/>
              </a:ln>
              <a:solidFill>
                <a:srgbClr val="419ED3"/>
              </a:solidFill>
              <a:effectLst/>
              <a:uLnTx/>
              <a:uFillTx/>
              <a:latin typeface="Raleway SemiBold"/>
              <a:ea typeface="Raleway SemiBold"/>
              <a:cs typeface="Raleway SemiBold"/>
              <a:sym typeface="Raleway SemiBold"/>
            </a:endParaRPr>
          </a:p>
        </p:txBody>
      </p:sp>
      <p:sp>
        <p:nvSpPr>
          <p:cNvPr id="419" name="Google Shape;419;p19"/>
          <p:cNvSpPr txBox="1"/>
          <p:nvPr/>
        </p:nvSpPr>
        <p:spPr>
          <a:xfrm>
            <a:off x="300575" y="790975"/>
            <a:ext cx="8584500" cy="1979100"/>
          </a:xfrm>
          <a:prstGeom prst="rect">
            <a:avLst/>
          </a:prstGeom>
          <a:noFill/>
          <a:ln>
            <a:noFill/>
          </a:ln>
        </p:spPr>
        <p:txBody>
          <a:bodyPr spcFirstLastPara="1" wrap="square" lIns="91425" tIns="91425" rIns="91425" bIns="91425" anchor="t" anchorCtr="0">
            <a:noAutofit/>
          </a:bodyPr>
          <a:lstStyle/>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Facilitates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data transfer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between</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two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devices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on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same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network</a:t>
            </a:r>
            <a:endParaRPr kumimoji="0" sz="18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Takes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data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packets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from</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upper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breaks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into</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sng" strike="noStrike" kern="0" cap="none" spc="0" normalizeH="0" baseline="0" noProof="0" dirty="0" err="1">
                <a:ln>
                  <a:noFill/>
                </a:ln>
                <a:solidFill>
                  <a:srgbClr val="000000"/>
                </a:solidFill>
                <a:effectLst/>
                <a:uLnTx/>
                <a:uFillTx/>
                <a:latin typeface="Raleway"/>
                <a:ea typeface="Raleway"/>
                <a:cs typeface="Raleway"/>
                <a:sym typeface="Raleway"/>
              </a:rPr>
              <a:t>frames</a:t>
            </a:r>
            <a:endParaRPr kumimoji="0" sz="2400" b="0" i="0" u="sng"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sng"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Responsible</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for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flow</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control</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error</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control</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pic>
        <p:nvPicPr>
          <p:cNvPr id="420" name="Google Shape;420;p19"/>
          <p:cNvPicPr preferRelativeResize="0"/>
          <p:nvPr/>
        </p:nvPicPr>
        <p:blipFill rotWithShape="1">
          <a:blip r:embed="rId3">
            <a:alphaModFix/>
          </a:blip>
          <a:srcRect t="23088"/>
          <a:stretch/>
        </p:blipFill>
        <p:spPr>
          <a:xfrm>
            <a:off x="1102275" y="3555525"/>
            <a:ext cx="7160401" cy="12983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pic>
        <p:nvPicPr>
          <p:cNvPr id="425" name="Google Shape;425;p20"/>
          <p:cNvPicPr preferRelativeResize="0"/>
          <p:nvPr/>
        </p:nvPicPr>
        <p:blipFill>
          <a:blip r:embed="rId3">
            <a:alphaModFix/>
          </a:blip>
          <a:stretch>
            <a:fillRect/>
          </a:stretch>
        </p:blipFill>
        <p:spPr>
          <a:xfrm>
            <a:off x="1095375" y="3170713"/>
            <a:ext cx="6953250" cy="1447800"/>
          </a:xfrm>
          <a:prstGeom prst="rect">
            <a:avLst/>
          </a:prstGeom>
          <a:noFill/>
          <a:ln>
            <a:noFill/>
          </a:ln>
        </p:spPr>
      </p:pic>
      <p:sp>
        <p:nvSpPr>
          <p:cNvPr id="426" name="Google Shape;426;p2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48</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427" name="Google Shape;427;p20"/>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defTabSz="914400" rtl="0" eaLnBrk="1" fontAlgn="auto" latinLnBrk="0" hangingPunct="1">
              <a:lnSpc>
                <a:spcPct val="80000"/>
              </a:lnSpc>
              <a:spcBef>
                <a:spcPts val="0"/>
              </a:spcBef>
              <a:spcAft>
                <a:spcPts val="0"/>
              </a:spcAft>
              <a:buClr>
                <a:srgbClr val="000000"/>
              </a:buClr>
              <a:buSzPts val="4800"/>
              <a:buFont typeface="Arial"/>
              <a:buNone/>
              <a:tabLst/>
              <a:defRPr/>
            </a:pPr>
            <a:r>
              <a:rPr kumimoji="0" lang="tr-TR" sz="4000" b="0" i="0" u="none" strike="noStrike" kern="0" cap="none" spc="0" normalizeH="0" baseline="0" noProof="0">
                <a:ln>
                  <a:noFill/>
                </a:ln>
                <a:solidFill>
                  <a:srgbClr val="741B47"/>
                </a:solidFill>
                <a:effectLst/>
                <a:uLnTx/>
                <a:uFillTx/>
                <a:latin typeface="Raleway Medium"/>
                <a:ea typeface="Raleway Medium"/>
                <a:cs typeface="Raleway Medium"/>
                <a:sym typeface="Raleway Medium"/>
              </a:rPr>
              <a:t>Physical Layer (Layer 1)</a:t>
            </a:r>
            <a:endParaRPr kumimoji="0" sz="4800" b="0" i="0" u="none" strike="noStrike" kern="0" cap="none" spc="0" normalizeH="0" baseline="0" noProof="0">
              <a:ln>
                <a:noFill/>
              </a:ln>
              <a:solidFill>
                <a:srgbClr val="419ED3"/>
              </a:solidFill>
              <a:effectLst/>
              <a:uLnTx/>
              <a:uFillTx/>
              <a:latin typeface="Raleway SemiBold"/>
              <a:ea typeface="Raleway SemiBold"/>
              <a:cs typeface="Raleway SemiBold"/>
              <a:sym typeface="Raleway SemiBold"/>
            </a:endParaRPr>
          </a:p>
        </p:txBody>
      </p:sp>
      <p:sp>
        <p:nvSpPr>
          <p:cNvPr id="428" name="Google Shape;428;p20"/>
          <p:cNvSpPr txBox="1"/>
          <p:nvPr/>
        </p:nvSpPr>
        <p:spPr>
          <a:xfrm>
            <a:off x="300575" y="790975"/>
            <a:ext cx="8386800" cy="1802700"/>
          </a:xfrm>
          <a:prstGeom prst="rect">
            <a:avLst/>
          </a:prstGeom>
          <a:noFill/>
          <a:ln>
            <a:noFill/>
          </a:ln>
        </p:spPr>
        <p:txBody>
          <a:bodyPr spcFirstLastPara="1" wrap="square" lIns="91425" tIns="91425" rIns="91425" bIns="91425" anchor="t" anchorCtr="0">
            <a:noAutofit/>
          </a:bodyPr>
          <a:lstStyle/>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Includes</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physical</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equipment</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1800" b="0" i="0" u="none" strike="noStrike" kern="0" cap="none" spc="0" normalizeH="0" baseline="0" noProof="0" dirty="0" err="1">
                <a:ln>
                  <a:noFill/>
                </a:ln>
                <a:solidFill>
                  <a:srgbClr val="000000"/>
                </a:solidFill>
                <a:effectLst/>
                <a:uLnTx/>
                <a:uFillTx/>
                <a:latin typeface="Raleway"/>
                <a:ea typeface="Raleway"/>
                <a:cs typeface="Raleway"/>
                <a:sym typeface="Raleway"/>
              </a:rPr>
              <a:t>cables</a:t>
            </a:r>
            <a:r>
              <a:rPr kumimoji="0" lang="tr-TR" sz="18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800" b="0" i="0" u="none" strike="noStrike" kern="0" cap="none" spc="0" normalizeH="0" baseline="0" noProof="0" dirty="0" err="1">
                <a:ln>
                  <a:noFill/>
                </a:ln>
                <a:solidFill>
                  <a:srgbClr val="000000"/>
                </a:solidFill>
                <a:effectLst/>
                <a:uLnTx/>
                <a:uFillTx/>
                <a:latin typeface="Raleway"/>
                <a:ea typeface="Raleway"/>
                <a:cs typeface="Raleway"/>
                <a:sym typeface="Raleway"/>
              </a:rPr>
              <a:t>repeaters</a:t>
            </a:r>
            <a:r>
              <a:rPr kumimoji="0" lang="tr-TR" sz="18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800" b="0" i="0" u="none" strike="noStrike" kern="0" cap="none" spc="0" normalizeH="0" baseline="0" noProof="0" dirty="0" err="1">
                <a:ln>
                  <a:noFill/>
                </a:ln>
                <a:solidFill>
                  <a:srgbClr val="000000"/>
                </a:solidFill>
                <a:effectLst/>
                <a:uLnTx/>
                <a:uFillTx/>
                <a:latin typeface="Raleway"/>
                <a:ea typeface="Raleway"/>
                <a:cs typeface="Raleway"/>
                <a:sym typeface="Raleway"/>
              </a:rPr>
              <a:t>modems</a:t>
            </a:r>
            <a:endParaRPr kumimoji="0" sz="18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1800" b="0" i="0" u="none" strike="noStrike" kern="0" cap="none" spc="0" normalizeH="0" baseline="0" noProof="0" dirty="0" err="1">
                <a:ln>
                  <a:noFill/>
                </a:ln>
                <a:solidFill>
                  <a:srgbClr val="000000"/>
                </a:solidFill>
                <a:effectLst/>
                <a:uLnTx/>
                <a:uFillTx/>
                <a:latin typeface="Raleway"/>
                <a:ea typeface="Raleway"/>
                <a:cs typeface="Raleway"/>
                <a:sym typeface="Raleway"/>
              </a:rPr>
              <a:t>transceivers</a:t>
            </a:r>
            <a:r>
              <a:rPr kumimoji="0" lang="tr-TR" sz="18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800" b="0" i="0" u="none" strike="noStrike" kern="0" cap="none" spc="0" normalizeH="0" baseline="0" noProof="0" dirty="0" err="1">
                <a:ln>
                  <a:noFill/>
                </a:ln>
                <a:solidFill>
                  <a:srgbClr val="000000"/>
                </a:solidFill>
                <a:effectLst/>
                <a:uLnTx/>
                <a:uFillTx/>
                <a:latin typeface="Raleway"/>
                <a:ea typeface="Raleway"/>
                <a:cs typeface="Raleway"/>
                <a:sym typeface="Raleway"/>
              </a:rPr>
              <a:t>media</a:t>
            </a:r>
            <a:r>
              <a:rPr kumimoji="0" lang="tr-TR" sz="18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800" b="0" i="0" u="none" strike="noStrike" kern="0" cap="none" spc="0" normalizeH="0" baseline="0" noProof="0" dirty="0" err="1">
                <a:ln>
                  <a:noFill/>
                </a:ln>
                <a:solidFill>
                  <a:srgbClr val="000000"/>
                </a:solidFill>
                <a:effectLst/>
                <a:uLnTx/>
                <a:uFillTx/>
                <a:latin typeface="Raleway"/>
                <a:ea typeface="Raleway"/>
                <a:cs typeface="Raleway"/>
                <a:sym typeface="Raleway"/>
              </a:rPr>
              <a:t>converters</a:t>
            </a:r>
            <a:r>
              <a:rPr kumimoji="0" lang="tr-TR" sz="18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1800" b="0" i="0" u="none" strike="noStrike" kern="0" cap="none" spc="0" normalizeH="0" baseline="0" noProof="0" dirty="0" err="1">
                <a:ln>
                  <a:noFill/>
                </a:ln>
                <a:solidFill>
                  <a:srgbClr val="000000"/>
                </a:solidFill>
                <a:effectLst/>
                <a:uLnTx/>
                <a:uFillTx/>
                <a:latin typeface="Raleway"/>
                <a:ea typeface="Raleway"/>
                <a:cs typeface="Raleway"/>
                <a:sym typeface="Raleway"/>
              </a:rPr>
              <a:t>hubs</a:t>
            </a:r>
            <a:endParaRPr kumimoji="0" sz="18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tr-TR" sz="1800" b="0" i="0" u="none" strike="noStrike" kern="0" cap="none" spc="0" normalizeH="0" baseline="0" noProof="0" dirty="0" err="1">
                <a:ln>
                  <a:noFill/>
                </a:ln>
                <a:solidFill>
                  <a:srgbClr val="000000"/>
                </a:solidFill>
                <a:effectLst/>
                <a:uLnTx/>
                <a:uFillTx/>
                <a:latin typeface="Raleway"/>
                <a:ea typeface="Raleway"/>
                <a:cs typeface="Raleway"/>
                <a:sym typeface="Raleway"/>
              </a:rPr>
              <a:t>etc</a:t>
            </a:r>
            <a:r>
              <a:rPr kumimoji="0" lang="tr-TR" sz="1800" b="0" i="0" u="none" strike="noStrike" kern="0" cap="none" spc="0" normalizeH="0" baseline="0" noProof="0" dirty="0">
                <a:ln>
                  <a:noFill/>
                </a:ln>
                <a:solidFill>
                  <a:srgbClr val="000000"/>
                </a:solidFill>
                <a:effectLst/>
                <a:uLnTx/>
                <a:uFillTx/>
                <a:latin typeface="Raleway"/>
                <a:ea typeface="Raleway"/>
                <a:cs typeface="Raleway"/>
                <a:sym typeface="Raleway"/>
              </a:rPr>
              <a:t>.</a:t>
            </a:r>
            <a:endParaRPr kumimoji="0" sz="18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81000" algn="l" defTabSz="914400" rtl="0" eaLnBrk="1" fontAlgn="auto" latinLnBrk="0" hangingPunct="1">
              <a:lnSpc>
                <a:spcPct val="100000"/>
              </a:lnSpc>
              <a:spcBef>
                <a:spcPts val="0"/>
              </a:spcBef>
              <a:spcAft>
                <a:spcPts val="0"/>
              </a:spcAft>
              <a:buClr>
                <a:srgbClr val="000000"/>
              </a:buClr>
              <a:buSzPts val="2400"/>
              <a:buFont typeface="Raleway"/>
              <a:buChar char="●"/>
              <a:tabLst/>
              <a:defRPr/>
            </a:pP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Data is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converted</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into</a:t>
            </a:r>
            <a:r>
              <a:rPr kumimoji="0" lang="tr-TR" sz="2400" b="0" i="0" u="none" strike="noStrike" kern="0" cap="none" spc="0" normalizeH="0" baseline="0" noProof="0" dirty="0">
                <a:ln>
                  <a:noFill/>
                </a:ln>
                <a:solidFill>
                  <a:srgbClr val="000000"/>
                </a:solidFill>
                <a:effectLst/>
                <a:uLnTx/>
                <a:uFillTx/>
                <a:latin typeface="Raleway"/>
                <a:ea typeface="Raleway"/>
                <a:cs typeface="Raleway"/>
                <a:sym typeface="Raleway"/>
              </a:rPr>
              <a:t> bit </a:t>
            </a:r>
            <a:r>
              <a:rPr kumimoji="0" lang="tr-TR" sz="2400" b="0" i="0" u="none" strike="noStrike" kern="0" cap="none" spc="0" normalizeH="0" baseline="0" noProof="0" dirty="0" err="1">
                <a:ln>
                  <a:noFill/>
                </a:ln>
                <a:solidFill>
                  <a:srgbClr val="000000"/>
                </a:solidFill>
                <a:effectLst/>
                <a:uLnTx/>
                <a:uFillTx/>
                <a:latin typeface="Raleway"/>
                <a:ea typeface="Raleway"/>
                <a:cs typeface="Raleway"/>
                <a:sym typeface="Raleway"/>
              </a:rPr>
              <a:t>streams</a:t>
            </a:r>
            <a:endParaRPr kumimoji="0" sz="24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21"/>
          <p:cNvSpPr txBox="1">
            <a:spLocks noGrp="1"/>
          </p:cNvSpPr>
          <p:nvPr>
            <p:ph type="ctrTitle"/>
          </p:nvPr>
        </p:nvSpPr>
        <p:spPr>
          <a:xfrm>
            <a:off x="1018750" y="2339989"/>
            <a:ext cx="7904700" cy="1159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Data Encapsulation</a:t>
            </a:r>
            <a:endParaRPr sz="4000">
              <a:solidFill>
                <a:srgbClr val="741B47"/>
              </a:solidFill>
              <a:latin typeface="Raleway Medium"/>
              <a:ea typeface="Raleway Medium"/>
              <a:cs typeface="Raleway Medium"/>
              <a:sym typeface="Raleway Medium"/>
            </a:endParaRPr>
          </a:p>
        </p:txBody>
      </p:sp>
      <p:sp>
        <p:nvSpPr>
          <p:cNvPr id="434" name="Google Shape;434;p21"/>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tr-TR" sz="3600" b="0" i="0" u="none" strike="noStrike" kern="0" cap="none" spc="0" normalizeH="0" baseline="0" noProof="0">
                <a:ln>
                  <a:noFill/>
                </a:ln>
                <a:solidFill>
                  <a:srgbClr val="FFFFFF"/>
                </a:solidFill>
                <a:effectLst/>
                <a:uLnTx/>
                <a:uFillTx/>
                <a:latin typeface="Raleway Medium"/>
                <a:ea typeface="Raleway Medium"/>
                <a:cs typeface="Raleway Medium"/>
                <a:sym typeface="Raleway Medium"/>
              </a:rPr>
              <a:t>3</a:t>
            </a:r>
            <a:endParaRPr kumimoji="0" sz="3600" b="0" i="0" u="none" strike="noStrike" kern="0" cap="none" spc="0" normalizeH="0" baseline="0" noProof="0">
              <a:ln>
                <a:noFill/>
              </a:ln>
              <a:solidFill>
                <a:srgbClr val="FFFFFF"/>
              </a:solidFill>
              <a:effectLst/>
              <a:uLnTx/>
              <a:uFillTx/>
              <a:latin typeface="Raleway Medium"/>
              <a:ea typeface="Raleway Medium"/>
              <a:cs typeface="Raleway Medium"/>
              <a:sym typeface="Raleway Medium"/>
            </a:endParaRPr>
          </a:p>
        </p:txBody>
      </p:sp>
      <p:sp>
        <p:nvSpPr>
          <p:cNvPr id="435" name="Google Shape;435;p21"/>
          <p:cNvSpPr txBox="1">
            <a:spLocks noGrp="1"/>
          </p:cNvSpPr>
          <p:nvPr>
            <p:ph type="subTitle" idx="1"/>
          </p:nvPr>
        </p:nvSpPr>
        <p:spPr>
          <a:xfrm>
            <a:off x="1085850" y="2921775"/>
            <a:ext cx="6965400" cy="3837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0"/>
              </a:spcBef>
              <a:spcAft>
                <a:spcPts val="0"/>
              </a:spcAft>
              <a:buNone/>
            </a:pPr>
            <a:endParaRPr sz="1800"/>
          </a:p>
          <a:p>
            <a:pPr marL="0" lvl="0" indent="0" algn="l" rtl="0">
              <a:lnSpc>
                <a:spcPct val="110000"/>
              </a:lnSpc>
              <a:spcBef>
                <a:spcPts val="0"/>
              </a:spcBef>
              <a:spcAft>
                <a:spcPts val="0"/>
              </a:spcAft>
              <a:buNone/>
            </a:pPr>
            <a:endParaRPr sz="1800"/>
          </a:p>
          <a:p>
            <a:pPr marL="0" lvl="0" indent="0" algn="l" rtl="0">
              <a:lnSpc>
                <a:spcPct val="110000"/>
              </a:lnSpc>
              <a:spcBef>
                <a:spcPts val="0"/>
              </a:spcBef>
              <a:spcAft>
                <a:spcPts val="0"/>
              </a:spcAft>
              <a:buNone/>
            </a:pPr>
            <a:endParaRPr sz="1800"/>
          </a:p>
          <a:p>
            <a:pPr marL="0" lvl="0" indent="0" algn="l" rtl="0">
              <a:lnSpc>
                <a:spcPct val="110000"/>
              </a:lnSpc>
              <a:spcBef>
                <a:spcPts val="0"/>
              </a:spcBef>
              <a:spcAft>
                <a:spcPts val="0"/>
              </a:spcAft>
              <a:buSzPts val="1800"/>
              <a:buNone/>
            </a:pP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5</a:t>
            </a:fld>
            <a:endParaRPr/>
          </a:p>
        </p:txBody>
      </p:sp>
      <p:sp>
        <p:nvSpPr>
          <p:cNvPr id="397" name="Google Shape;397;p24"/>
          <p:cNvSpPr txBox="1">
            <a:spLocks noGrp="1"/>
          </p:cNvSpPr>
          <p:nvPr>
            <p:ph type="title"/>
          </p:nvPr>
        </p:nvSpPr>
        <p:spPr>
          <a:xfrm>
            <a:off x="431800" y="173800"/>
            <a:ext cx="5640900" cy="6263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What’s a Network?</a:t>
            </a:r>
            <a:endParaRPr sz="4000">
              <a:solidFill>
                <a:srgbClr val="419DD3"/>
              </a:solidFill>
              <a:latin typeface="Raleway Medium"/>
              <a:ea typeface="Raleway Medium"/>
              <a:cs typeface="Raleway Medium"/>
              <a:sym typeface="Raleway Medium"/>
            </a:endParaRPr>
          </a:p>
        </p:txBody>
      </p:sp>
      <p:sp>
        <p:nvSpPr>
          <p:cNvPr id="398" name="Google Shape;398;p24"/>
          <p:cNvSpPr txBox="1"/>
          <p:nvPr/>
        </p:nvSpPr>
        <p:spPr>
          <a:xfrm>
            <a:off x="262225" y="800100"/>
            <a:ext cx="8386800" cy="1083000"/>
          </a:xfrm>
          <a:prstGeom prst="rect">
            <a:avLst/>
          </a:prstGeom>
          <a:noFill/>
          <a:ln>
            <a:noFill/>
          </a:ln>
        </p:spPr>
        <p:txBody>
          <a:bodyPr spcFirstLastPara="1" wrap="square" lIns="91425" tIns="91425" rIns="91425" bIns="91425" anchor="t" anchorCtr="0">
            <a:noAutofit/>
          </a:bodyPr>
          <a:lstStyle/>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dirty="0">
                <a:solidFill>
                  <a:srgbClr val="000000"/>
                </a:solidFill>
                <a:latin typeface="Raleway"/>
                <a:ea typeface="Raleway"/>
                <a:cs typeface="Raleway"/>
                <a:sym typeface="Raleway"/>
              </a:rPr>
              <a:t>A </a:t>
            </a:r>
            <a:r>
              <a:rPr lang="tr-TR" sz="2400" b="1" i="0" u="none" strike="noStrike" cap="none" dirty="0">
                <a:solidFill>
                  <a:srgbClr val="000000"/>
                </a:solidFill>
                <a:latin typeface="Raleway"/>
                <a:ea typeface="Raleway"/>
                <a:cs typeface="Raleway"/>
                <a:sym typeface="Raleway"/>
              </a:rPr>
              <a:t>network </a:t>
            </a:r>
            <a:r>
              <a:rPr lang="tr-TR" sz="2400" b="0" i="0" u="none" strike="noStrike" cap="none" dirty="0">
                <a:solidFill>
                  <a:srgbClr val="000000"/>
                </a:solidFill>
                <a:latin typeface="Raleway"/>
                <a:ea typeface="Raleway"/>
                <a:cs typeface="Raleway"/>
                <a:sym typeface="Raleway"/>
              </a:rPr>
              <a:t>is two </a:t>
            </a:r>
            <a:r>
              <a:rPr lang="tr-TR" sz="2400" b="0" i="0" u="none" strike="noStrike" cap="none" dirty="0" err="1">
                <a:solidFill>
                  <a:srgbClr val="000000"/>
                </a:solidFill>
                <a:latin typeface="Raleway"/>
                <a:ea typeface="Raleway"/>
                <a:cs typeface="Raleway"/>
                <a:sym typeface="Raleway"/>
              </a:rPr>
              <a:t>or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more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computer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systems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linked</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together</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by</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some</a:t>
            </a:r>
            <a:r>
              <a:rPr lang="tr-TR" sz="2400" b="0" i="0" u="none" strike="noStrike" cap="none" dirty="0">
                <a:solidFill>
                  <a:srgbClr val="000000"/>
                </a:solidFill>
                <a:latin typeface="Raleway"/>
                <a:ea typeface="Raleway"/>
                <a:cs typeface="Raleway"/>
                <a:sym typeface="Raleway"/>
              </a:rPr>
              <a:t> form of </a:t>
            </a:r>
            <a:r>
              <a:rPr lang="tr-TR" sz="2400" b="0" i="0" u="none" strike="noStrike" cap="none" dirty="0" err="1">
                <a:solidFill>
                  <a:srgbClr val="000000"/>
                </a:solidFill>
                <a:latin typeface="Raleway"/>
                <a:ea typeface="Raleway"/>
                <a:cs typeface="Raleway"/>
                <a:sym typeface="Raleway"/>
              </a:rPr>
              <a:t>the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transmission</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medium</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that</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enables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them</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share</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information</a:t>
            </a:r>
            <a:endParaRPr sz="2400" b="0" i="0" u="none" strike="noStrike" cap="none" dirty="0">
              <a:solidFill>
                <a:srgbClr val="000000"/>
              </a:solidFill>
              <a:latin typeface="Raleway"/>
              <a:ea typeface="Raleway"/>
              <a:cs typeface="Raleway"/>
              <a:sym typeface="Raleway"/>
            </a:endParaRPr>
          </a:p>
        </p:txBody>
      </p:sp>
      <p:pic>
        <p:nvPicPr>
          <p:cNvPr id="399" name="Google Shape;399;p24"/>
          <p:cNvPicPr preferRelativeResize="0"/>
          <p:nvPr/>
        </p:nvPicPr>
        <p:blipFill rotWithShape="1">
          <a:blip r:embed="rId3">
            <a:alphaModFix/>
          </a:blip>
          <a:srcRect/>
          <a:stretch/>
        </p:blipFill>
        <p:spPr>
          <a:xfrm>
            <a:off x="1963950" y="2155550"/>
            <a:ext cx="5119299" cy="2739702"/>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50</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441" name="Google Shape;441;p22"/>
          <p:cNvSpPr txBox="1">
            <a:spLocks noGrp="1"/>
          </p:cNvSpPr>
          <p:nvPr>
            <p:ph type="title"/>
          </p:nvPr>
        </p:nvSpPr>
        <p:spPr>
          <a:xfrm>
            <a:off x="431800" y="173800"/>
            <a:ext cx="85398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tr-TR" sz="3400">
                <a:solidFill>
                  <a:srgbClr val="741B47"/>
                </a:solidFill>
                <a:latin typeface="Raleway Medium"/>
                <a:ea typeface="Raleway Medium"/>
                <a:cs typeface="Raleway Medium"/>
                <a:sym typeface="Raleway Medium"/>
              </a:rPr>
              <a:t>Data Encapsulation</a:t>
            </a: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None/>
            </a:pP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None/>
            </a:pP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None/>
            </a:pP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SzPts val="4800"/>
              <a:buNone/>
            </a:pPr>
            <a:endParaRPr sz="3400">
              <a:solidFill>
                <a:srgbClr val="741B47"/>
              </a:solidFill>
              <a:latin typeface="Raleway Medium"/>
              <a:ea typeface="Raleway Medium"/>
              <a:cs typeface="Raleway Medium"/>
              <a:sym typeface="Raleway Medium"/>
            </a:endParaRPr>
          </a:p>
        </p:txBody>
      </p:sp>
      <p:sp>
        <p:nvSpPr>
          <p:cNvPr id="442" name="Google Shape;442;p22"/>
          <p:cNvSpPr txBox="1"/>
          <p:nvPr/>
        </p:nvSpPr>
        <p:spPr>
          <a:xfrm>
            <a:off x="152550" y="662750"/>
            <a:ext cx="8838900" cy="2336400"/>
          </a:xfrm>
          <a:prstGeom prst="rect">
            <a:avLst/>
          </a:prstGeom>
          <a:solidFill>
            <a:srgbClr val="FFFFFF"/>
          </a:solidFill>
          <a:ln>
            <a:noFill/>
          </a:ln>
        </p:spPr>
        <p:txBody>
          <a:bodyPr spcFirstLastPara="1" wrap="square" lIns="91425" tIns="91425" rIns="91425" bIns="91425" anchor="t" anchorCtr="0">
            <a:noAutofit/>
          </a:bodyPr>
          <a:lstStyle/>
          <a:p>
            <a:pPr marL="457200" marR="0" lvl="0" indent="-368300" algn="l" defTabSz="914400" rtl="0" eaLnBrk="1" fontAlgn="auto" latinLnBrk="0" hangingPunct="1">
              <a:lnSpc>
                <a:spcPct val="100000"/>
              </a:lnSpc>
              <a:spcBef>
                <a:spcPts val="0"/>
              </a:spcBef>
              <a:spcAft>
                <a:spcPts val="0"/>
              </a:spcAft>
              <a:buClr>
                <a:srgbClr val="000000"/>
              </a:buClr>
              <a:buSzPts val="2200"/>
              <a:buFont typeface="Raleway"/>
              <a:buChar char="●"/>
              <a:tabLst/>
              <a:defRPr/>
            </a:pP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For</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two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nodes</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communicate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they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must</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use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same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protocol</a:t>
            </a:r>
            <a:endParaRPr kumimoji="0" sz="22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2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68300" algn="l" defTabSz="914400" rtl="0" eaLnBrk="1" fontAlgn="auto" latinLnBrk="0" hangingPunct="1">
              <a:lnSpc>
                <a:spcPct val="100000"/>
              </a:lnSpc>
              <a:spcBef>
                <a:spcPts val="0"/>
              </a:spcBef>
              <a:spcAft>
                <a:spcPts val="0"/>
              </a:spcAft>
              <a:buClr>
                <a:srgbClr val="000000"/>
              </a:buClr>
              <a:buSzPts val="2200"/>
              <a:buFont typeface="Raleway"/>
              <a:buChar char="●"/>
              <a:tabLst/>
              <a:defRPr/>
            </a:pP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Each</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1" u="none" strike="noStrike" kern="0" cap="none" spc="0" normalizeH="0" baseline="0" noProof="0" dirty="0">
                <a:ln>
                  <a:noFill/>
                </a:ln>
                <a:solidFill>
                  <a:srgbClr val="000000"/>
                </a:solidFill>
                <a:effectLst/>
                <a:uLnTx/>
                <a:uFillTx/>
                <a:latin typeface="Raleway"/>
                <a:ea typeface="Raleway"/>
                <a:cs typeface="Raleway"/>
                <a:sym typeface="Raleway"/>
              </a:rPr>
              <a:t>(OSI </a:t>
            </a:r>
            <a:r>
              <a:rPr kumimoji="0" lang="tr-TR" sz="2200" b="0" i="1" u="none" strike="noStrike" kern="0" cap="none" spc="0" normalizeH="0" baseline="0" noProof="0" dirty="0" err="1">
                <a:ln>
                  <a:noFill/>
                </a:ln>
                <a:solidFill>
                  <a:srgbClr val="000000"/>
                </a:solidFill>
                <a:effectLst/>
                <a:uLnTx/>
                <a:uFillTx/>
                <a:latin typeface="Raleway"/>
                <a:ea typeface="Raleway"/>
                <a:cs typeface="Raleway"/>
                <a:sym typeface="Raleway"/>
              </a:rPr>
              <a:t>or</a:t>
            </a:r>
            <a:r>
              <a:rPr kumimoji="0" lang="tr-TR" sz="2200" b="0" i="1"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1" u="none" strike="noStrike" kern="0" cap="none" spc="0" normalizeH="0" baseline="0" noProof="0" dirty="0" err="1">
                <a:ln>
                  <a:noFill/>
                </a:ln>
                <a:solidFill>
                  <a:srgbClr val="000000"/>
                </a:solidFill>
                <a:effectLst/>
                <a:uLnTx/>
                <a:uFillTx/>
                <a:latin typeface="Raleway"/>
                <a:ea typeface="Raleway"/>
                <a:cs typeface="Raleway"/>
                <a:sym typeface="Raleway"/>
              </a:rPr>
              <a:t>DoD</a:t>
            </a:r>
            <a:r>
              <a:rPr kumimoji="0" lang="tr-TR" sz="2200" b="0" i="1" u="none" strike="noStrike" kern="0" cap="none" spc="0" normalizeH="0" baseline="0" noProof="0" dirty="0">
                <a:ln>
                  <a:noFill/>
                </a:ln>
                <a:solidFill>
                  <a:srgbClr val="000000"/>
                </a:solidFill>
                <a:effectLst/>
                <a:uLnTx/>
                <a:uFillTx/>
                <a:latin typeface="Raleway"/>
                <a:ea typeface="Raleway"/>
                <a:cs typeface="Raleway"/>
                <a:sym typeface="Raleway"/>
              </a:rPr>
              <a:t>)</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communicates</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with</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its</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equivalent</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on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other</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node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via</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lower</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layers</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of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model</a:t>
            </a:r>
            <a:endParaRPr kumimoji="0" sz="22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2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457200" marR="0" lvl="0" indent="-368300" algn="l" defTabSz="914400" rtl="0" eaLnBrk="1" fontAlgn="auto" latinLnBrk="0" hangingPunct="1">
              <a:lnSpc>
                <a:spcPct val="100000"/>
              </a:lnSpc>
              <a:spcBef>
                <a:spcPts val="0"/>
              </a:spcBef>
              <a:spcAft>
                <a:spcPts val="0"/>
              </a:spcAft>
              <a:buClr>
                <a:srgbClr val="000000"/>
              </a:buClr>
              <a:buSzPts val="2200"/>
              <a:buFont typeface="Raleway"/>
              <a:buChar char="●"/>
              <a:tabLst/>
              <a:defRPr/>
            </a:pP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Each</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provides</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services</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for</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above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and</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uses</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services</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of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the</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layer</a:t>
            </a:r>
            <a:r>
              <a:rPr kumimoji="0" lang="tr-TR" sz="2200" b="0" i="0" u="none" strike="noStrike" kern="0" cap="none" spc="0" normalizeH="0" baseline="0" noProof="0" dirty="0">
                <a:ln>
                  <a:noFill/>
                </a:ln>
                <a:solidFill>
                  <a:srgbClr val="000000"/>
                </a:solidFill>
                <a:effectLst/>
                <a:uLnTx/>
                <a:uFillTx/>
                <a:latin typeface="Raleway"/>
                <a:ea typeface="Raleway"/>
                <a:cs typeface="Raleway"/>
                <a:sym typeface="Raleway"/>
              </a:rPr>
              <a:t> </a:t>
            </a:r>
            <a:r>
              <a:rPr kumimoji="0" lang="tr-TR" sz="2200" b="0" i="0" u="none" strike="noStrike" kern="0" cap="none" spc="0" normalizeH="0" baseline="0" noProof="0" dirty="0" err="1">
                <a:ln>
                  <a:noFill/>
                </a:ln>
                <a:solidFill>
                  <a:srgbClr val="000000"/>
                </a:solidFill>
                <a:effectLst/>
                <a:uLnTx/>
                <a:uFillTx/>
                <a:latin typeface="Raleway"/>
                <a:ea typeface="Raleway"/>
                <a:cs typeface="Raleway"/>
                <a:sym typeface="Raleway"/>
              </a:rPr>
              <a:t>below</a:t>
            </a:r>
            <a:endParaRPr kumimoji="0" sz="2200" b="0" i="0" u="none" strike="noStrike" kern="0" cap="none" spc="0" normalizeH="0" baseline="0" noProof="0" dirty="0">
              <a:ln>
                <a:noFill/>
              </a:ln>
              <a:solidFill>
                <a:srgbClr val="000000"/>
              </a:solidFill>
              <a:effectLst/>
              <a:uLnTx/>
              <a:uFillTx/>
              <a:latin typeface="Raleway"/>
              <a:ea typeface="Raleway"/>
              <a:cs typeface="Raleway"/>
              <a:sym typeface="Raleway"/>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200" b="0" i="0" u="none" strike="noStrike" kern="0" cap="none" spc="0" normalizeH="0" baseline="0" noProof="0" dirty="0">
              <a:ln>
                <a:noFill/>
              </a:ln>
              <a:solidFill>
                <a:srgbClr val="000000"/>
              </a:solidFill>
              <a:effectLst/>
              <a:uLnTx/>
              <a:uFillTx/>
              <a:latin typeface="Raleway"/>
              <a:ea typeface="Raleway"/>
              <a:cs typeface="Raleway"/>
              <a:sym typeface="Raleway"/>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2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51</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448" name="Google Shape;448;p23"/>
          <p:cNvSpPr txBox="1">
            <a:spLocks noGrp="1"/>
          </p:cNvSpPr>
          <p:nvPr>
            <p:ph type="title"/>
          </p:nvPr>
        </p:nvSpPr>
        <p:spPr>
          <a:xfrm>
            <a:off x="431800" y="173800"/>
            <a:ext cx="85398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tr-TR" sz="3400">
                <a:solidFill>
                  <a:srgbClr val="741B47"/>
                </a:solidFill>
                <a:latin typeface="Raleway Medium"/>
                <a:ea typeface="Raleway Medium"/>
                <a:cs typeface="Raleway Medium"/>
                <a:sym typeface="Raleway Medium"/>
              </a:rPr>
              <a:t>Data Encapsulation</a:t>
            </a: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None/>
            </a:pP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None/>
            </a:pP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None/>
            </a:pP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SzPts val="4800"/>
              <a:buNone/>
            </a:pPr>
            <a:endParaRPr sz="3400">
              <a:solidFill>
                <a:srgbClr val="741B47"/>
              </a:solidFill>
              <a:latin typeface="Raleway Medium"/>
              <a:ea typeface="Raleway Medium"/>
              <a:cs typeface="Raleway Medium"/>
              <a:sym typeface="Raleway Medium"/>
            </a:endParaRPr>
          </a:p>
        </p:txBody>
      </p:sp>
      <p:pic>
        <p:nvPicPr>
          <p:cNvPr id="449" name="Google Shape;449;p23"/>
          <p:cNvPicPr preferRelativeResize="0"/>
          <p:nvPr/>
        </p:nvPicPr>
        <p:blipFill>
          <a:blip r:embed="rId3">
            <a:alphaModFix/>
          </a:blip>
          <a:stretch>
            <a:fillRect/>
          </a:stretch>
        </p:blipFill>
        <p:spPr>
          <a:xfrm>
            <a:off x="1406100" y="848900"/>
            <a:ext cx="6885175" cy="363087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2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tr-TR" sz="1200" b="1"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52</a:t>
            </a:fld>
            <a:endParaRPr kumimoji="0" sz="1200" b="1" i="0" u="none" strike="noStrike" kern="0" cap="none" spc="0" normalizeH="0" baseline="0" noProof="0">
              <a:ln>
                <a:noFill/>
              </a:ln>
              <a:solidFill>
                <a:srgbClr val="FFFFFF"/>
              </a:solidFill>
              <a:effectLst/>
              <a:uLnTx/>
              <a:uFillTx/>
              <a:latin typeface="Barlow Light"/>
              <a:sym typeface="Barlow Light"/>
            </a:endParaRPr>
          </a:p>
        </p:txBody>
      </p:sp>
      <p:sp>
        <p:nvSpPr>
          <p:cNvPr id="455" name="Google Shape;455;p24"/>
          <p:cNvSpPr txBox="1">
            <a:spLocks noGrp="1"/>
          </p:cNvSpPr>
          <p:nvPr>
            <p:ph type="title"/>
          </p:nvPr>
        </p:nvSpPr>
        <p:spPr>
          <a:xfrm>
            <a:off x="431800" y="173800"/>
            <a:ext cx="85398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tr-TR" sz="3400">
                <a:solidFill>
                  <a:srgbClr val="741B47"/>
                </a:solidFill>
                <a:latin typeface="Raleway Medium"/>
                <a:ea typeface="Raleway Medium"/>
                <a:cs typeface="Raleway Medium"/>
                <a:sym typeface="Raleway Medium"/>
              </a:rPr>
              <a:t>Data Encapsulation</a:t>
            </a: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None/>
            </a:pP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None/>
            </a:pP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None/>
            </a:pPr>
            <a:endParaRPr sz="3400">
              <a:solidFill>
                <a:srgbClr val="741B47"/>
              </a:solidFill>
              <a:latin typeface="Raleway Medium"/>
              <a:ea typeface="Raleway Medium"/>
              <a:cs typeface="Raleway Medium"/>
              <a:sym typeface="Raleway Medium"/>
            </a:endParaRPr>
          </a:p>
          <a:p>
            <a:pPr marL="0" lvl="0" indent="0" algn="l" rtl="0">
              <a:spcBef>
                <a:spcPts val="0"/>
              </a:spcBef>
              <a:spcAft>
                <a:spcPts val="0"/>
              </a:spcAft>
              <a:buSzPts val="4800"/>
              <a:buNone/>
            </a:pPr>
            <a:endParaRPr sz="3400">
              <a:solidFill>
                <a:srgbClr val="741B47"/>
              </a:solidFill>
              <a:latin typeface="Raleway Medium"/>
              <a:ea typeface="Raleway Medium"/>
              <a:cs typeface="Raleway Medium"/>
              <a:sym typeface="Raleway Medium"/>
            </a:endParaRPr>
          </a:p>
        </p:txBody>
      </p:sp>
      <p:pic>
        <p:nvPicPr>
          <p:cNvPr id="456" name="Google Shape;456;p24" descr="Data Encapsulation and De-encapsulation Explained"/>
          <p:cNvPicPr preferRelativeResize="0"/>
          <p:nvPr/>
        </p:nvPicPr>
        <p:blipFill>
          <a:blip r:embed="rId3">
            <a:alphaModFix/>
          </a:blip>
          <a:stretch>
            <a:fillRect/>
          </a:stretch>
        </p:blipFill>
        <p:spPr>
          <a:xfrm>
            <a:off x="950350" y="651300"/>
            <a:ext cx="6960362" cy="453025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24">
          <a:extLst>
            <a:ext uri="{FF2B5EF4-FFF2-40B4-BE49-F238E27FC236}">
              <a16:creationId xmlns:a16="http://schemas.microsoft.com/office/drawing/2014/main" id="{2D4DF9FD-73F8-417C-3BCF-8D573BF065E9}"/>
            </a:ext>
          </a:extLst>
        </p:cNvPr>
        <p:cNvGrpSpPr/>
        <p:nvPr/>
      </p:nvGrpSpPr>
      <p:grpSpPr>
        <a:xfrm>
          <a:off x="0" y="0"/>
          <a:ext cx="0" cy="0"/>
          <a:chOff x="0" y="0"/>
          <a:chExt cx="0" cy="0"/>
        </a:xfrm>
      </p:grpSpPr>
      <p:sp>
        <p:nvSpPr>
          <p:cNvPr id="725" name="Google Shape;725;p54">
            <a:extLst>
              <a:ext uri="{FF2B5EF4-FFF2-40B4-BE49-F238E27FC236}">
                <a16:creationId xmlns:a16="http://schemas.microsoft.com/office/drawing/2014/main" id="{351E560E-8C66-A0A3-62A4-330EF76CEFA8}"/>
              </a:ext>
            </a:extLst>
          </p:cNvPr>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53</a:t>
            </a:fld>
            <a:endParaRPr/>
          </a:p>
        </p:txBody>
      </p:sp>
      <p:grpSp>
        <p:nvGrpSpPr>
          <p:cNvPr id="726" name="Google Shape;726;p54">
            <a:extLst>
              <a:ext uri="{FF2B5EF4-FFF2-40B4-BE49-F238E27FC236}">
                <a16:creationId xmlns:a16="http://schemas.microsoft.com/office/drawing/2014/main" id="{CD018A3A-9C56-D6C8-5D64-86959F604FB0}"/>
              </a:ext>
            </a:extLst>
          </p:cNvPr>
          <p:cNvGrpSpPr/>
          <p:nvPr/>
        </p:nvGrpSpPr>
        <p:grpSpPr>
          <a:xfrm>
            <a:off x="5410301" y="719490"/>
            <a:ext cx="3356124" cy="3829046"/>
            <a:chOff x="2602525" y="317054"/>
            <a:chExt cx="4174283" cy="4762495"/>
          </a:xfrm>
        </p:grpSpPr>
        <p:sp>
          <p:nvSpPr>
            <p:cNvPr id="727" name="Google Shape;727;p54">
              <a:extLst>
                <a:ext uri="{FF2B5EF4-FFF2-40B4-BE49-F238E27FC236}">
                  <a16:creationId xmlns:a16="http://schemas.microsoft.com/office/drawing/2014/main" id="{18AEC07E-9723-7984-6625-5EC5FCF9FA1B}"/>
                </a:ext>
              </a:extLst>
            </p:cNvPr>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8" name="Google Shape;728;p54">
              <a:extLst>
                <a:ext uri="{FF2B5EF4-FFF2-40B4-BE49-F238E27FC236}">
                  <a16:creationId xmlns:a16="http://schemas.microsoft.com/office/drawing/2014/main" id="{3D479901-CBEC-7F74-DE99-733240A0B9EF}"/>
                </a:ext>
              </a:extLst>
            </p:cNvPr>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9" name="Google Shape;729;p54">
              <a:extLst>
                <a:ext uri="{FF2B5EF4-FFF2-40B4-BE49-F238E27FC236}">
                  <a16:creationId xmlns:a16="http://schemas.microsoft.com/office/drawing/2014/main" id="{A3C9EF9B-8875-C419-0AC9-2F7D7ADE5AD5}"/>
                </a:ext>
              </a:extLst>
            </p:cNvPr>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0" name="Google Shape;730;p54">
              <a:extLst>
                <a:ext uri="{FF2B5EF4-FFF2-40B4-BE49-F238E27FC236}">
                  <a16:creationId xmlns:a16="http://schemas.microsoft.com/office/drawing/2014/main" id="{1C200D49-3A32-25AE-11EF-8D5D24671009}"/>
                </a:ext>
              </a:extLst>
            </p:cNvPr>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1" name="Google Shape;731;p54">
              <a:extLst>
                <a:ext uri="{FF2B5EF4-FFF2-40B4-BE49-F238E27FC236}">
                  <a16:creationId xmlns:a16="http://schemas.microsoft.com/office/drawing/2014/main" id="{ED8019BD-7A9E-3F01-6739-E509ABFACF0F}"/>
                </a:ext>
              </a:extLst>
            </p:cNvPr>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2" name="Google Shape;732;p54">
              <a:extLst>
                <a:ext uri="{FF2B5EF4-FFF2-40B4-BE49-F238E27FC236}">
                  <a16:creationId xmlns:a16="http://schemas.microsoft.com/office/drawing/2014/main" id="{E9CFAECA-A465-AECF-6529-76997C83C860}"/>
                </a:ext>
              </a:extLst>
            </p:cNvPr>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3" name="Google Shape;733;p54">
              <a:extLst>
                <a:ext uri="{FF2B5EF4-FFF2-40B4-BE49-F238E27FC236}">
                  <a16:creationId xmlns:a16="http://schemas.microsoft.com/office/drawing/2014/main" id="{60BD874A-7FDD-30B4-3090-7EA791B357A3}"/>
                </a:ext>
              </a:extLst>
            </p:cNvPr>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4" name="Google Shape;734;p54">
              <a:extLst>
                <a:ext uri="{FF2B5EF4-FFF2-40B4-BE49-F238E27FC236}">
                  <a16:creationId xmlns:a16="http://schemas.microsoft.com/office/drawing/2014/main" id="{4BAA8189-9EF7-841F-9E8E-4EE5C6CE72CB}"/>
                </a:ext>
              </a:extLst>
            </p:cNvPr>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5" name="Google Shape;735;p54">
              <a:extLst>
                <a:ext uri="{FF2B5EF4-FFF2-40B4-BE49-F238E27FC236}">
                  <a16:creationId xmlns:a16="http://schemas.microsoft.com/office/drawing/2014/main" id="{FA6F98E9-2C8E-9AD3-4FEE-656C7B794B67}"/>
                </a:ext>
              </a:extLst>
            </p:cNvPr>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6" name="Google Shape;736;p54">
              <a:extLst>
                <a:ext uri="{FF2B5EF4-FFF2-40B4-BE49-F238E27FC236}">
                  <a16:creationId xmlns:a16="http://schemas.microsoft.com/office/drawing/2014/main" id="{C82613D9-F2F7-5D14-B598-CD2541106729}"/>
                </a:ext>
              </a:extLst>
            </p:cNvPr>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7" name="Google Shape;737;p54">
              <a:extLst>
                <a:ext uri="{FF2B5EF4-FFF2-40B4-BE49-F238E27FC236}">
                  <a16:creationId xmlns:a16="http://schemas.microsoft.com/office/drawing/2014/main" id="{3FD9EEDC-0998-D2C1-CC62-08522251C6A1}"/>
                </a:ext>
              </a:extLst>
            </p:cNvPr>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8" name="Google Shape;738;p54">
              <a:extLst>
                <a:ext uri="{FF2B5EF4-FFF2-40B4-BE49-F238E27FC236}">
                  <a16:creationId xmlns:a16="http://schemas.microsoft.com/office/drawing/2014/main" id="{80587347-DEE4-2C75-018E-0B269CB3689B}"/>
                </a:ext>
              </a:extLst>
            </p:cNvPr>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9" name="Google Shape;739;p54">
              <a:extLst>
                <a:ext uri="{FF2B5EF4-FFF2-40B4-BE49-F238E27FC236}">
                  <a16:creationId xmlns:a16="http://schemas.microsoft.com/office/drawing/2014/main" id="{835942D9-F33F-B8A1-C57B-E2CEA3474CF1}"/>
                </a:ext>
              </a:extLst>
            </p:cNvPr>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0" name="Google Shape;740;p54">
              <a:extLst>
                <a:ext uri="{FF2B5EF4-FFF2-40B4-BE49-F238E27FC236}">
                  <a16:creationId xmlns:a16="http://schemas.microsoft.com/office/drawing/2014/main" id="{A5155CE8-A500-D61B-8604-D9FC787E56CD}"/>
                </a:ext>
              </a:extLst>
            </p:cNvPr>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1" name="Google Shape;741;p54">
              <a:extLst>
                <a:ext uri="{FF2B5EF4-FFF2-40B4-BE49-F238E27FC236}">
                  <a16:creationId xmlns:a16="http://schemas.microsoft.com/office/drawing/2014/main" id="{F2073656-949C-F83D-19F2-556B53237594}"/>
                </a:ext>
              </a:extLst>
            </p:cNvPr>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2" name="Google Shape;742;p54">
              <a:extLst>
                <a:ext uri="{FF2B5EF4-FFF2-40B4-BE49-F238E27FC236}">
                  <a16:creationId xmlns:a16="http://schemas.microsoft.com/office/drawing/2014/main" id="{0F72CEC0-7202-015D-5FFB-68CCC3A1879D}"/>
                </a:ext>
              </a:extLst>
            </p:cNvPr>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3" name="Google Shape;743;p54">
              <a:extLst>
                <a:ext uri="{FF2B5EF4-FFF2-40B4-BE49-F238E27FC236}">
                  <a16:creationId xmlns:a16="http://schemas.microsoft.com/office/drawing/2014/main" id="{07915E22-1D73-C1BF-4C1E-4BA8589EA32F}"/>
                </a:ext>
              </a:extLst>
            </p:cNvPr>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4" name="Google Shape;744;p54">
              <a:extLst>
                <a:ext uri="{FF2B5EF4-FFF2-40B4-BE49-F238E27FC236}">
                  <a16:creationId xmlns:a16="http://schemas.microsoft.com/office/drawing/2014/main" id="{926B1EFD-926F-E91D-ED70-6786C9B06D60}"/>
                </a:ext>
              </a:extLst>
            </p:cNvPr>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5" name="Google Shape;745;p54">
              <a:extLst>
                <a:ext uri="{FF2B5EF4-FFF2-40B4-BE49-F238E27FC236}">
                  <a16:creationId xmlns:a16="http://schemas.microsoft.com/office/drawing/2014/main" id="{6DC6E65E-AF6A-E6E1-7E33-6ED1D15D6737}"/>
                </a:ext>
              </a:extLst>
            </p:cNvPr>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6" name="Google Shape;746;p54">
              <a:extLst>
                <a:ext uri="{FF2B5EF4-FFF2-40B4-BE49-F238E27FC236}">
                  <a16:creationId xmlns:a16="http://schemas.microsoft.com/office/drawing/2014/main" id="{50F72534-E0D2-4FC0-66DE-375F20D68AAC}"/>
                </a:ext>
              </a:extLst>
            </p:cNvPr>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7" name="Google Shape;747;p54">
              <a:extLst>
                <a:ext uri="{FF2B5EF4-FFF2-40B4-BE49-F238E27FC236}">
                  <a16:creationId xmlns:a16="http://schemas.microsoft.com/office/drawing/2014/main" id="{F32A244B-36E7-BE41-B155-B025333606B7}"/>
                </a:ext>
              </a:extLst>
            </p:cNvPr>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8" name="Google Shape;748;p54">
              <a:extLst>
                <a:ext uri="{FF2B5EF4-FFF2-40B4-BE49-F238E27FC236}">
                  <a16:creationId xmlns:a16="http://schemas.microsoft.com/office/drawing/2014/main" id="{A970A107-95FD-8FA0-48C7-1E7BCAA5679B}"/>
                </a:ext>
              </a:extLst>
            </p:cNvPr>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9" name="Google Shape;749;p54">
              <a:extLst>
                <a:ext uri="{FF2B5EF4-FFF2-40B4-BE49-F238E27FC236}">
                  <a16:creationId xmlns:a16="http://schemas.microsoft.com/office/drawing/2014/main" id="{06402D4B-8B91-7A46-4958-CCF07647A155}"/>
                </a:ext>
              </a:extLst>
            </p:cNvPr>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0" name="Google Shape;750;p54">
              <a:extLst>
                <a:ext uri="{FF2B5EF4-FFF2-40B4-BE49-F238E27FC236}">
                  <a16:creationId xmlns:a16="http://schemas.microsoft.com/office/drawing/2014/main" id="{D5A5252F-C41C-239A-3C8B-9AAB414719BF}"/>
                </a:ext>
              </a:extLst>
            </p:cNvPr>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1" name="Google Shape;751;p54">
              <a:extLst>
                <a:ext uri="{FF2B5EF4-FFF2-40B4-BE49-F238E27FC236}">
                  <a16:creationId xmlns:a16="http://schemas.microsoft.com/office/drawing/2014/main" id="{B654043B-A4B5-FE9E-6BCC-8D9929D4BA42}"/>
                </a:ext>
              </a:extLst>
            </p:cNvPr>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2" name="Google Shape;752;p54">
              <a:extLst>
                <a:ext uri="{FF2B5EF4-FFF2-40B4-BE49-F238E27FC236}">
                  <a16:creationId xmlns:a16="http://schemas.microsoft.com/office/drawing/2014/main" id="{1418FB43-D541-65FA-B701-7D2E0A85E3B2}"/>
                </a:ext>
              </a:extLst>
            </p:cNvPr>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3" name="Google Shape;753;p54">
              <a:extLst>
                <a:ext uri="{FF2B5EF4-FFF2-40B4-BE49-F238E27FC236}">
                  <a16:creationId xmlns:a16="http://schemas.microsoft.com/office/drawing/2014/main" id="{B51DE260-BB7C-4C32-BDE8-0CED8DC89967}"/>
                </a:ext>
              </a:extLst>
            </p:cNvPr>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4" name="Google Shape;754;p54">
              <a:extLst>
                <a:ext uri="{FF2B5EF4-FFF2-40B4-BE49-F238E27FC236}">
                  <a16:creationId xmlns:a16="http://schemas.microsoft.com/office/drawing/2014/main" id="{C589609F-342B-7A4B-FCBC-35F259DF15A5}"/>
                </a:ext>
              </a:extLst>
            </p:cNvPr>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5" name="Google Shape;755;p54">
              <a:extLst>
                <a:ext uri="{FF2B5EF4-FFF2-40B4-BE49-F238E27FC236}">
                  <a16:creationId xmlns:a16="http://schemas.microsoft.com/office/drawing/2014/main" id="{3F227B4D-4ACB-9D18-3BFE-05EA64075287}"/>
                </a:ext>
              </a:extLst>
            </p:cNvPr>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6" name="Google Shape;756;p54">
              <a:extLst>
                <a:ext uri="{FF2B5EF4-FFF2-40B4-BE49-F238E27FC236}">
                  <a16:creationId xmlns:a16="http://schemas.microsoft.com/office/drawing/2014/main" id="{C1147CCE-EC79-43ED-8315-479216D27225}"/>
                </a:ext>
              </a:extLst>
            </p:cNvPr>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7" name="Google Shape;757;p54">
              <a:extLst>
                <a:ext uri="{FF2B5EF4-FFF2-40B4-BE49-F238E27FC236}">
                  <a16:creationId xmlns:a16="http://schemas.microsoft.com/office/drawing/2014/main" id="{53C07DE1-68C2-BBB9-E53E-009CEA1F657B}"/>
                </a:ext>
              </a:extLst>
            </p:cNvPr>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8" name="Google Shape;758;p54">
              <a:extLst>
                <a:ext uri="{FF2B5EF4-FFF2-40B4-BE49-F238E27FC236}">
                  <a16:creationId xmlns:a16="http://schemas.microsoft.com/office/drawing/2014/main" id="{4EECEE46-684E-E6DC-72EB-9C7236A592B6}"/>
                </a:ext>
              </a:extLst>
            </p:cNvPr>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9" name="Google Shape;759;p54">
              <a:extLst>
                <a:ext uri="{FF2B5EF4-FFF2-40B4-BE49-F238E27FC236}">
                  <a16:creationId xmlns:a16="http://schemas.microsoft.com/office/drawing/2014/main" id="{51F041D4-0558-A3F9-1FE1-F49F0F78FE7D}"/>
                </a:ext>
              </a:extLst>
            </p:cNvPr>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0" name="Google Shape;760;p54">
              <a:extLst>
                <a:ext uri="{FF2B5EF4-FFF2-40B4-BE49-F238E27FC236}">
                  <a16:creationId xmlns:a16="http://schemas.microsoft.com/office/drawing/2014/main" id="{8F15E8F1-6BDC-F9D9-1B44-56C0C710E46B}"/>
                </a:ext>
              </a:extLst>
            </p:cNvPr>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1" name="Google Shape;761;p54">
              <a:extLst>
                <a:ext uri="{FF2B5EF4-FFF2-40B4-BE49-F238E27FC236}">
                  <a16:creationId xmlns:a16="http://schemas.microsoft.com/office/drawing/2014/main" id="{205E8947-688D-9CF0-01DE-0E9CFD1E31E1}"/>
                </a:ext>
              </a:extLst>
            </p:cNvPr>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2" name="Google Shape;762;p54">
              <a:extLst>
                <a:ext uri="{FF2B5EF4-FFF2-40B4-BE49-F238E27FC236}">
                  <a16:creationId xmlns:a16="http://schemas.microsoft.com/office/drawing/2014/main" id="{A95B167F-20B3-C897-080A-9FDFDD00DE10}"/>
                </a:ext>
              </a:extLst>
            </p:cNvPr>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3" name="Google Shape;763;p54">
              <a:extLst>
                <a:ext uri="{FF2B5EF4-FFF2-40B4-BE49-F238E27FC236}">
                  <a16:creationId xmlns:a16="http://schemas.microsoft.com/office/drawing/2014/main" id="{BB9AFFC8-4F78-4570-2E5A-41CC8E452B88}"/>
                </a:ext>
              </a:extLst>
            </p:cNvPr>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4" name="Google Shape;764;p54">
              <a:extLst>
                <a:ext uri="{FF2B5EF4-FFF2-40B4-BE49-F238E27FC236}">
                  <a16:creationId xmlns:a16="http://schemas.microsoft.com/office/drawing/2014/main" id="{21AE4532-8BF0-FCB6-14B9-8DA08875BBBE}"/>
                </a:ext>
              </a:extLst>
            </p:cNvPr>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5" name="Google Shape;765;p54">
              <a:extLst>
                <a:ext uri="{FF2B5EF4-FFF2-40B4-BE49-F238E27FC236}">
                  <a16:creationId xmlns:a16="http://schemas.microsoft.com/office/drawing/2014/main" id="{FE0AA250-F128-1994-A607-8633FB4D0DA6}"/>
                </a:ext>
              </a:extLst>
            </p:cNvPr>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6" name="Google Shape;766;p54">
              <a:extLst>
                <a:ext uri="{FF2B5EF4-FFF2-40B4-BE49-F238E27FC236}">
                  <a16:creationId xmlns:a16="http://schemas.microsoft.com/office/drawing/2014/main" id="{2E9F6808-3218-A95C-CAD2-27ED2D1312AC}"/>
                </a:ext>
              </a:extLst>
            </p:cNvPr>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7" name="Google Shape;767;p54">
              <a:extLst>
                <a:ext uri="{FF2B5EF4-FFF2-40B4-BE49-F238E27FC236}">
                  <a16:creationId xmlns:a16="http://schemas.microsoft.com/office/drawing/2014/main" id="{30B292AF-CB05-F02A-99B7-59D71300262B}"/>
                </a:ext>
              </a:extLst>
            </p:cNvPr>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8" name="Google Shape;768;p54">
              <a:extLst>
                <a:ext uri="{FF2B5EF4-FFF2-40B4-BE49-F238E27FC236}">
                  <a16:creationId xmlns:a16="http://schemas.microsoft.com/office/drawing/2014/main" id="{DA4747FE-F73C-5482-FA9E-BB350A582B98}"/>
                </a:ext>
              </a:extLst>
            </p:cNvPr>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9" name="Google Shape;769;p54">
              <a:extLst>
                <a:ext uri="{FF2B5EF4-FFF2-40B4-BE49-F238E27FC236}">
                  <a16:creationId xmlns:a16="http://schemas.microsoft.com/office/drawing/2014/main" id="{BD8D5C45-AFCF-099B-A312-23B8CEAF8CC7}"/>
                </a:ext>
              </a:extLst>
            </p:cNvPr>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0" name="Google Shape;770;p54">
              <a:extLst>
                <a:ext uri="{FF2B5EF4-FFF2-40B4-BE49-F238E27FC236}">
                  <a16:creationId xmlns:a16="http://schemas.microsoft.com/office/drawing/2014/main" id="{721038FB-E159-1C07-92AC-808ACFB0B161}"/>
                </a:ext>
              </a:extLst>
            </p:cNvPr>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1" name="Google Shape;771;p54">
              <a:extLst>
                <a:ext uri="{FF2B5EF4-FFF2-40B4-BE49-F238E27FC236}">
                  <a16:creationId xmlns:a16="http://schemas.microsoft.com/office/drawing/2014/main" id="{1416FA97-F490-2AA0-8D2C-84A051CDB00E}"/>
                </a:ext>
              </a:extLst>
            </p:cNvPr>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2" name="Google Shape;772;p54">
              <a:extLst>
                <a:ext uri="{FF2B5EF4-FFF2-40B4-BE49-F238E27FC236}">
                  <a16:creationId xmlns:a16="http://schemas.microsoft.com/office/drawing/2014/main" id="{6215ACAB-72CB-85BD-6257-D3AB2D07169D}"/>
                </a:ext>
              </a:extLst>
            </p:cNvPr>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3" name="Google Shape;773;p54">
              <a:extLst>
                <a:ext uri="{FF2B5EF4-FFF2-40B4-BE49-F238E27FC236}">
                  <a16:creationId xmlns:a16="http://schemas.microsoft.com/office/drawing/2014/main" id="{D84462A5-B0E6-0AFD-22A1-4FF58DC5DB0C}"/>
                </a:ext>
              </a:extLst>
            </p:cNvPr>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4" name="Google Shape;774;p54">
              <a:extLst>
                <a:ext uri="{FF2B5EF4-FFF2-40B4-BE49-F238E27FC236}">
                  <a16:creationId xmlns:a16="http://schemas.microsoft.com/office/drawing/2014/main" id="{E501CF43-B026-81B7-4173-53739060CF1F}"/>
                </a:ext>
              </a:extLst>
            </p:cNvPr>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5" name="Google Shape;775;p54">
              <a:extLst>
                <a:ext uri="{FF2B5EF4-FFF2-40B4-BE49-F238E27FC236}">
                  <a16:creationId xmlns:a16="http://schemas.microsoft.com/office/drawing/2014/main" id="{0953AAEE-BB9A-53D7-EBCB-85112E1E497A}"/>
                </a:ext>
              </a:extLst>
            </p:cNvPr>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6" name="Google Shape;776;p54">
              <a:extLst>
                <a:ext uri="{FF2B5EF4-FFF2-40B4-BE49-F238E27FC236}">
                  <a16:creationId xmlns:a16="http://schemas.microsoft.com/office/drawing/2014/main" id="{B153A68A-9EEC-21D7-0C3C-6644239286A1}"/>
                </a:ext>
              </a:extLst>
            </p:cNvPr>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7" name="Google Shape;777;p54">
              <a:extLst>
                <a:ext uri="{FF2B5EF4-FFF2-40B4-BE49-F238E27FC236}">
                  <a16:creationId xmlns:a16="http://schemas.microsoft.com/office/drawing/2014/main" id="{3C26BBEB-2D49-DAB5-C5EF-B0E769C462B1}"/>
                </a:ext>
              </a:extLst>
            </p:cNvPr>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8" name="Google Shape;778;p54">
              <a:extLst>
                <a:ext uri="{FF2B5EF4-FFF2-40B4-BE49-F238E27FC236}">
                  <a16:creationId xmlns:a16="http://schemas.microsoft.com/office/drawing/2014/main" id="{387225CE-B85C-113C-68DF-C8F6FC70EB0F}"/>
                </a:ext>
              </a:extLst>
            </p:cNvPr>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9" name="Google Shape;779;p54">
              <a:extLst>
                <a:ext uri="{FF2B5EF4-FFF2-40B4-BE49-F238E27FC236}">
                  <a16:creationId xmlns:a16="http://schemas.microsoft.com/office/drawing/2014/main" id="{0EAB02AF-150C-557C-B4F4-4100DEED05FC}"/>
                </a:ext>
              </a:extLst>
            </p:cNvPr>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0" name="Google Shape;780;p54">
              <a:extLst>
                <a:ext uri="{FF2B5EF4-FFF2-40B4-BE49-F238E27FC236}">
                  <a16:creationId xmlns:a16="http://schemas.microsoft.com/office/drawing/2014/main" id="{5A23FAA3-AEB1-8227-8E78-794AFEE59429}"/>
                </a:ext>
              </a:extLst>
            </p:cNvPr>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1" name="Google Shape;781;p54">
              <a:extLst>
                <a:ext uri="{FF2B5EF4-FFF2-40B4-BE49-F238E27FC236}">
                  <a16:creationId xmlns:a16="http://schemas.microsoft.com/office/drawing/2014/main" id="{A50415F8-BB10-F45B-1875-25EA6F87830A}"/>
                </a:ext>
              </a:extLst>
            </p:cNvPr>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2" name="Google Shape;782;p54">
              <a:extLst>
                <a:ext uri="{FF2B5EF4-FFF2-40B4-BE49-F238E27FC236}">
                  <a16:creationId xmlns:a16="http://schemas.microsoft.com/office/drawing/2014/main" id="{A5B102F1-6ED8-1E63-3EE5-C9C2345DE7F5}"/>
                </a:ext>
              </a:extLst>
            </p:cNvPr>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3" name="Google Shape;783;p54">
              <a:extLst>
                <a:ext uri="{FF2B5EF4-FFF2-40B4-BE49-F238E27FC236}">
                  <a16:creationId xmlns:a16="http://schemas.microsoft.com/office/drawing/2014/main" id="{9B7D14E2-6EA1-7AAF-CAAF-41A5245FEA54}"/>
                </a:ext>
              </a:extLst>
            </p:cNvPr>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84" name="Google Shape;784;p54">
              <a:extLst>
                <a:ext uri="{FF2B5EF4-FFF2-40B4-BE49-F238E27FC236}">
                  <a16:creationId xmlns:a16="http://schemas.microsoft.com/office/drawing/2014/main" id="{377FC3A7-08B3-4B09-C1D9-DB0658A1B0C5}"/>
                </a:ext>
              </a:extLst>
            </p:cNvPr>
            <p:cNvGrpSpPr/>
            <p:nvPr/>
          </p:nvGrpSpPr>
          <p:grpSpPr>
            <a:xfrm>
              <a:off x="2941619" y="3895613"/>
              <a:ext cx="483621" cy="510995"/>
              <a:chOff x="4345944" y="4626313"/>
              <a:chExt cx="483621" cy="510995"/>
            </a:xfrm>
          </p:grpSpPr>
          <p:grpSp>
            <p:nvGrpSpPr>
              <p:cNvPr id="785" name="Google Shape;785;p54">
                <a:extLst>
                  <a:ext uri="{FF2B5EF4-FFF2-40B4-BE49-F238E27FC236}">
                    <a16:creationId xmlns:a16="http://schemas.microsoft.com/office/drawing/2014/main" id="{A7803521-D3E4-2CE6-3CA7-276FC07BCB98}"/>
                  </a:ext>
                </a:extLst>
              </p:cNvPr>
              <p:cNvGrpSpPr/>
              <p:nvPr/>
            </p:nvGrpSpPr>
            <p:grpSpPr>
              <a:xfrm>
                <a:off x="4345944" y="4852987"/>
                <a:ext cx="474200" cy="284321"/>
                <a:chOff x="4345944" y="4852987"/>
                <a:chExt cx="474200" cy="284321"/>
              </a:xfrm>
            </p:grpSpPr>
            <p:sp>
              <p:nvSpPr>
                <p:cNvPr id="786" name="Google Shape;786;p54">
                  <a:extLst>
                    <a:ext uri="{FF2B5EF4-FFF2-40B4-BE49-F238E27FC236}">
                      <a16:creationId xmlns:a16="http://schemas.microsoft.com/office/drawing/2014/main" id="{BBD23768-FB6C-9F58-6C1C-F27335794602}"/>
                    </a:ext>
                  </a:extLst>
                </p:cNvPr>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7" name="Google Shape;787;p54">
                  <a:extLst>
                    <a:ext uri="{FF2B5EF4-FFF2-40B4-BE49-F238E27FC236}">
                      <a16:creationId xmlns:a16="http://schemas.microsoft.com/office/drawing/2014/main" id="{5F2073B9-8B1A-E5C2-7F7D-60D9F9DF6CC6}"/>
                    </a:ext>
                  </a:extLst>
                </p:cNvPr>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8" name="Google Shape;788;p54">
                  <a:extLst>
                    <a:ext uri="{FF2B5EF4-FFF2-40B4-BE49-F238E27FC236}">
                      <a16:creationId xmlns:a16="http://schemas.microsoft.com/office/drawing/2014/main" id="{44350AF3-D623-FE13-3482-80320E97AB6E}"/>
                    </a:ext>
                  </a:extLst>
                </p:cNvPr>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89" name="Google Shape;789;p54">
                  <a:extLst>
                    <a:ext uri="{FF2B5EF4-FFF2-40B4-BE49-F238E27FC236}">
                      <a16:creationId xmlns:a16="http://schemas.microsoft.com/office/drawing/2014/main" id="{0DAED82F-9C26-F012-1158-754641ACBF98}"/>
                    </a:ext>
                  </a:extLst>
                </p:cNvPr>
                <p:cNvGrpSpPr/>
                <p:nvPr/>
              </p:nvGrpSpPr>
              <p:grpSpPr>
                <a:xfrm>
                  <a:off x="4457040" y="4985575"/>
                  <a:ext cx="133724" cy="77247"/>
                  <a:chOff x="4457040" y="4985575"/>
                  <a:chExt cx="133724" cy="77247"/>
                </a:xfrm>
              </p:grpSpPr>
              <p:sp>
                <p:nvSpPr>
                  <p:cNvPr id="790" name="Google Shape;790;p54">
                    <a:extLst>
                      <a:ext uri="{FF2B5EF4-FFF2-40B4-BE49-F238E27FC236}">
                        <a16:creationId xmlns:a16="http://schemas.microsoft.com/office/drawing/2014/main" id="{DD9D35D4-3B61-2746-480A-58A9609E0FA8}"/>
                      </a:ext>
                    </a:extLst>
                  </p:cNvPr>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1" name="Google Shape;791;p54">
                    <a:extLst>
                      <a:ext uri="{FF2B5EF4-FFF2-40B4-BE49-F238E27FC236}">
                        <a16:creationId xmlns:a16="http://schemas.microsoft.com/office/drawing/2014/main" id="{89730876-42CC-BF86-EBD9-EECEDBB3B583}"/>
                      </a:ext>
                    </a:extLst>
                  </p:cNvPr>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92" name="Google Shape;792;p54">
                  <a:extLst>
                    <a:ext uri="{FF2B5EF4-FFF2-40B4-BE49-F238E27FC236}">
                      <a16:creationId xmlns:a16="http://schemas.microsoft.com/office/drawing/2014/main" id="{9A687E82-3071-B111-9B58-A5130C557467}"/>
                    </a:ext>
                  </a:extLst>
                </p:cNvPr>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3" name="Google Shape;793;p54">
                  <a:extLst>
                    <a:ext uri="{FF2B5EF4-FFF2-40B4-BE49-F238E27FC236}">
                      <a16:creationId xmlns:a16="http://schemas.microsoft.com/office/drawing/2014/main" id="{D4CAAB80-CDEF-5312-4303-C5F8EEBE22A7}"/>
                    </a:ext>
                  </a:extLst>
                </p:cNvPr>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4" name="Google Shape;794;p54">
                  <a:extLst>
                    <a:ext uri="{FF2B5EF4-FFF2-40B4-BE49-F238E27FC236}">
                      <a16:creationId xmlns:a16="http://schemas.microsoft.com/office/drawing/2014/main" id="{DDA9D502-E2E4-25CE-7659-D7599938546A}"/>
                    </a:ext>
                  </a:extLst>
                </p:cNvPr>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5" name="Google Shape;795;p54">
                  <a:extLst>
                    <a:ext uri="{FF2B5EF4-FFF2-40B4-BE49-F238E27FC236}">
                      <a16:creationId xmlns:a16="http://schemas.microsoft.com/office/drawing/2014/main" id="{E5279EC8-EB74-A0FD-30C1-38237E8B73C4}"/>
                    </a:ext>
                  </a:extLst>
                </p:cNvPr>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6" name="Google Shape;796;p54">
                  <a:extLst>
                    <a:ext uri="{FF2B5EF4-FFF2-40B4-BE49-F238E27FC236}">
                      <a16:creationId xmlns:a16="http://schemas.microsoft.com/office/drawing/2014/main" id="{2222817C-F9E9-9DC4-8879-3C6100E19945}"/>
                    </a:ext>
                  </a:extLst>
                </p:cNvPr>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7" name="Google Shape;797;p54">
                  <a:extLst>
                    <a:ext uri="{FF2B5EF4-FFF2-40B4-BE49-F238E27FC236}">
                      <a16:creationId xmlns:a16="http://schemas.microsoft.com/office/drawing/2014/main" id="{8CB1AB78-A1F8-CF0B-4912-A36EC2782309}"/>
                    </a:ext>
                  </a:extLst>
                </p:cNvPr>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8" name="Google Shape;798;p54">
                  <a:extLst>
                    <a:ext uri="{FF2B5EF4-FFF2-40B4-BE49-F238E27FC236}">
                      <a16:creationId xmlns:a16="http://schemas.microsoft.com/office/drawing/2014/main" id="{9D7E9206-BE53-4A5E-4ECD-266362AB5973}"/>
                    </a:ext>
                  </a:extLst>
                </p:cNvPr>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9" name="Google Shape;799;p54">
                  <a:extLst>
                    <a:ext uri="{FF2B5EF4-FFF2-40B4-BE49-F238E27FC236}">
                      <a16:creationId xmlns:a16="http://schemas.microsoft.com/office/drawing/2014/main" id="{CAF1F9F6-DA72-7037-3F59-8B3BB34BCA1C}"/>
                    </a:ext>
                  </a:extLst>
                </p:cNvPr>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0" name="Google Shape;800;p54">
                  <a:extLst>
                    <a:ext uri="{FF2B5EF4-FFF2-40B4-BE49-F238E27FC236}">
                      <a16:creationId xmlns:a16="http://schemas.microsoft.com/office/drawing/2014/main" id="{AA83C24D-E4C2-A03E-DA42-759D42BAD05C}"/>
                    </a:ext>
                  </a:extLst>
                </p:cNvPr>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1" name="Google Shape;801;p54">
                  <a:extLst>
                    <a:ext uri="{FF2B5EF4-FFF2-40B4-BE49-F238E27FC236}">
                      <a16:creationId xmlns:a16="http://schemas.microsoft.com/office/drawing/2014/main" id="{9B6CCA34-DCCB-56D8-3254-56A6B81D697E}"/>
                    </a:ext>
                  </a:extLst>
                </p:cNvPr>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2" name="Google Shape;802;p54">
                  <a:extLst>
                    <a:ext uri="{FF2B5EF4-FFF2-40B4-BE49-F238E27FC236}">
                      <a16:creationId xmlns:a16="http://schemas.microsoft.com/office/drawing/2014/main" id="{FC5DBD35-EBFF-FD95-E7A1-7AAE736609D2}"/>
                    </a:ext>
                  </a:extLst>
                </p:cNvPr>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3" name="Google Shape;803;p54">
                  <a:extLst>
                    <a:ext uri="{FF2B5EF4-FFF2-40B4-BE49-F238E27FC236}">
                      <a16:creationId xmlns:a16="http://schemas.microsoft.com/office/drawing/2014/main" id="{0671DB68-2D8F-E4A5-FE95-6F16A1FD3BF0}"/>
                    </a:ext>
                  </a:extLst>
                </p:cNvPr>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4" name="Google Shape;804;p54">
                  <a:extLst>
                    <a:ext uri="{FF2B5EF4-FFF2-40B4-BE49-F238E27FC236}">
                      <a16:creationId xmlns:a16="http://schemas.microsoft.com/office/drawing/2014/main" id="{433F31DF-1892-94C1-3F36-C4310DC8F1A0}"/>
                    </a:ext>
                  </a:extLst>
                </p:cNvPr>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5" name="Google Shape;805;p54">
                  <a:extLst>
                    <a:ext uri="{FF2B5EF4-FFF2-40B4-BE49-F238E27FC236}">
                      <a16:creationId xmlns:a16="http://schemas.microsoft.com/office/drawing/2014/main" id="{C44AEEA0-9C56-FC83-6D0F-A23E8F3D1601}"/>
                    </a:ext>
                  </a:extLst>
                </p:cNvPr>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6" name="Google Shape;806;p54">
                  <a:extLst>
                    <a:ext uri="{FF2B5EF4-FFF2-40B4-BE49-F238E27FC236}">
                      <a16:creationId xmlns:a16="http://schemas.microsoft.com/office/drawing/2014/main" id="{DCA35C2D-189B-0B9B-43DD-5BAC2B2C2F9A}"/>
                    </a:ext>
                  </a:extLst>
                </p:cNvPr>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7" name="Google Shape;807;p54">
                  <a:extLst>
                    <a:ext uri="{FF2B5EF4-FFF2-40B4-BE49-F238E27FC236}">
                      <a16:creationId xmlns:a16="http://schemas.microsoft.com/office/drawing/2014/main" id="{AD5A6ED5-7C8A-A68F-C778-3BF217D3FD73}"/>
                    </a:ext>
                  </a:extLst>
                </p:cNvPr>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8" name="Google Shape;808;p54">
                  <a:extLst>
                    <a:ext uri="{FF2B5EF4-FFF2-40B4-BE49-F238E27FC236}">
                      <a16:creationId xmlns:a16="http://schemas.microsoft.com/office/drawing/2014/main" id="{EA1D245A-FABF-F04F-73F0-6BD28CD73DEA}"/>
                    </a:ext>
                  </a:extLst>
                </p:cNvPr>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9" name="Google Shape;809;p54">
                  <a:extLst>
                    <a:ext uri="{FF2B5EF4-FFF2-40B4-BE49-F238E27FC236}">
                      <a16:creationId xmlns:a16="http://schemas.microsoft.com/office/drawing/2014/main" id="{9F83CBE6-12B3-1F79-DCA5-E37CDA5F94CE}"/>
                    </a:ext>
                  </a:extLst>
                </p:cNvPr>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0" name="Google Shape;810;p54">
                  <a:extLst>
                    <a:ext uri="{FF2B5EF4-FFF2-40B4-BE49-F238E27FC236}">
                      <a16:creationId xmlns:a16="http://schemas.microsoft.com/office/drawing/2014/main" id="{ED4C7A06-A26B-04DD-66C6-8A13735F2246}"/>
                    </a:ext>
                  </a:extLst>
                </p:cNvPr>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1" name="Google Shape;811;p54">
                  <a:extLst>
                    <a:ext uri="{FF2B5EF4-FFF2-40B4-BE49-F238E27FC236}">
                      <a16:creationId xmlns:a16="http://schemas.microsoft.com/office/drawing/2014/main" id="{1C0709C6-DF7C-41E1-3CBA-40C1CDEA3134}"/>
                    </a:ext>
                  </a:extLst>
                </p:cNvPr>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2" name="Google Shape;812;p54">
                  <a:extLst>
                    <a:ext uri="{FF2B5EF4-FFF2-40B4-BE49-F238E27FC236}">
                      <a16:creationId xmlns:a16="http://schemas.microsoft.com/office/drawing/2014/main" id="{EBB736B2-03C7-729F-D838-FA02DD6C244D}"/>
                    </a:ext>
                  </a:extLst>
                </p:cNvPr>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3" name="Google Shape;813;p54">
                  <a:extLst>
                    <a:ext uri="{FF2B5EF4-FFF2-40B4-BE49-F238E27FC236}">
                      <a16:creationId xmlns:a16="http://schemas.microsoft.com/office/drawing/2014/main" id="{C1B366AE-0479-2E53-8EB8-615A897F853C}"/>
                    </a:ext>
                  </a:extLst>
                </p:cNvPr>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4" name="Google Shape;814;p54">
                  <a:extLst>
                    <a:ext uri="{FF2B5EF4-FFF2-40B4-BE49-F238E27FC236}">
                      <a16:creationId xmlns:a16="http://schemas.microsoft.com/office/drawing/2014/main" id="{E9542DFD-5979-2D53-41D3-4DD6612C4CAB}"/>
                    </a:ext>
                  </a:extLst>
                </p:cNvPr>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5" name="Google Shape;815;p54">
                  <a:extLst>
                    <a:ext uri="{FF2B5EF4-FFF2-40B4-BE49-F238E27FC236}">
                      <a16:creationId xmlns:a16="http://schemas.microsoft.com/office/drawing/2014/main" id="{615106FA-E29D-7DC3-3A91-EFFC0DF64513}"/>
                    </a:ext>
                  </a:extLst>
                </p:cNvPr>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6" name="Google Shape;816;p54">
                  <a:extLst>
                    <a:ext uri="{FF2B5EF4-FFF2-40B4-BE49-F238E27FC236}">
                      <a16:creationId xmlns:a16="http://schemas.microsoft.com/office/drawing/2014/main" id="{0324BAC0-2AB9-C73D-AA87-A0E2CC4FD96C}"/>
                    </a:ext>
                  </a:extLst>
                </p:cNvPr>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7" name="Google Shape;817;p54">
                  <a:extLst>
                    <a:ext uri="{FF2B5EF4-FFF2-40B4-BE49-F238E27FC236}">
                      <a16:creationId xmlns:a16="http://schemas.microsoft.com/office/drawing/2014/main" id="{E2BA3CA4-FB59-6782-CA8C-9BE64DAC2488}"/>
                    </a:ext>
                  </a:extLst>
                </p:cNvPr>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8" name="Google Shape;818;p54">
                  <a:extLst>
                    <a:ext uri="{FF2B5EF4-FFF2-40B4-BE49-F238E27FC236}">
                      <a16:creationId xmlns:a16="http://schemas.microsoft.com/office/drawing/2014/main" id="{DF04D0C7-2FE4-351C-1808-9CAE6FFB560A}"/>
                    </a:ext>
                  </a:extLst>
                </p:cNvPr>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9" name="Google Shape;819;p54">
                  <a:extLst>
                    <a:ext uri="{FF2B5EF4-FFF2-40B4-BE49-F238E27FC236}">
                      <a16:creationId xmlns:a16="http://schemas.microsoft.com/office/drawing/2014/main" id="{A59D7809-8FD6-C2B2-7FE3-95279C68A799}"/>
                    </a:ext>
                  </a:extLst>
                </p:cNvPr>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0" name="Google Shape;820;p54">
                  <a:extLst>
                    <a:ext uri="{FF2B5EF4-FFF2-40B4-BE49-F238E27FC236}">
                      <a16:creationId xmlns:a16="http://schemas.microsoft.com/office/drawing/2014/main" id="{D42C44C6-8610-8BEE-AA12-189955E05AA0}"/>
                    </a:ext>
                  </a:extLst>
                </p:cNvPr>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1" name="Google Shape;821;p54">
                  <a:extLst>
                    <a:ext uri="{FF2B5EF4-FFF2-40B4-BE49-F238E27FC236}">
                      <a16:creationId xmlns:a16="http://schemas.microsoft.com/office/drawing/2014/main" id="{5608F3D5-DCFF-2A9F-3A21-F7C1C09AF38A}"/>
                    </a:ext>
                  </a:extLst>
                </p:cNvPr>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2" name="Google Shape;822;p54">
                  <a:extLst>
                    <a:ext uri="{FF2B5EF4-FFF2-40B4-BE49-F238E27FC236}">
                      <a16:creationId xmlns:a16="http://schemas.microsoft.com/office/drawing/2014/main" id="{603D4BF2-EBA4-63D4-C509-EAF1F47736F5}"/>
                    </a:ext>
                  </a:extLst>
                </p:cNvPr>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3" name="Google Shape;823;p54">
                  <a:extLst>
                    <a:ext uri="{FF2B5EF4-FFF2-40B4-BE49-F238E27FC236}">
                      <a16:creationId xmlns:a16="http://schemas.microsoft.com/office/drawing/2014/main" id="{F854EC48-6043-309C-0054-73B80D574F76}"/>
                    </a:ext>
                  </a:extLst>
                </p:cNvPr>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4" name="Google Shape;824;p54">
                  <a:extLst>
                    <a:ext uri="{FF2B5EF4-FFF2-40B4-BE49-F238E27FC236}">
                      <a16:creationId xmlns:a16="http://schemas.microsoft.com/office/drawing/2014/main" id="{151751D3-B9F3-205F-754B-FEC261D9ADFF}"/>
                    </a:ext>
                  </a:extLst>
                </p:cNvPr>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5" name="Google Shape;825;p54">
                  <a:extLst>
                    <a:ext uri="{FF2B5EF4-FFF2-40B4-BE49-F238E27FC236}">
                      <a16:creationId xmlns:a16="http://schemas.microsoft.com/office/drawing/2014/main" id="{497EE907-B193-890E-D873-0045CC79BA4A}"/>
                    </a:ext>
                  </a:extLst>
                </p:cNvPr>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6" name="Google Shape;826;p54">
                  <a:extLst>
                    <a:ext uri="{FF2B5EF4-FFF2-40B4-BE49-F238E27FC236}">
                      <a16:creationId xmlns:a16="http://schemas.microsoft.com/office/drawing/2014/main" id="{E7FAA779-94BB-2354-26FE-19464FC57908}"/>
                    </a:ext>
                  </a:extLst>
                </p:cNvPr>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7" name="Google Shape;827;p54">
                  <a:extLst>
                    <a:ext uri="{FF2B5EF4-FFF2-40B4-BE49-F238E27FC236}">
                      <a16:creationId xmlns:a16="http://schemas.microsoft.com/office/drawing/2014/main" id="{B933D151-EA8C-667C-7DC9-2EA0593DE9D3}"/>
                    </a:ext>
                  </a:extLst>
                </p:cNvPr>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8" name="Google Shape;828;p54">
                  <a:extLst>
                    <a:ext uri="{FF2B5EF4-FFF2-40B4-BE49-F238E27FC236}">
                      <a16:creationId xmlns:a16="http://schemas.microsoft.com/office/drawing/2014/main" id="{5D3A577C-8AA0-8340-BF92-D442934BAA8A}"/>
                    </a:ext>
                  </a:extLst>
                </p:cNvPr>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9" name="Google Shape;829;p54">
                  <a:extLst>
                    <a:ext uri="{FF2B5EF4-FFF2-40B4-BE49-F238E27FC236}">
                      <a16:creationId xmlns:a16="http://schemas.microsoft.com/office/drawing/2014/main" id="{05818073-55F7-00CE-7DFF-675346767FC2}"/>
                    </a:ext>
                  </a:extLst>
                </p:cNvPr>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0" name="Google Shape;830;p54">
                  <a:extLst>
                    <a:ext uri="{FF2B5EF4-FFF2-40B4-BE49-F238E27FC236}">
                      <a16:creationId xmlns:a16="http://schemas.microsoft.com/office/drawing/2014/main" id="{2ED9372A-FE68-1C10-7A12-4A67C634DD96}"/>
                    </a:ext>
                  </a:extLst>
                </p:cNvPr>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1" name="Google Shape;831;p54">
                  <a:extLst>
                    <a:ext uri="{FF2B5EF4-FFF2-40B4-BE49-F238E27FC236}">
                      <a16:creationId xmlns:a16="http://schemas.microsoft.com/office/drawing/2014/main" id="{89846B44-6FC9-E286-478A-FBED5F7BA13F}"/>
                    </a:ext>
                  </a:extLst>
                </p:cNvPr>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2" name="Google Shape;832;p54">
                  <a:extLst>
                    <a:ext uri="{FF2B5EF4-FFF2-40B4-BE49-F238E27FC236}">
                      <a16:creationId xmlns:a16="http://schemas.microsoft.com/office/drawing/2014/main" id="{4F1AFBFA-E6CB-659F-422F-83E71EC489CE}"/>
                    </a:ext>
                  </a:extLst>
                </p:cNvPr>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3" name="Google Shape;833;p54">
                  <a:extLst>
                    <a:ext uri="{FF2B5EF4-FFF2-40B4-BE49-F238E27FC236}">
                      <a16:creationId xmlns:a16="http://schemas.microsoft.com/office/drawing/2014/main" id="{790ACF88-C174-8E74-38D0-C91869FA6955}"/>
                    </a:ext>
                  </a:extLst>
                </p:cNvPr>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4" name="Google Shape;834;p54">
                  <a:extLst>
                    <a:ext uri="{FF2B5EF4-FFF2-40B4-BE49-F238E27FC236}">
                      <a16:creationId xmlns:a16="http://schemas.microsoft.com/office/drawing/2014/main" id="{FC0FA753-F391-B450-56CC-D16DB2B13C63}"/>
                    </a:ext>
                  </a:extLst>
                </p:cNvPr>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5" name="Google Shape;835;p54">
                  <a:extLst>
                    <a:ext uri="{FF2B5EF4-FFF2-40B4-BE49-F238E27FC236}">
                      <a16:creationId xmlns:a16="http://schemas.microsoft.com/office/drawing/2014/main" id="{F2DD1851-C4D2-32DF-E752-03CC4A20FEF1}"/>
                    </a:ext>
                  </a:extLst>
                </p:cNvPr>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6" name="Google Shape;836;p54">
                  <a:extLst>
                    <a:ext uri="{FF2B5EF4-FFF2-40B4-BE49-F238E27FC236}">
                      <a16:creationId xmlns:a16="http://schemas.microsoft.com/office/drawing/2014/main" id="{F78D05D0-0677-EB6D-1DEC-5A789AA2AF47}"/>
                    </a:ext>
                  </a:extLst>
                </p:cNvPr>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7" name="Google Shape;837;p54">
                  <a:extLst>
                    <a:ext uri="{FF2B5EF4-FFF2-40B4-BE49-F238E27FC236}">
                      <a16:creationId xmlns:a16="http://schemas.microsoft.com/office/drawing/2014/main" id="{A17B3A7E-9D03-E313-3C43-334BD6EA6AF2}"/>
                    </a:ext>
                  </a:extLst>
                </p:cNvPr>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8" name="Google Shape;838;p54">
                  <a:extLst>
                    <a:ext uri="{FF2B5EF4-FFF2-40B4-BE49-F238E27FC236}">
                      <a16:creationId xmlns:a16="http://schemas.microsoft.com/office/drawing/2014/main" id="{FB268F99-7F96-8961-44BC-D35416F7ADAB}"/>
                    </a:ext>
                  </a:extLst>
                </p:cNvPr>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9" name="Google Shape;839;p54">
                  <a:extLst>
                    <a:ext uri="{FF2B5EF4-FFF2-40B4-BE49-F238E27FC236}">
                      <a16:creationId xmlns:a16="http://schemas.microsoft.com/office/drawing/2014/main" id="{0FAFCD11-1A17-41D8-16FD-B7D0825AC071}"/>
                    </a:ext>
                  </a:extLst>
                </p:cNvPr>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0" name="Google Shape;840;p54">
                  <a:extLst>
                    <a:ext uri="{FF2B5EF4-FFF2-40B4-BE49-F238E27FC236}">
                      <a16:creationId xmlns:a16="http://schemas.microsoft.com/office/drawing/2014/main" id="{28275A8C-48F8-8200-37F2-30F523B5C76F}"/>
                    </a:ext>
                  </a:extLst>
                </p:cNvPr>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1" name="Google Shape;841;p54">
                  <a:extLst>
                    <a:ext uri="{FF2B5EF4-FFF2-40B4-BE49-F238E27FC236}">
                      <a16:creationId xmlns:a16="http://schemas.microsoft.com/office/drawing/2014/main" id="{AFFAF9D8-A656-B4BF-8AC7-9D5558DA2BBB}"/>
                    </a:ext>
                  </a:extLst>
                </p:cNvPr>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2" name="Google Shape;842;p54">
                  <a:extLst>
                    <a:ext uri="{FF2B5EF4-FFF2-40B4-BE49-F238E27FC236}">
                      <a16:creationId xmlns:a16="http://schemas.microsoft.com/office/drawing/2014/main" id="{DFFBEE4E-B908-71A3-B034-258757DF247B}"/>
                    </a:ext>
                  </a:extLst>
                </p:cNvPr>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3" name="Google Shape;843;p54">
                  <a:extLst>
                    <a:ext uri="{FF2B5EF4-FFF2-40B4-BE49-F238E27FC236}">
                      <a16:creationId xmlns:a16="http://schemas.microsoft.com/office/drawing/2014/main" id="{ADB34F8F-B5A6-5D84-E26E-EAB22C9AEFF6}"/>
                    </a:ext>
                  </a:extLst>
                </p:cNvPr>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4" name="Google Shape;844;p54">
                  <a:extLst>
                    <a:ext uri="{FF2B5EF4-FFF2-40B4-BE49-F238E27FC236}">
                      <a16:creationId xmlns:a16="http://schemas.microsoft.com/office/drawing/2014/main" id="{C50884A5-6FCC-2CA8-3F0B-23AA1A6E6F9B}"/>
                    </a:ext>
                  </a:extLst>
                </p:cNvPr>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5" name="Google Shape;845;p54">
                  <a:extLst>
                    <a:ext uri="{FF2B5EF4-FFF2-40B4-BE49-F238E27FC236}">
                      <a16:creationId xmlns:a16="http://schemas.microsoft.com/office/drawing/2014/main" id="{96A7C06E-FAB3-37D1-6A93-5DACD3E2FBF5}"/>
                    </a:ext>
                  </a:extLst>
                </p:cNvPr>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6" name="Google Shape;846;p54">
                  <a:extLst>
                    <a:ext uri="{FF2B5EF4-FFF2-40B4-BE49-F238E27FC236}">
                      <a16:creationId xmlns:a16="http://schemas.microsoft.com/office/drawing/2014/main" id="{311F1B14-D8D3-673E-8EA9-BDD45B90E601}"/>
                    </a:ext>
                  </a:extLst>
                </p:cNvPr>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7" name="Google Shape;847;p54">
                  <a:extLst>
                    <a:ext uri="{FF2B5EF4-FFF2-40B4-BE49-F238E27FC236}">
                      <a16:creationId xmlns:a16="http://schemas.microsoft.com/office/drawing/2014/main" id="{0DF15D6E-1F27-4D80-96E7-956AD9151D43}"/>
                    </a:ext>
                  </a:extLst>
                </p:cNvPr>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8" name="Google Shape;848;p54">
                  <a:extLst>
                    <a:ext uri="{FF2B5EF4-FFF2-40B4-BE49-F238E27FC236}">
                      <a16:creationId xmlns:a16="http://schemas.microsoft.com/office/drawing/2014/main" id="{45043B40-A664-0F1D-2150-974917B6CF9E}"/>
                    </a:ext>
                  </a:extLst>
                </p:cNvPr>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9" name="Google Shape;849;p54">
                  <a:extLst>
                    <a:ext uri="{FF2B5EF4-FFF2-40B4-BE49-F238E27FC236}">
                      <a16:creationId xmlns:a16="http://schemas.microsoft.com/office/drawing/2014/main" id="{5628983C-A409-E627-CB79-DD467FEE4993}"/>
                    </a:ext>
                  </a:extLst>
                </p:cNvPr>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0" name="Google Shape;850;p54">
                  <a:extLst>
                    <a:ext uri="{FF2B5EF4-FFF2-40B4-BE49-F238E27FC236}">
                      <a16:creationId xmlns:a16="http://schemas.microsoft.com/office/drawing/2014/main" id="{C5040739-3105-83E5-4EF7-5ADB7D24D8B5}"/>
                    </a:ext>
                  </a:extLst>
                </p:cNvPr>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1" name="Google Shape;851;p54">
                  <a:extLst>
                    <a:ext uri="{FF2B5EF4-FFF2-40B4-BE49-F238E27FC236}">
                      <a16:creationId xmlns:a16="http://schemas.microsoft.com/office/drawing/2014/main" id="{210C1C82-F2ED-0388-BD4E-5F6B29391DC5}"/>
                    </a:ext>
                  </a:extLst>
                </p:cNvPr>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2" name="Google Shape;852;p54">
                  <a:extLst>
                    <a:ext uri="{FF2B5EF4-FFF2-40B4-BE49-F238E27FC236}">
                      <a16:creationId xmlns:a16="http://schemas.microsoft.com/office/drawing/2014/main" id="{4917AC56-63B5-A084-9052-4306372F4EC1}"/>
                    </a:ext>
                  </a:extLst>
                </p:cNvPr>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3" name="Google Shape;853;p54">
                  <a:extLst>
                    <a:ext uri="{FF2B5EF4-FFF2-40B4-BE49-F238E27FC236}">
                      <a16:creationId xmlns:a16="http://schemas.microsoft.com/office/drawing/2014/main" id="{01608FD8-238F-ED33-F9A2-FFD7CC1506B2}"/>
                    </a:ext>
                  </a:extLst>
                </p:cNvPr>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4" name="Google Shape;854;p54">
                  <a:extLst>
                    <a:ext uri="{FF2B5EF4-FFF2-40B4-BE49-F238E27FC236}">
                      <a16:creationId xmlns:a16="http://schemas.microsoft.com/office/drawing/2014/main" id="{1A8214E3-3671-AC6B-A705-D8BCBB5E736A}"/>
                    </a:ext>
                  </a:extLst>
                </p:cNvPr>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5" name="Google Shape;855;p54">
                  <a:extLst>
                    <a:ext uri="{FF2B5EF4-FFF2-40B4-BE49-F238E27FC236}">
                      <a16:creationId xmlns:a16="http://schemas.microsoft.com/office/drawing/2014/main" id="{E44C4772-C51A-ABAD-12A4-CB252E519B97}"/>
                    </a:ext>
                  </a:extLst>
                </p:cNvPr>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56" name="Google Shape;856;p54">
                <a:extLst>
                  <a:ext uri="{FF2B5EF4-FFF2-40B4-BE49-F238E27FC236}">
                    <a16:creationId xmlns:a16="http://schemas.microsoft.com/office/drawing/2014/main" id="{0F0B8435-C706-F277-0177-4217A6893556}"/>
                  </a:ext>
                </a:extLst>
              </p:cNvPr>
              <p:cNvGrpSpPr/>
              <p:nvPr/>
            </p:nvGrpSpPr>
            <p:grpSpPr>
              <a:xfrm>
                <a:off x="4543079" y="4626313"/>
                <a:ext cx="286486" cy="386884"/>
                <a:chOff x="4543079" y="4626313"/>
                <a:chExt cx="286486" cy="386884"/>
              </a:xfrm>
            </p:grpSpPr>
            <p:grpSp>
              <p:nvGrpSpPr>
                <p:cNvPr id="857" name="Google Shape;857;p54">
                  <a:extLst>
                    <a:ext uri="{FF2B5EF4-FFF2-40B4-BE49-F238E27FC236}">
                      <a16:creationId xmlns:a16="http://schemas.microsoft.com/office/drawing/2014/main" id="{AE31F6F0-D54F-EFFB-6F70-905746FA4E81}"/>
                    </a:ext>
                  </a:extLst>
                </p:cNvPr>
                <p:cNvGrpSpPr/>
                <p:nvPr/>
              </p:nvGrpSpPr>
              <p:grpSpPr>
                <a:xfrm>
                  <a:off x="4543079" y="4626313"/>
                  <a:ext cx="286486" cy="386884"/>
                  <a:chOff x="4543079" y="4626313"/>
                  <a:chExt cx="286486" cy="386884"/>
                </a:xfrm>
              </p:grpSpPr>
              <p:sp>
                <p:nvSpPr>
                  <p:cNvPr id="858" name="Google Shape;858;p54">
                    <a:extLst>
                      <a:ext uri="{FF2B5EF4-FFF2-40B4-BE49-F238E27FC236}">
                        <a16:creationId xmlns:a16="http://schemas.microsoft.com/office/drawing/2014/main" id="{29B15449-8D3F-A561-7C8B-6CA70962B387}"/>
                      </a:ext>
                    </a:extLst>
                  </p:cNvPr>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9" name="Google Shape;859;p54">
                    <a:extLst>
                      <a:ext uri="{FF2B5EF4-FFF2-40B4-BE49-F238E27FC236}">
                        <a16:creationId xmlns:a16="http://schemas.microsoft.com/office/drawing/2014/main" id="{19819C58-4BFD-19F9-06F5-1A41FE91BE6B}"/>
                      </a:ext>
                    </a:extLst>
                  </p:cNvPr>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0" name="Google Shape;860;p54">
                    <a:extLst>
                      <a:ext uri="{FF2B5EF4-FFF2-40B4-BE49-F238E27FC236}">
                        <a16:creationId xmlns:a16="http://schemas.microsoft.com/office/drawing/2014/main" id="{57D7A1D5-93BA-5678-FA2C-8110CECD6D20}"/>
                      </a:ext>
                    </a:extLst>
                  </p:cNvPr>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1" name="Google Shape;861;p54">
                    <a:extLst>
                      <a:ext uri="{FF2B5EF4-FFF2-40B4-BE49-F238E27FC236}">
                        <a16:creationId xmlns:a16="http://schemas.microsoft.com/office/drawing/2014/main" id="{DF262E05-3C58-9696-D4CB-6C33A63F5E35}"/>
                      </a:ext>
                    </a:extLst>
                  </p:cNvPr>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2" name="Google Shape;862;p54">
                    <a:extLst>
                      <a:ext uri="{FF2B5EF4-FFF2-40B4-BE49-F238E27FC236}">
                        <a16:creationId xmlns:a16="http://schemas.microsoft.com/office/drawing/2014/main" id="{F6B7188D-6E20-48C7-215E-C8FCA6AADC96}"/>
                      </a:ext>
                    </a:extLst>
                  </p:cNvPr>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63" name="Google Shape;863;p54">
                  <a:extLst>
                    <a:ext uri="{FF2B5EF4-FFF2-40B4-BE49-F238E27FC236}">
                      <a16:creationId xmlns:a16="http://schemas.microsoft.com/office/drawing/2014/main" id="{8590E6B5-75A6-529F-E232-14042EB4A510}"/>
                    </a:ext>
                  </a:extLst>
                </p:cNvPr>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4" name="Google Shape;864;p54">
                  <a:extLst>
                    <a:ext uri="{FF2B5EF4-FFF2-40B4-BE49-F238E27FC236}">
                      <a16:creationId xmlns:a16="http://schemas.microsoft.com/office/drawing/2014/main" id="{9C4C5436-D359-4BF3-0850-545385554001}"/>
                    </a:ext>
                  </a:extLst>
                </p:cNvPr>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5" name="Google Shape;865;p54">
                  <a:extLst>
                    <a:ext uri="{FF2B5EF4-FFF2-40B4-BE49-F238E27FC236}">
                      <a16:creationId xmlns:a16="http://schemas.microsoft.com/office/drawing/2014/main" id="{2F421664-B4B8-F63E-B3FF-6CE7F1833B1A}"/>
                    </a:ext>
                  </a:extLst>
                </p:cNvPr>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866" name="Google Shape;866;p54">
              <a:extLst>
                <a:ext uri="{FF2B5EF4-FFF2-40B4-BE49-F238E27FC236}">
                  <a16:creationId xmlns:a16="http://schemas.microsoft.com/office/drawing/2014/main" id="{F1BDCB9B-EA8D-A68E-8B88-1917D59649CA}"/>
                </a:ext>
              </a:extLst>
            </p:cNvPr>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7" name="Google Shape;867;p54">
              <a:extLst>
                <a:ext uri="{FF2B5EF4-FFF2-40B4-BE49-F238E27FC236}">
                  <a16:creationId xmlns:a16="http://schemas.microsoft.com/office/drawing/2014/main" id="{BD18387A-25B7-B854-852C-5500E23BA816}"/>
                </a:ext>
              </a:extLst>
            </p:cNvPr>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8" name="Google Shape;868;p54">
              <a:extLst>
                <a:ext uri="{FF2B5EF4-FFF2-40B4-BE49-F238E27FC236}">
                  <a16:creationId xmlns:a16="http://schemas.microsoft.com/office/drawing/2014/main" id="{28C1301D-2E84-A97C-A6C4-36A367E85320}"/>
                </a:ext>
              </a:extLst>
            </p:cNvPr>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9" name="Google Shape;869;p54">
              <a:extLst>
                <a:ext uri="{FF2B5EF4-FFF2-40B4-BE49-F238E27FC236}">
                  <a16:creationId xmlns:a16="http://schemas.microsoft.com/office/drawing/2014/main" id="{47F4B64D-DCF1-4C23-B4FB-76F87ED5E31D}"/>
                </a:ext>
              </a:extLst>
            </p:cNvPr>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0" name="Google Shape;870;p54">
              <a:extLst>
                <a:ext uri="{FF2B5EF4-FFF2-40B4-BE49-F238E27FC236}">
                  <a16:creationId xmlns:a16="http://schemas.microsoft.com/office/drawing/2014/main" id="{D88A748E-323F-1093-436A-7715C17553BC}"/>
                </a:ext>
              </a:extLst>
            </p:cNvPr>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1" name="Google Shape;871;p54">
              <a:extLst>
                <a:ext uri="{FF2B5EF4-FFF2-40B4-BE49-F238E27FC236}">
                  <a16:creationId xmlns:a16="http://schemas.microsoft.com/office/drawing/2014/main" id="{D0437148-6E37-C619-7031-41CE232DFD14}"/>
                </a:ext>
              </a:extLst>
            </p:cNvPr>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72" name="Google Shape;872;p54">
            <a:extLst>
              <a:ext uri="{FF2B5EF4-FFF2-40B4-BE49-F238E27FC236}">
                <a16:creationId xmlns:a16="http://schemas.microsoft.com/office/drawing/2014/main" id="{D4986AE0-0C42-6D4C-2E5A-3D00620C6BFC}"/>
              </a:ext>
            </a:extLst>
          </p:cNvPr>
          <p:cNvSpPr txBox="1">
            <a:spLocks noGrp="1"/>
          </p:cNvSpPr>
          <p:nvPr>
            <p:ph type="ctrTitle" idx="4294967295"/>
          </p:nvPr>
        </p:nvSpPr>
        <p:spPr>
          <a:xfrm>
            <a:off x="685800" y="1202438"/>
            <a:ext cx="43437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tr-TR" sz="7200" b="0" i="0" u="none" strike="noStrike" cap="none">
                <a:solidFill>
                  <a:srgbClr val="741B47"/>
                </a:solidFill>
                <a:latin typeface="Raleway SemiBold"/>
                <a:ea typeface="Raleway SemiBold"/>
                <a:cs typeface="Raleway SemiBold"/>
                <a:sym typeface="Raleway SemiBold"/>
              </a:rPr>
              <a:t>THANKS!</a:t>
            </a:r>
            <a:endParaRPr sz="7200" b="0" i="0" u="none" strike="noStrike" cap="none">
              <a:solidFill>
                <a:srgbClr val="741B47"/>
              </a:solidFill>
              <a:latin typeface="Raleway SemiBold"/>
              <a:ea typeface="Raleway SemiBold"/>
              <a:cs typeface="Raleway SemiBold"/>
              <a:sym typeface="Raleway SemiBold"/>
            </a:endParaRPr>
          </a:p>
        </p:txBody>
      </p:sp>
      <p:sp>
        <p:nvSpPr>
          <p:cNvPr id="873" name="Google Shape;873;p54">
            <a:extLst>
              <a:ext uri="{FF2B5EF4-FFF2-40B4-BE49-F238E27FC236}">
                <a16:creationId xmlns:a16="http://schemas.microsoft.com/office/drawing/2014/main" id="{7AC65723-C25A-EC06-BCD6-7FE54CA90F69}"/>
              </a:ext>
            </a:extLst>
          </p:cNvPr>
          <p:cNvSpPr txBox="1">
            <a:spLocks noGrp="1"/>
          </p:cNvSpPr>
          <p:nvPr>
            <p:ph type="subTitle" idx="4294967295"/>
          </p:nvPr>
        </p:nvSpPr>
        <p:spPr>
          <a:xfrm>
            <a:off x="685800" y="2021059"/>
            <a:ext cx="4343700" cy="19200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Clr>
                <a:schemeClr val="accent1"/>
              </a:buClr>
              <a:buSzPts val="1800"/>
              <a:buFont typeface="Barlow Light"/>
              <a:buNone/>
            </a:pPr>
            <a:r>
              <a:rPr lang="tr-TR" sz="3600" b="1" i="0" u="none" strike="noStrike" cap="none">
                <a:solidFill>
                  <a:srgbClr val="000000"/>
                </a:solidFill>
                <a:latin typeface="Barlow"/>
                <a:ea typeface="Barlow"/>
                <a:cs typeface="Barlow"/>
                <a:sym typeface="Barlow"/>
              </a:rPr>
              <a:t>Any questions?</a:t>
            </a:r>
            <a:endParaRPr sz="3600" b="1" i="0" u="none" strike="noStrike" cap="none">
              <a:solidFill>
                <a:srgbClr val="000000"/>
              </a:solidFill>
              <a:latin typeface="Barlow"/>
              <a:ea typeface="Barlow"/>
              <a:cs typeface="Barlow"/>
              <a:sym typeface="Barlow"/>
            </a:endParaRPr>
          </a:p>
          <a:p>
            <a:pPr marL="0" marR="0" lvl="0" indent="0" algn="l" rtl="0">
              <a:lnSpc>
                <a:spcPct val="110000"/>
              </a:lnSpc>
              <a:spcBef>
                <a:spcPts val="600"/>
              </a:spcBef>
              <a:spcAft>
                <a:spcPts val="0"/>
              </a:spcAft>
              <a:buClr>
                <a:schemeClr val="dk1"/>
              </a:buClr>
              <a:buSzPts val="1100"/>
              <a:buFont typeface="Arial"/>
              <a:buNone/>
            </a:pPr>
            <a:r>
              <a:rPr lang="tr-TR" sz="2000" b="0" i="0" u="none" strike="noStrike" cap="none">
                <a:solidFill>
                  <a:schemeClr val="dk1"/>
                </a:solidFill>
                <a:latin typeface="Barlow Light"/>
                <a:ea typeface="Barlow Light"/>
                <a:cs typeface="Barlow Light"/>
                <a:sym typeface="Barlow Light"/>
              </a:rPr>
              <a:t>You can find me at: </a:t>
            </a:r>
            <a:endParaRPr sz="2000" b="0" i="0" u="none" strike="noStrike" cap="none">
              <a:solidFill>
                <a:schemeClr val="dk1"/>
              </a:solidFill>
              <a:latin typeface="Barlow Light"/>
              <a:ea typeface="Barlow Light"/>
              <a:cs typeface="Barlow Light"/>
              <a:sym typeface="Barlow Light"/>
            </a:endParaRPr>
          </a:p>
          <a:p>
            <a:pPr marL="457200" marR="0" lvl="0" indent="-342900" algn="l" rtl="0">
              <a:lnSpc>
                <a:spcPct val="110000"/>
              </a:lnSpc>
              <a:spcBef>
                <a:spcPts val="600"/>
              </a:spcBef>
              <a:spcAft>
                <a:spcPts val="0"/>
              </a:spcAft>
              <a:buClr>
                <a:srgbClr val="741B47"/>
              </a:buClr>
              <a:buSzPts val="1800"/>
              <a:buFont typeface="Barlow Light"/>
              <a:buChar char="▸"/>
            </a:pPr>
            <a:r>
              <a:rPr lang="tr-TR" sz="2000" b="0" i="0" u="none" strike="noStrike" cap="none">
                <a:solidFill>
                  <a:schemeClr val="dk1"/>
                </a:solidFill>
                <a:latin typeface="Barlow Light"/>
                <a:ea typeface="Barlow Light"/>
                <a:cs typeface="Barlow Light"/>
                <a:sym typeface="Barlow Light"/>
              </a:rPr>
              <a:t>@David - Instructor</a:t>
            </a:r>
            <a:endParaRPr sz="2000" b="0" i="0" u="none" strike="noStrike" cap="none">
              <a:solidFill>
                <a:schemeClr val="dk1"/>
              </a:solidFill>
              <a:latin typeface="Barlow Light"/>
              <a:ea typeface="Barlow Light"/>
              <a:cs typeface="Barlow Light"/>
              <a:sym typeface="Barlow Light"/>
            </a:endParaRPr>
          </a:p>
          <a:p>
            <a:pPr marL="457200" marR="0" lvl="0" indent="-342900" algn="l" rtl="0">
              <a:lnSpc>
                <a:spcPct val="110000"/>
              </a:lnSpc>
              <a:spcBef>
                <a:spcPts val="0"/>
              </a:spcBef>
              <a:spcAft>
                <a:spcPts val="0"/>
              </a:spcAft>
              <a:buClr>
                <a:srgbClr val="741B47"/>
              </a:buClr>
              <a:buSzPts val="1800"/>
              <a:buFont typeface="Barlow Light"/>
              <a:buChar char="▸"/>
            </a:pPr>
            <a:r>
              <a:rPr lang="tr-TR" sz="2000" b="0" i="0" u="none" strike="noStrike" cap="none">
                <a:solidFill>
                  <a:schemeClr val="dk1"/>
                </a:solidFill>
                <a:latin typeface="Barlow Light"/>
                <a:ea typeface="Barlow Light"/>
                <a:cs typeface="Barlow Light"/>
                <a:sym typeface="Barlow Light"/>
              </a:rPr>
              <a:t>david@clarusway.com</a:t>
            </a:r>
            <a:endParaRPr sz="2000" b="0" i="0" u="none" strike="noStrike" cap="none">
              <a:solidFill>
                <a:schemeClr val="dk1"/>
              </a:solidFill>
              <a:latin typeface="Barlow Light"/>
              <a:ea typeface="Barlow Light"/>
              <a:cs typeface="Barlow Light"/>
              <a:sym typeface="Barlow Light"/>
            </a:endParaRPr>
          </a:p>
        </p:txBody>
      </p:sp>
      <p:pic>
        <p:nvPicPr>
          <p:cNvPr id="874" name="Google Shape;874;p54">
            <a:extLst>
              <a:ext uri="{FF2B5EF4-FFF2-40B4-BE49-F238E27FC236}">
                <a16:creationId xmlns:a16="http://schemas.microsoft.com/office/drawing/2014/main" id="{0E9B0203-EAA1-7E66-9A8D-5015AFB0153F}"/>
              </a:ext>
            </a:extLst>
          </p:cNvPr>
          <p:cNvPicPr preferRelativeResize="0"/>
          <p:nvPr/>
        </p:nvPicPr>
        <p:blipFill rotWithShape="1">
          <a:blip r:embed="rId3">
            <a:alphaModFix/>
          </a:blip>
          <a:srcRect/>
          <a:stretch/>
        </p:blipFill>
        <p:spPr>
          <a:xfrm>
            <a:off x="4512147" y="623245"/>
            <a:ext cx="2361997" cy="2583434"/>
          </a:xfrm>
          <a:prstGeom prst="rect">
            <a:avLst/>
          </a:prstGeom>
          <a:noFill/>
          <a:ln>
            <a:noFill/>
          </a:ln>
        </p:spPr>
      </p:pic>
    </p:spTree>
    <p:extLst>
      <p:ext uri="{BB962C8B-B14F-4D97-AF65-F5344CB8AC3E}">
        <p14:creationId xmlns:p14="http://schemas.microsoft.com/office/powerpoint/2010/main" val="18441148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2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6</a:t>
            </a:fld>
            <a:endParaRPr/>
          </a:p>
        </p:txBody>
      </p:sp>
      <p:sp>
        <p:nvSpPr>
          <p:cNvPr id="405" name="Google Shape;405;p25"/>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What’s a Network?</a:t>
            </a:r>
            <a:endParaRPr sz="4000">
              <a:solidFill>
                <a:srgbClr val="419DD3"/>
              </a:solidFill>
              <a:latin typeface="Raleway Medium"/>
              <a:ea typeface="Raleway Medium"/>
              <a:cs typeface="Raleway Medium"/>
              <a:sym typeface="Raleway Medium"/>
            </a:endParaRPr>
          </a:p>
        </p:txBody>
      </p:sp>
      <p:sp>
        <p:nvSpPr>
          <p:cNvPr id="406" name="Google Shape;406;p25"/>
          <p:cNvSpPr txBox="1"/>
          <p:nvPr/>
        </p:nvSpPr>
        <p:spPr>
          <a:xfrm>
            <a:off x="223875" y="895950"/>
            <a:ext cx="8386800" cy="108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0" i="0" u="none" strike="noStrike" cap="none" dirty="0" err="1">
                <a:solidFill>
                  <a:srgbClr val="000000"/>
                </a:solidFill>
                <a:latin typeface="Raleway"/>
                <a:ea typeface="Raleway"/>
                <a:cs typeface="Raleway"/>
                <a:sym typeface="Raleway"/>
              </a:rPr>
              <a:t>Provides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services</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like</a:t>
            </a:r>
            <a:r>
              <a:rPr lang="tr-TR" sz="2400" b="0" i="0" u="none" strike="noStrike" cap="none" dirty="0">
                <a:solidFill>
                  <a:srgbClr val="000000"/>
                </a:solidFill>
                <a:latin typeface="Raleway"/>
                <a:ea typeface="Raleway"/>
                <a:cs typeface="Raleway"/>
                <a:sym typeface="Raleway"/>
              </a:rPr>
              <a:t>:</a:t>
            </a:r>
            <a:endParaRPr sz="2400" b="0" i="0" u="none" strike="noStrike" cap="none" dirty="0">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Raleway"/>
              <a:ea typeface="Raleway"/>
              <a:cs typeface="Raleway"/>
              <a:sym typeface="Raleway"/>
            </a:endParaRPr>
          </a:p>
          <a:p>
            <a:pPr marL="9144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Access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shared</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files</a:t>
            </a:r>
            <a:r>
              <a:rPr lang="tr-TR" sz="2400" b="0" i="0" u="none" strike="noStrike" cap="none" dirty="0">
                <a:solidFill>
                  <a:srgbClr val="000000"/>
                </a:solidFill>
                <a:latin typeface="Raleway"/>
                <a:ea typeface="Raleway"/>
                <a:cs typeface="Raleway"/>
                <a:sym typeface="Raleway"/>
              </a:rPr>
              <a:t>/</a:t>
            </a:r>
            <a:r>
              <a:rPr lang="tr-TR" sz="2400" b="0" i="0" u="none" strike="noStrike" cap="none" dirty="0" err="1">
                <a:solidFill>
                  <a:srgbClr val="000000"/>
                </a:solidFill>
                <a:latin typeface="Raleway"/>
                <a:ea typeface="Raleway"/>
                <a:cs typeface="Raleway"/>
                <a:sym typeface="Raleway"/>
              </a:rPr>
              <a:t>folders</a:t>
            </a:r>
            <a:endParaRPr sz="2400" b="0" i="0" u="none" strike="noStrike" cap="none" dirty="0">
              <a:solidFill>
                <a:srgbClr val="000000"/>
              </a:solidFill>
              <a:latin typeface="Raleway"/>
              <a:ea typeface="Raleway"/>
              <a:cs typeface="Raleway"/>
              <a:sym typeface="Raleway"/>
            </a:endParaRPr>
          </a:p>
          <a:p>
            <a:pPr marL="9144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Access </a:t>
            </a:r>
            <a:r>
              <a:rPr lang="tr-TR" sz="2400" b="0" i="0" u="none" strike="noStrike" cap="none" dirty="0" err="1">
                <a:solidFill>
                  <a:srgbClr val="000000"/>
                </a:solidFill>
                <a:latin typeface="Raleway"/>
                <a:ea typeface="Raleway"/>
                <a:cs typeface="Raleway"/>
                <a:sym typeface="Raleway"/>
              </a:rPr>
              <a:t>to</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printers</a:t>
            </a:r>
            <a:r>
              <a:rPr lang="tr-TR" sz="2400" b="0" i="0" u="none" strike="noStrike" cap="none" dirty="0">
                <a:solidFill>
                  <a:srgbClr val="000000"/>
                </a:solidFill>
                <a:latin typeface="Raleway"/>
                <a:ea typeface="Raleway"/>
                <a:cs typeface="Raleway"/>
                <a:sym typeface="Raleway"/>
              </a:rPr>
              <a:t>/</a:t>
            </a:r>
            <a:r>
              <a:rPr lang="tr-TR" sz="2400" b="0" i="0" u="none" strike="noStrike" cap="none" dirty="0" err="1">
                <a:solidFill>
                  <a:srgbClr val="000000"/>
                </a:solidFill>
                <a:latin typeface="Raleway"/>
                <a:ea typeface="Raleway"/>
                <a:cs typeface="Raleway"/>
                <a:sym typeface="Raleway"/>
              </a:rPr>
              <a:t>scanners</a:t>
            </a:r>
            <a:endParaRPr sz="2400" b="0" i="0" u="none" strike="noStrike" cap="none" dirty="0">
              <a:solidFill>
                <a:srgbClr val="000000"/>
              </a:solidFill>
              <a:latin typeface="Raleway"/>
              <a:ea typeface="Raleway"/>
              <a:cs typeface="Raleway"/>
              <a:sym typeface="Raleway"/>
            </a:endParaRPr>
          </a:p>
          <a:p>
            <a:pPr marL="9144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err="1">
                <a:solidFill>
                  <a:srgbClr val="000000"/>
                </a:solidFill>
                <a:latin typeface="Raleway"/>
                <a:ea typeface="Raleway"/>
                <a:cs typeface="Raleway"/>
                <a:sym typeface="Raleway"/>
              </a:rPr>
              <a:t>Email</a:t>
            </a:r>
            <a:r>
              <a:rPr lang="tr-TR" sz="2400" b="0" i="0" u="none" strike="noStrike" cap="none" dirty="0">
                <a:solidFill>
                  <a:srgbClr val="000000"/>
                </a:solidFill>
                <a:latin typeface="Raleway"/>
                <a:ea typeface="Raleway"/>
                <a:cs typeface="Raleway"/>
                <a:sym typeface="Raleway"/>
              </a:rPr>
              <a:t> </a:t>
            </a:r>
            <a:r>
              <a:rPr lang="tr-TR" sz="2400" b="0" i="0" u="none" strike="noStrike" cap="none" dirty="0" err="1">
                <a:solidFill>
                  <a:srgbClr val="000000"/>
                </a:solidFill>
                <a:latin typeface="Raleway"/>
                <a:ea typeface="Raleway"/>
                <a:cs typeface="Raleway"/>
                <a:sym typeface="Raleway"/>
              </a:rPr>
              <a:t>applications</a:t>
            </a:r>
            <a:endParaRPr sz="2400" b="0" i="0" u="none" strike="noStrike" cap="none" dirty="0">
              <a:solidFill>
                <a:srgbClr val="000000"/>
              </a:solidFill>
              <a:latin typeface="Raleway"/>
              <a:ea typeface="Raleway"/>
              <a:cs typeface="Raleway"/>
              <a:sym typeface="Raleway"/>
            </a:endParaRPr>
          </a:p>
          <a:p>
            <a:pPr marL="9144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Database </a:t>
            </a:r>
            <a:r>
              <a:rPr lang="tr-TR" sz="2400" b="0" i="0" u="none" strike="noStrike" cap="none" dirty="0" err="1">
                <a:solidFill>
                  <a:srgbClr val="000000"/>
                </a:solidFill>
                <a:latin typeface="Raleway"/>
                <a:ea typeface="Raleway"/>
                <a:cs typeface="Raleway"/>
                <a:sym typeface="Raleway"/>
              </a:rPr>
              <a:t>applications</a:t>
            </a:r>
            <a:endParaRPr sz="2400" b="0" i="0" u="none" strike="noStrike" cap="none" dirty="0">
              <a:solidFill>
                <a:srgbClr val="000000"/>
              </a:solidFill>
              <a:latin typeface="Raleway"/>
              <a:ea typeface="Raleway"/>
              <a:cs typeface="Raleway"/>
              <a:sym typeface="Raleway"/>
            </a:endParaRPr>
          </a:p>
          <a:p>
            <a:pPr marL="9144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Web </a:t>
            </a:r>
            <a:r>
              <a:rPr lang="tr-TR" sz="2400" b="0" i="0" u="none" strike="noStrike" cap="none" dirty="0" err="1">
                <a:solidFill>
                  <a:srgbClr val="000000"/>
                </a:solidFill>
                <a:latin typeface="Raleway"/>
                <a:ea typeface="Raleway"/>
                <a:cs typeface="Raleway"/>
                <a:sym typeface="Raleway"/>
              </a:rPr>
              <a:t>applications</a:t>
            </a:r>
            <a:endParaRPr sz="2400" b="0" i="0" u="none" strike="noStrike" cap="none" dirty="0">
              <a:solidFill>
                <a:srgbClr val="000000"/>
              </a:solidFill>
              <a:latin typeface="Raleway"/>
              <a:ea typeface="Raleway"/>
              <a:cs typeface="Raleway"/>
              <a:sym typeface="Raleway"/>
            </a:endParaRPr>
          </a:p>
          <a:p>
            <a:pPr marL="9144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Voice </a:t>
            </a:r>
            <a:r>
              <a:rPr lang="tr-TR" sz="2400" b="0" i="0" u="none" strike="noStrike" cap="none" dirty="0" err="1">
                <a:solidFill>
                  <a:srgbClr val="000000"/>
                </a:solidFill>
                <a:latin typeface="Raleway"/>
                <a:ea typeface="Raleway"/>
                <a:cs typeface="Raleway"/>
                <a:sym typeface="Raleway"/>
              </a:rPr>
              <a:t>over</a:t>
            </a:r>
            <a:r>
              <a:rPr lang="tr-TR" sz="2400" b="0" i="0" u="none" strike="noStrike" cap="none" dirty="0">
                <a:solidFill>
                  <a:srgbClr val="000000"/>
                </a:solidFill>
                <a:latin typeface="Raleway"/>
                <a:ea typeface="Raleway"/>
                <a:cs typeface="Raleway"/>
                <a:sym typeface="Raleway"/>
              </a:rPr>
              <a:t> IP (VoIP)</a:t>
            </a:r>
            <a:endParaRPr sz="2400" b="0" i="0" u="none" strike="noStrike" cap="none" dirty="0">
              <a:solidFill>
                <a:srgbClr val="000000"/>
              </a:solidFill>
              <a:latin typeface="Raleway"/>
              <a:ea typeface="Raleway"/>
              <a:cs typeface="Raleway"/>
              <a:sym typeface="Raleway"/>
            </a:endParaRPr>
          </a:p>
          <a:p>
            <a:pPr marL="914400" marR="0" lvl="0" indent="-381000" algn="l" rtl="0">
              <a:lnSpc>
                <a:spcPct val="100000"/>
              </a:lnSpc>
              <a:spcBef>
                <a:spcPts val="0"/>
              </a:spcBef>
              <a:spcAft>
                <a:spcPts val="0"/>
              </a:spcAft>
              <a:buClr>
                <a:srgbClr val="000000"/>
              </a:buClr>
              <a:buSzPts val="2400"/>
              <a:buFont typeface="Raleway"/>
              <a:buChar char="●"/>
            </a:pPr>
            <a:r>
              <a:rPr lang="tr-TR" sz="2400" b="0" i="0" u="none" strike="noStrike" cap="none" dirty="0">
                <a:solidFill>
                  <a:srgbClr val="000000"/>
                </a:solidFill>
                <a:latin typeface="Raleway"/>
                <a:ea typeface="Raleway"/>
                <a:cs typeface="Raleway"/>
                <a:sym typeface="Raleway"/>
              </a:rPr>
              <a:t>Multimedia </a:t>
            </a:r>
            <a:r>
              <a:rPr lang="tr-TR" sz="2400" b="0" i="0" u="none" strike="noStrike" cap="none" dirty="0" err="1">
                <a:solidFill>
                  <a:srgbClr val="000000"/>
                </a:solidFill>
                <a:latin typeface="Raleway"/>
                <a:ea typeface="Raleway"/>
                <a:cs typeface="Raleway"/>
                <a:sym typeface="Raleway"/>
              </a:rPr>
              <a:t>conferencing</a:t>
            </a:r>
            <a:endParaRPr sz="2400" b="0" i="0" u="none" strike="noStrike" cap="none" dirty="0">
              <a:solidFill>
                <a:srgbClr val="000000"/>
              </a:solidFill>
              <a:latin typeface="Raleway"/>
              <a:ea typeface="Raleway"/>
              <a:cs typeface="Raleway"/>
              <a:sym typeface="Raleway"/>
            </a:endParaRPr>
          </a:p>
        </p:txBody>
      </p:sp>
      <p:pic>
        <p:nvPicPr>
          <p:cNvPr id="407" name="Google Shape;407;p25"/>
          <p:cNvPicPr preferRelativeResize="0"/>
          <p:nvPr/>
        </p:nvPicPr>
        <p:blipFill rotWithShape="1">
          <a:blip r:embed="rId3">
            <a:alphaModFix/>
          </a:blip>
          <a:srcRect/>
          <a:stretch/>
        </p:blipFill>
        <p:spPr>
          <a:xfrm>
            <a:off x="4982503" y="2509825"/>
            <a:ext cx="4047226" cy="1876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2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7</a:t>
            </a:fld>
            <a:endParaRPr/>
          </a:p>
        </p:txBody>
      </p:sp>
      <p:sp>
        <p:nvSpPr>
          <p:cNvPr id="413" name="Google Shape;413;p26"/>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What’s a Network?</a:t>
            </a:r>
            <a:endParaRPr sz="4000">
              <a:solidFill>
                <a:srgbClr val="419DD3"/>
              </a:solidFill>
              <a:latin typeface="Raleway Medium"/>
              <a:ea typeface="Raleway Medium"/>
              <a:cs typeface="Raleway Medium"/>
              <a:sym typeface="Raleway Medium"/>
            </a:endParaRPr>
          </a:p>
        </p:txBody>
      </p:sp>
      <p:sp>
        <p:nvSpPr>
          <p:cNvPr id="414" name="Google Shape;414;p26"/>
          <p:cNvSpPr txBox="1"/>
          <p:nvPr/>
        </p:nvSpPr>
        <p:spPr>
          <a:xfrm>
            <a:off x="185550" y="2036550"/>
            <a:ext cx="2105100" cy="1279800"/>
          </a:xfrm>
          <a:prstGeom prst="rect">
            <a:avLst/>
          </a:prstGeom>
          <a:solidFill>
            <a:srgbClr val="F4CCCC"/>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Features of Computer</a:t>
            </a:r>
            <a:endParaRPr sz="24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000000"/>
                </a:solidFill>
                <a:latin typeface="Raleway"/>
                <a:ea typeface="Raleway"/>
                <a:cs typeface="Raleway"/>
                <a:sym typeface="Raleway"/>
              </a:rPr>
              <a:t>Network</a:t>
            </a:r>
            <a:endParaRPr sz="2400" b="0" i="0" u="none" strike="noStrike" cap="none">
              <a:solidFill>
                <a:srgbClr val="000000"/>
              </a:solidFill>
              <a:latin typeface="Raleway"/>
              <a:ea typeface="Raleway"/>
              <a:cs typeface="Raleway"/>
              <a:sym typeface="Raleway"/>
            </a:endParaRPr>
          </a:p>
        </p:txBody>
      </p:sp>
      <p:sp>
        <p:nvSpPr>
          <p:cNvPr id="415" name="Google Shape;415;p26"/>
          <p:cNvSpPr txBox="1"/>
          <p:nvPr/>
        </p:nvSpPr>
        <p:spPr>
          <a:xfrm>
            <a:off x="3433900" y="800200"/>
            <a:ext cx="5336400" cy="468600"/>
          </a:xfrm>
          <a:prstGeom prst="rect">
            <a:avLst/>
          </a:prstGeom>
          <a:solidFill>
            <a:srgbClr val="F4CCCC"/>
          </a:solid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Raleway"/>
              <a:buChar char="●"/>
            </a:pPr>
            <a:r>
              <a:rPr lang="tr-TR" sz="1800" b="1" i="0" u="none" strike="noStrike" cap="none" dirty="0" err="1">
                <a:solidFill>
                  <a:srgbClr val="000000"/>
                </a:solidFill>
                <a:latin typeface="Raleway"/>
                <a:ea typeface="Raleway"/>
                <a:cs typeface="Raleway"/>
                <a:sym typeface="Raleway"/>
              </a:rPr>
              <a:t>Performance</a:t>
            </a:r>
            <a:r>
              <a:rPr lang="tr-TR" sz="1800" b="0" i="0" u="none" strike="noStrike" cap="none" dirty="0">
                <a:solidFill>
                  <a:srgbClr val="000000"/>
                </a:solidFill>
                <a:latin typeface="Raleway"/>
                <a:ea typeface="Raleway"/>
                <a:cs typeface="Raleway"/>
                <a:sym typeface="Raleway"/>
              </a:rPr>
              <a:t> → </a:t>
            </a:r>
            <a:r>
              <a:rPr lang="tr-TR" sz="1800" b="0" i="0" u="none" strike="noStrike" cap="none" dirty="0" err="1">
                <a:solidFill>
                  <a:srgbClr val="000000"/>
                </a:solidFill>
                <a:latin typeface="Raleway"/>
                <a:ea typeface="Raleway"/>
                <a:cs typeface="Raleway"/>
                <a:sym typeface="Raleway"/>
              </a:rPr>
              <a:t>Response</a:t>
            </a:r>
            <a:r>
              <a:rPr lang="tr-TR" sz="1800" b="0" i="0" u="none" strike="noStrike" cap="none" dirty="0">
                <a:solidFill>
                  <a:srgbClr val="000000"/>
                </a:solidFill>
                <a:latin typeface="Raleway"/>
                <a:ea typeface="Raleway"/>
                <a:cs typeface="Raleway"/>
                <a:sym typeface="Raleway"/>
              </a:rPr>
              <a:t> time</a:t>
            </a:r>
            <a:endParaRPr sz="18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Raleway"/>
              <a:ea typeface="Raleway"/>
              <a:cs typeface="Raleway"/>
              <a:sym typeface="Raleway"/>
            </a:endParaRPr>
          </a:p>
        </p:txBody>
      </p:sp>
      <p:sp>
        <p:nvSpPr>
          <p:cNvPr id="416" name="Google Shape;416;p26"/>
          <p:cNvSpPr txBox="1"/>
          <p:nvPr/>
        </p:nvSpPr>
        <p:spPr>
          <a:xfrm>
            <a:off x="3433900" y="1382975"/>
            <a:ext cx="5336400" cy="468600"/>
          </a:xfrm>
          <a:prstGeom prst="rect">
            <a:avLst/>
          </a:prstGeom>
          <a:solidFill>
            <a:srgbClr val="F4CCCC"/>
          </a:solid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Raleway"/>
              <a:buChar char="●"/>
            </a:pPr>
            <a:r>
              <a:rPr lang="tr-TR" sz="1800" b="1" i="0" u="none" strike="noStrike" cap="none" dirty="0">
                <a:solidFill>
                  <a:srgbClr val="000000"/>
                </a:solidFill>
                <a:latin typeface="Raleway"/>
                <a:ea typeface="Raleway"/>
                <a:cs typeface="Raleway"/>
                <a:sym typeface="Raleway"/>
              </a:rPr>
              <a:t>Data </a:t>
            </a:r>
            <a:r>
              <a:rPr lang="tr-TR" sz="1800" b="1" i="0" u="none" strike="noStrike" cap="none" dirty="0" err="1">
                <a:solidFill>
                  <a:srgbClr val="000000"/>
                </a:solidFill>
                <a:latin typeface="Raleway"/>
                <a:ea typeface="Raleway"/>
                <a:cs typeface="Raleway"/>
                <a:sym typeface="Raleway"/>
              </a:rPr>
              <a:t>Sharing</a:t>
            </a:r>
            <a:endParaRPr sz="1800" b="1"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Raleway"/>
              <a:ea typeface="Raleway"/>
              <a:cs typeface="Raleway"/>
              <a:sym typeface="Raleway"/>
            </a:endParaRPr>
          </a:p>
        </p:txBody>
      </p:sp>
      <p:sp>
        <p:nvSpPr>
          <p:cNvPr id="417" name="Google Shape;417;p26"/>
          <p:cNvSpPr txBox="1"/>
          <p:nvPr/>
        </p:nvSpPr>
        <p:spPr>
          <a:xfrm>
            <a:off x="3433900" y="1965750"/>
            <a:ext cx="5336400" cy="468600"/>
          </a:xfrm>
          <a:prstGeom prst="rect">
            <a:avLst/>
          </a:prstGeom>
          <a:solidFill>
            <a:srgbClr val="F4CCCC"/>
          </a:solid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Raleway"/>
              <a:buChar char="●"/>
            </a:pPr>
            <a:r>
              <a:rPr lang="tr-TR" sz="1800" b="1" i="0" u="none" strike="noStrike" cap="none">
                <a:solidFill>
                  <a:srgbClr val="000000"/>
                </a:solidFill>
                <a:latin typeface="Raleway"/>
                <a:ea typeface="Raleway"/>
                <a:cs typeface="Raleway"/>
                <a:sym typeface="Raleway"/>
              </a:rPr>
              <a:t>Backup</a:t>
            </a:r>
            <a:endParaRPr sz="18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Raleway"/>
              <a:ea typeface="Raleway"/>
              <a:cs typeface="Raleway"/>
              <a:sym typeface="Raleway"/>
            </a:endParaRPr>
          </a:p>
        </p:txBody>
      </p:sp>
      <p:sp>
        <p:nvSpPr>
          <p:cNvPr id="418" name="Google Shape;418;p26"/>
          <p:cNvSpPr txBox="1"/>
          <p:nvPr/>
        </p:nvSpPr>
        <p:spPr>
          <a:xfrm>
            <a:off x="3433900" y="2548525"/>
            <a:ext cx="5336400" cy="468600"/>
          </a:xfrm>
          <a:prstGeom prst="rect">
            <a:avLst/>
          </a:prstGeom>
          <a:solidFill>
            <a:srgbClr val="F4CCCC"/>
          </a:solid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Raleway"/>
              <a:buChar char="●"/>
            </a:pPr>
            <a:r>
              <a:rPr lang="tr-TR" sz="1800" b="1" i="0" u="none" strike="noStrike" cap="none">
                <a:solidFill>
                  <a:srgbClr val="000000"/>
                </a:solidFill>
                <a:latin typeface="Raleway"/>
                <a:ea typeface="Raleway"/>
                <a:cs typeface="Raleway"/>
                <a:sym typeface="Raleway"/>
              </a:rPr>
              <a:t>Reliability </a:t>
            </a:r>
            <a:r>
              <a:rPr lang="tr-TR" sz="1800" b="0" i="0" u="none" strike="noStrike" cap="none">
                <a:solidFill>
                  <a:srgbClr val="000000"/>
                </a:solidFill>
                <a:latin typeface="Raleway"/>
                <a:ea typeface="Raleway"/>
                <a:cs typeface="Raleway"/>
                <a:sym typeface="Raleway"/>
              </a:rPr>
              <a:t>→ No failures!</a:t>
            </a:r>
            <a:endParaRPr sz="1800" b="0"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Raleway"/>
              <a:ea typeface="Raleway"/>
              <a:cs typeface="Raleway"/>
              <a:sym typeface="Raleway"/>
            </a:endParaRPr>
          </a:p>
        </p:txBody>
      </p:sp>
      <p:sp>
        <p:nvSpPr>
          <p:cNvPr id="419" name="Google Shape;419;p26"/>
          <p:cNvSpPr txBox="1"/>
          <p:nvPr/>
        </p:nvSpPr>
        <p:spPr>
          <a:xfrm>
            <a:off x="3433900" y="3131300"/>
            <a:ext cx="5336400" cy="468600"/>
          </a:xfrm>
          <a:prstGeom prst="rect">
            <a:avLst/>
          </a:prstGeom>
          <a:solidFill>
            <a:srgbClr val="F4CCCC"/>
          </a:solid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Raleway"/>
              <a:buChar char="●"/>
            </a:pPr>
            <a:r>
              <a:rPr lang="tr-TR" sz="1800" b="1" i="0" u="none" strike="noStrike" cap="none">
                <a:solidFill>
                  <a:srgbClr val="000000"/>
                </a:solidFill>
                <a:latin typeface="Raleway"/>
                <a:ea typeface="Raleway"/>
                <a:cs typeface="Raleway"/>
                <a:sym typeface="Raleway"/>
              </a:rPr>
              <a:t>Security </a:t>
            </a:r>
            <a:r>
              <a:rPr lang="tr-TR" sz="1800" b="0" i="0" u="none" strike="noStrike" cap="none">
                <a:solidFill>
                  <a:srgbClr val="000000"/>
                </a:solidFill>
                <a:latin typeface="Raleway"/>
                <a:ea typeface="Raleway"/>
                <a:cs typeface="Raleway"/>
                <a:sym typeface="Raleway"/>
              </a:rPr>
              <a:t>→ Keep data safe!</a:t>
            </a:r>
            <a:r>
              <a:rPr lang="tr-TR" sz="1800" b="1" i="0" u="none" strike="noStrike" cap="none">
                <a:solidFill>
                  <a:srgbClr val="000000"/>
                </a:solidFill>
                <a:latin typeface="Raleway"/>
                <a:ea typeface="Raleway"/>
                <a:cs typeface="Raleway"/>
                <a:sym typeface="Raleway"/>
              </a:rPr>
              <a:t> </a:t>
            </a:r>
            <a:endParaRPr sz="1800" b="1" i="0" u="none" strike="noStrike" cap="none">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Raleway"/>
              <a:ea typeface="Raleway"/>
              <a:cs typeface="Raleway"/>
              <a:sym typeface="Raleway"/>
            </a:endParaRPr>
          </a:p>
        </p:txBody>
      </p:sp>
      <p:sp>
        <p:nvSpPr>
          <p:cNvPr id="420" name="Google Shape;420;p26"/>
          <p:cNvSpPr txBox="1"/>
          <p:nvPr/>
        </p:nvSpPr>
        <p:spPr>
          <a:xfrm>
            <a:off x="3433900" y="3714075"/>
            <a:ext cx="5336400" cy="468600"/>
          </a:xfrm>
          <a:prstGeom prst="rect">
            <a:avLst/>
          </a:prstGeom>
          <a:solidFill>
            <a:srgbClr val="F4CCCC"/>
          </a:solid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Raleway"/>
              <a:buChar char="●"/>
            </a:pPr>
            <a:r>
              <a:rPr lang="tr-TR" sz="1800" b="1" i="0" u="none" strike="noStrike" cap="none" dirty="0" err="1">
                <a:solidFill>
                  <a:srgbClr val="000000"/>
                </a:solidFill>
                <a:latin typeface="Raleway"/>
                <a:ea typeface="Raleway"/>
                <a:cs typeface="Raleway"/>
                <a:sym typeface="Raleway"/>
              </a:rPr>
              <a:t>Scalability</a:t>
            </a:r>
            <a:r>
              <a:rPr lang="tr-TR" sz="1800" b="1" i="0" u="none" strike="noStrike" cap="none" dirty="0">
                <a:solidFill>
                  <a:srgbClr val="000000"/>
                </a:solidFill>
                <a:latin typeface="Raleway"/>
                <a:ea typeface="Raleway"/>
                <a:cs typeface="Raleway"/>
                <a:sym typeface="Raleway"/>
              </a:rPr>
              <a:t> </a:t>
            </a:r>
            <a:r>
              <a:rPr lang="tr-TR" sz="1800" b="0" i="0" u="none" strike="noStrike" cap="none" dirty="0">
                <a:solidFill>
                  <a:srgbClr val="000000"/>
                </a:solidFill>
                <a:latin typeface="Raleway"/>
                <a:ea typeface="Raleway"/>
                <a:cs typeface="Raleway"/>
                <a:sym typeface="Raleway"/>
              </a:rPr>
              <a:t>→ New </a:t>
            </a:r>
            <a:r>
              <a:rPr lang="tr-TR" sz="1800" b="0" i="0" u="none" strike="noStrike" cap="none" dirty="0" err="1">
                <a:solidFill>
                  <a:srgbClr val="000000"/>
                </a:solidFill>
                <a:latin typeface="Raleway"/>
                <a:ea typeface="Raleway"/>
                <a:cs typeface="Raleway"/>
                <a:sym typeface="Raleway"/>
              </a:rPr>
              <a:t>systems</a:t>
            </a:r>
            <a:r>
              <a:rPr lang="tr-TR" sz="1800" b="0" i="0" u="none" strike="noStrike" cap="none" dirty="0">
                <a:solidFill>
                  <a:srgbClr val="000000"/>
                </a:solidFill>
                <a:latin typeface="Raleway"/>
                <a:ea typeface="Raleway"/>
                <a:cs typeface="Raleway"/>
                <a:sym typeface="Raleway"/>
              </a:rPr>
              <a:t> can be </a:t>
            </a:r>
            <a:r>
              <a:rPr lang="tr-TR" sz="1800" b="0" i="0" u="none" strike="noStrike" cap="none" dirty="0" err="1">
                <a:solidFill>
                  <a:srgbClr val="000000"/>
                </a:solidFill>
                <a:latin typeface="Raleway"/>
                <a:ea typeface="Raleway"/>
                <a:cs typeface="Raleway"/>
                <a:sym typeface="Raleway"/>
              </a:rPr>
              <a:t>added</a:t>
            </a:r>
            <a:r>
              <a:rPr lang="tr-TR" sz="1800" b="1" i="0" u="none" strike="noStrike" cap="none" dirty="0">
                <a:solidFill>
                  <a:srgbClr val="000000"/>
                </a:solidFill>
                <a:latin typeface="Raleway"/>
                <a:ea typeface="Raleway"/>
                <a:cs typeface="Raleway"/>
                <a:sym typeface="Raleway"/>
              </a:rPr>
              <a:t> </a:t>
            </a:r>
            <a:r>
              <a:rPr lang="tr-TR" sz="1800" b="0" i="0" u="none" strike="noStrike" cap="none" dirty="0">
                <a:solidFill>
                  <a:srgbClr val="000000"/>
                </a:solidFill>
                <a:latin typeface="Raleway"/>
                <a:ea typeface="Raleway"/>
                <a:cs typeface="Raleway"/>
                <a:sym typeface="Raleway"/>
              </a:rPr>
              <a:t> </a:t>
            </a:r>
            <a:endParaRPr sz="1800" b="0" i="0" u="none" strike="noStrike" cap="none" dirty="0">
              <a:solidFill>
                <a:srgbClr val="000000"/>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Raleway"/>
              <a:ea typeface="Raleway"/>
              <a:cs typeface="Raleway"/>
              <a:sym typeface="Raleway"/>
            </a:endParaRPr>
          </a:p>
        </p:txBody>
      </p:sp>
      <p:sp>
        <p:nvSpPr>
          <p:cNvPr id="421" name="Google Shape;421;p26"/>
          <p:cNvSpPr txBox="1"/>
          <p:nvPr/>
        </p:nvSpPr>
        <p:spPr>
          <a:xfrm>
            <a:off x="3433900" y="4296850"/>
            <a:ext cx="5336400" cy="468600"/>
          </a:xfrm>
          <a:prstGeom prst="rect">
            <a:avLst/>
          </a:prstGeom>
          <a:solidFill>
            <a:srgbClr val="F4CCCC"/>
          </a:solid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Raleway"/>
              <a:buChar char="●"/>
            </a:pPr>
            <a:r>
              <a:rPr lang="tr-TR" sz="1800" b="1" i="0" u="none" strike="noStrike" cap="none">
                <a:solidFill>
                  <a:srgbClr val="000000"/>
                </a:solidFill>
                <a:latin typeface="Raleway"/>
                <a:ea typeface="Raleway"/>
                <a:cs typeface="Raleway"/>
                <a:sym typeface="Raleway"/>
              </a:rPr>
              <a:t>Software and hardware compatibility</a:t>
            </a:r>
            <a:endParaRPr sz="1800" b="1" i="0" u="none" strike="noStrike" cap="none">
              <a:solidFill>
                <a:srgbClr val="000000"/>
              </a:solidFill>
              <a:latin typeface="Raleway"/>
              <a:ea typeface="Raleway"/>
              <a:cs typeface="Raleway"/>
              <a:sym typeface="Raleway"/>
            </a:endParaRPr>
          </a:p>
        </p:txBody>
      </p:sp>
      <p:cxnSp>
        <p:nvCxnSpPr>
          <p:cNvPr id="422" name="Google Shape;422;p26"/>
          <p:cNvCxnSpPr>
            <a:stCxn id="414" idx="3"/>
            <a:endCxn id="421" idx="1"/>
          </p:cNvCxnSpPr>
          <p:nvPr/>
        </p:nvCxnSpPr>
        <p:spPr>
          <a:xfrm>
            <a:off x="2290650" y="2676450"/>
            <a:ext cx="1143300" cy="1854600"/>
          </a:xfrm>
          <a:prstGeom prst="bentConnector3">
            <a:avLst>
              <a:gd name="adj1" fmla="val 49998"/>
            </a:avLst>
          </a:prstGeom>
          <a:noFill/>
          <a:ln w="38100" cap="flat" cmpd="sng">
            <a:solidFill>
              <a:schemeClr val="dk2"/>
            </a:solidFill>
            <a:prstDash val="solid"/>
            <a:round/>
            <a:headEnd type="none" w="sm" len="sm"/>
            <a:tailEnd type="none" w="sm" len="sm"/>
          </a:ln>
        </p:spPr>
      </p:cxnSp>
      <p:cxnSp>
        <p:nvCxnSpPr>
          <p:cNvPr id="423" name="Google Shape;423;p26"/>
          <p:cNvCxnSpPr>
            <a:stCxn id="414" idx="3"/>
            <a:endCxn id="420" idx="1"/>
          </p:cNvCxnSpPr>
          <p:nvPr/>
        </p:nvCxnSpPr>
        <p:spPr>
          <a:xfrm>
            <a:off x="2290650" y="2676450"/>
            <a:ext cx="1143300" cy="1272000"/>
          </a:xfrm>
          <a:prstGeom prst="bentConnector3">
            <a:avLst>
              <a:gd name="adj1" fmla="val 49998"/>
            </a:avLst>
          </a:prstGeom>
          <a:noFill/>
          <a:ln w="38100" cap="flat" cmpd="sng">
            <a:solidFill>
              <a:schemeClr val="dk2"/>
            </a:solidFill>
            <a:prstDash val="solid"/>
            <a:round/>
            <a:headEnd type="none" w="sm" len="sm"/>
            <a:tailEnd type="none" w="sm" len="sm"/>
          </a:ln>
        </p:spPr>
      </p:cxnSp>
      <p:cxnSp>
        <p:nvCxnSpPr>
          <p:cNvPr id="424" name="Google Shape;424;p26"/>
          <p:cNvCxnSpPr>
            <a:stCxn id="414" idx="3"/>
            <a:endCxn id="419" idx="1"/>
          </p:cNvCxnSpPr>
          <p:nvPr/>
        </p:nvCxnSpPr>
        <p:spPr>
          <a:xfrm>
            <a:off x="2290650" y="2676450"/>
            <a:ext cx="1143300" cy="689100"/>
          </a:xfrm>
          <a:prstGeom prst="bentConnector3">
            <a:avLst>
              <a:gd name="adj1" fmla="val 49998"/>
            </a:avLst>
          </a:prstGeom>
          <a:noFill/>
          <a:ln w="38100" cap="flat" cmpd="sng">
            <a:solidFill>
              <a:schemeClr val="dk2"/>
            </a:solidFill>
            <a:prstDash val="solid"/>
            <a:round/>
            <a:headEnd type="none" w="sm" len="sm"/>
            <a:tailEnd type="none" w="sm" len="sm"/>
          </a:ln>
        </p:spPr>
      </p:cxnSp>
      <p:cxnSp>
        <p:nvCxnSpPr>
          <p:cNvPr id="425" name="Google Shape;425;p26"/>
          <p:cNvCxnSpPr>
            <a:stCxn id="414" idx="3"/>
            <a:endCxn id="418" idx="1"/>
          </p:cNvCxnSpPr>
          <p:nvPr/>
        </p:nvCxnSpPr>
        <p:spPr>
          <a:xfrm>
            <a:off x="2290650" y="2676450"/>
            <a:ext cx="1143300" cy="106500"/>
          </a:xfrm>
          <a:prstGeom prst="bentConnector3">
            <a:avLst>
              <a:gd name="adj1" fmla="val 49998"/>
            </a:avLst>
          </a:prstGeom>
          <a:noFill/>
          <a:ln w="38100" cap="flat" cmpd="sng">
            <a:solidFill>
              <a:schemeClr val="dk2"/>
            </a:solidFill>
            <a:prstDash val="solid"/>
            <a:round/>
            <a:headEnd type="none" w="sm" len="sm"/>
            <a:tailEnd type="none" w="sm" len="sm"/>
          </a:ln>
        </p:spPr>
      </p:cxnSp>
      <p:cxnSp>
        <p:nvCxnSpPr>
          <p:cNvPr id="426" name="Google Shape;426;p26"/>
          <p:cNvCxnSpPr>
            <a:stCxn id="414" idx="3"/>
            <a:endCxn id="417" idx="1"/>
          </p:cNvCxnSpPr>
          <p:nvPr/>
        </p:nvCxnSpPr>
        <p:spPr>
          <a:xfrm rot="10800000" flipH="1">
            <a:off x="2290650" y="2200050"/>
            <a:ext cx="1143300" cy="476400"/>
          </a:xfrm>
          <a:prstGeom prst="bentConnector3">
            <a:avLst>
              <a:gd name="adj1" fmla="val 49998"/>
            </a:avLst>
          </a:prstGeom>
          <a:noFill/>
          <a:ln w="38100" cap="flat" cmpd="sng">
            <a:solidFill>
              <a:schemeClr val="dk2"/>
            </a:solidFill>
            <a:prstDash val="solid"/>
            <a:round/>
            <a:headEnd type="none" w="sm" len="sm"/>
            <a:tailEnd type="none" w="sm" len="sm"/>
          </a:ln>
        </p:spPr>
      </p:cxnSp>
      <p:cxnSp>
        <p:nvCxnSpPr>
          <p:cNvPr id="427" name="Google Shape;427;p26"/>
          <p:cNvCxnSpPr>
            <a:stCxn id="414" idx="3"/>
            <a:endCxn id="416" idx="1"/>
          </p:cNvCxnSpPr>
          <p:nvPr/>
        </p:nvCxnSpPr>
        <p:spPr>
          <a:xfrm rot="10800000" flipH="1">
            <a:off x="2290650" y="1617150"/>
            <a:ext cx="1143300" cy="1059300"/>
          </a:xfrm>
          <a:prstGeom prst="bentConnector3">
            <a:avLst>
              <a:gd name="adj1" fmla="val 49998"/>
            </a:avLst>
          </a:prstGeom>
          <a:noFill/>
          <a:ln w="38100" cap="flat" cmpd="sng">
            <a:solidFill>
              <a:schemeClr val="dk2"/>
            </a:solidFill>
            <a:prstDash val="solid"/>
            <a:round/>
            <a:headEnd type="none" w="sm" len="sm"/>
            <a:tailEnd type="none" w="sm" len="sm"/>
          </a:ln>
        </p:spPr>
      </p:cxnSp>
      <p:cxnSp>
        <p:nvCxnSpPr>
          <p:cNvPr id="428" name="Google Shape;428;p26"/>
          <p:cNvCxnSpPr>
            <a:stCxn id="414" idx="3"/>
            <a:endCxn id="415" idx="1"/>
          </p:cNvCxnSpPr>
          <p:nvPr/>
        </p:nvCxnSpPr>
        <p:spPr>
          <a:xfrm rot="10800000" flipH="1">
            <a:off x="2290650" y="1034550"/>
            <a:ext cx="1143300" cy="1641900"/>
          </a:xfrm>
          <a:prstGeom prst="bentConnector3">
            <a:avLst>
              <a:gd name="adj1" fmla="val 49998"/>
            </a:avLst>
          </a:prstGeom>
          <a:noFill/>
          <a:ln w="38100" cap="flat" cmpd="sng">
            <a:solidFill>
              <a:schemeClr val="dk2"/>
            </a:solidFill>
            <a:prstDash val="solid"/>
            <a:round/>
            <a:headEnd type="none" w="sm" len="sm"/>
            <a:tailEnd type="none" w="sm" len="sm"/>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27"/>
          <p:cNvSpPr txBox="1">
            <a:spLocks noGrp="1"/>
          </p:cNvSpPr>
          <p:nvPr>
            <p:ph type="ctrTitle"/>
          </p:nvPr>
        </p:nvSpPr>
        <p:spPr>
          <a:xfrm>
            <a:off x="1085850" y="1687050"/>
            <a:ext cx="6820200" cy="1159800"/>
          </a:xfrm>
          <a:prstGeom prst="rect">
            <a:avLst/>
          </a:prstGeom>
          <a:noFill/>
          <a:ln>
            <a:noFill/>
          </a:ln>
        </p:spPr>
        <p:txBody>
          <a:bodyPr spcFirstLastPara="1" wrap="square" lIns="0" tIns="0" rIns="0" bIns="0" anchor="b"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Local Area Network (LAN)</a:t>
            </a:r>
            <a:endParaRPr>
              <a:solidFill>
                <a:srgbClr val="409CD1"/>
              </a:solidFill>
            </a:endParaRPr>
          </a:p>
        </p:txBody>
      </p:sp>
      <p:sp>
        <p:nvSpPr>
          <p:cNvPr id="434" name="Google Shape;434;p27"/>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Medium"/>
                <a:ea typeface="Raleway Medium"/>
                <a:cs typeface="Raleway Medium"/>
                <a:sym typeface="Raleway Medium"/>
              </a:rPr>
              <a:t>2</a:t>
            </a:r>
            <a:endParaRPr sz="3600" b="0" i="0" u="none" strike="noStrike" cap="none">
              <a:solidFill>
                <a:schemeClr val="lt1"/>
              </a:solidFill>
              <a:latin typeface="Raleway Medium"/>
              <a:ea typeface="Raleway Medium"/>
              <a:cs typeface="Raleway Medium"/>
              <a:sym typeface="Raleway Medium"/>
            </a:endParaRPr>
          </a:p>
        </p:txBody>
      </p:sp>
      <p:sp>
        <p:nvSpPr>
          <p:cNvPr id="435" name="Google Shape;435;p27"/>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0"/>
              </a:spcBef>
              <a:spcAft>
                <a:spcPts val="0"/>
              </a:spcAft>
              <a:buSzPts val="1800"/>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9</a:t>
            </a:fld>
            <a:endParaRPr/>
          </a:p>
        </p:txBody>
      </p:sp>
      <p:sp>
        <p:nvSpPr>
          <p:cNvPr id="441" name="Google Shape;441;p28"/>
          <p:cNvSpPr txBox="1"/>
          <p:nvPr/>
        </p:nvSpPr>
        <p:spPr>
          <a:xfrm>
            <a:off x="431800" y="173800"/>
            <a:ext cx="73032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Medium"/>
                <a:ea typeface="Raleway Medium"/>
                <a:cs typeface="Raleway Medium"/>
                <a:sym typeface="Raleway Medium"/>
              </a:rPr>
              <a:t>Local Area Network (LAN)</a:t>
            </a:r>
            <a:endParaRPr sz="4800" b="0" i="0" u="none" strike="noStrike" cap="none">
              <a:solidFill>
                <a:srgbClr val="419ED3"/>
              </a:solidFill>
              <a:latin typeface="Raleway SemiBold"/>
              <a:ea typeface="Raleway SemiBold"/>
              <a:cs typeface="Raleway SemiBold"/>
              <a:sym typeface="Raleway SemiBold"/>
            </a:endParaRPr>
          </a:p>
        </p:txBody>
      </p:sp>
      <p:sp>
        <p:nvSpPr>
          <p:cNvPr id="442" name="Google Shape;442;p28"/>
          <p:cNvSpPr txBox="1"/>
          <p:nvPr/>
        </p:nvSpPr>
        <p:spPr>
          <a:xfrm>
            <a:off x="300575" y="790975"/>
            <a:ext cx="8386800" cy="1802700"/>
          </a:xfrm>
          <a:prstGeom prst="rect">
            <a:avLst/>
          </a:prstGeom>
          <a:noFill/>
          <a:ln>
            <a:noFill/>
          </a:ln>
        </p:spPr>
        <p:txBody>
          <a:bodyPr spcFirstLastPara="1" wrap="square" lIns="91425" tIns="91425" rIns="91425" bIns="91425" anchor="t" anchorCtr="0">
            <a:noAutofit/>
          </a:bodyPr>
          <a:lstStyle/>
          <a:p>
            <a:pPr marL="0" marR="0" lvl="0" indent="457200" algn="l" rtl="0">
              <a:lnSpc>
                <a:spcPct val="100000"/>
              </a:lnSpc>
              <a:spcBef>
                <a:spcPts val="0"/>
              </a:spcBef>
              <a:spcAft>
                <a:spcPts val="0"/>
              </a:spcAft>
              <a:buClr>
                <a:srgbClr val="000000"/>
              </a:buClr>
              <a:buSzPts val="2400"/>
              <a:buFont typeface="Arial"/>
              <a:buNone/>
            </a:pPr>
            <a:r>
              <a:rPr lang="tr-TR" sz="2400" b="0" i="0" u="none" strike="noStrike" cap="none">
                <a:solidFill>
                  <a:srgbClr val="000000"/>
                </a:solidFill>
                <a:latin typeface="Raleway"/>
                <a:ea typeface="Raleway"/>
                <a:cs typeface="Raleway"/>
                <a:sym typeface="Raleway"/>
              </a:rPr>
              <a:t> A LAN is a </a:t>
            </a:r>
            <a:r>
              <a:rPr lang="tr-TR" sz="2400" b="1" i="0" u="none" strike="noStrike" cap="none">
                <a:solidFill>
                  <a:srgbClr val="000000"/>
                </a:solidFill>
                <a:latin typeface="Raleway"/>
                <a:ea typeface="Raleway"/>
                <a:cs typeface="Raleway"/>
                <a:sym typeface="Raleway"/>
              </a:rPr>
              <a:t>local </a:t>
            </a:r>
            <a:r>
              <a:rPr lang="tr-TR" sz="2400" b="0" i="0" u="none" strike="noStrike" cap="none">
                <a:solidFill>
                  <a:srgbClr val="000000"/>
                </a:solidFill>
                <a:latin typeface="Raleway"/>
                <a:ea typeface="Raleway"/>
                <a:cs typeface="Raleway"/>
                <a:sym typeface="Raleway"/>
              </a:rPr>
              <a:t>network</a:t>
            </a:r>
            <a:endParaRPr sz="2400" b="0" i="0" u="none" strike="noStrike" cap="none">
              <a:solidFill>
                <a:srgbClr val="000000"/>
              </a:solidFill>
              <a:latin typeface="Raleway"/>
              <a:ea typeface="Raleway"/>
              <a:cs typeface="Raleway"/>
              <a:sym typeface="Raleway"/>
            </a:endParaRPr>
          </a:p>
          <a:p>
            <a:pPr marL="0" marR="0" lvl="0" indent="45720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p:txBody>
      </p:sp>
      <p:pic>
        <p:nvPicPr>
          <p:cNvPr id="443" name="Google Shape;443;p28"/>
          <p:cNvPicPr preferRelativeResize="0"/>
          <p:nvPr/>
        </p:nvPicPr>
        <p:blipFill rotWithShape="1">
          <a:blip r:embed="rId3">
            <a:alphaModFix/>
          </a:blip>
          <a:srcRect/>
          <a:stretch/>
        </p:blipFill>
        <p:spPr>
          <a:xfrm>
            <a:off x="2147500" y="1299025"/>
            <a:ext cx="3432349" cy="2314475"/>
          </a:xfrm>
          <a:prstGeom prst="rect">
            <a:avLst/>
          </a:prstGeom>
          <a:noFill/>
          <a:ln>
            <a:noFill/>
          </a:ln>
        </p:spPr>
      </p:pic>
      <p:sp>
        <p:nvSpPr>
          <p:cNvPr id="444" name="Google Shape;444;p28"/>
          <p:cNvSpPr txBox="1"/>
          <p:nvPr/>
        </p:nvSpPr>
        <p:spPr>
          <a:xfrm>
            <a:off x="206175" y="3531250"/>
            <a:ext cx="8747400" cy="18027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00000"/>
              </a:lnSpc>
              <a:spcBef>
                <a:spcPts val="0"/>
              </a:spcBef>
              <a:spcAft>
                <a:spcPts val="0"/>
              </a:spcAft>
              <a:buClr>
                <a:srgbClr val="000000"/>
              </a:buClr>
              <a:buSzPts val="2200"/>
              <a:buFont typeface="Raleway"/>
              <a:buChar char="●"/>
            </a:pPr>
            <a:r>
              <a:rPr lang="tr-TR" sz="2200" b="0" i="0" u="none" strike="noStrike" cap="none">
                <a:solidFill>
                  <a:srgbClr val="000000"/>
                </a:solidFill>
                <a:latin typeface="Raleway"/>
                <a:ea typeface="Raleway"/>
                <a:cs typeface="Raleway"/>
                <a:sym typeface="Raleway"/>
              </a:rPr>
              <a:t>Could be as small as two computers or large, with thousands of devices connected</a:t>
            </a:r>
            <a:endParaRPr sz="2200" b="0" i="0" u="none" strike="noStrike" cap="none">
              <a:solidFill>
                <a:srgbClr val="000000"/>
              </a:solidFill>
              <a:latin typeface="Raleway"/>
              <a:ea typeface="Raleway"/>
              <a:cs typeface="Raleway"/>
              <a:sym typeface="Raleway"/>
            </a:endParaRPr>
          </a:p>
          <a:p>
            <a:pPr marL="457200" marR="0" lvl="0" indent="-368300" algn="l" rtl="0">
              <a:lnSpc>
                <a:spcPct val="100000"/>
              </a:lnSpc>
              <a:spcBef>
                <a:spcPts val="0"/>
              </a:spcBef>
              <a:spcAft>
                <a:spcPts val="0"/>
              </a:spcAft>
              <a:buClr>
                <a:srgbClr val="000000"/>
              </a:buClr>
              <a:buSzPts val="2200"/>
              <a:buFont typeface="Raleway"/>
              <a:buChar char="●"/>
            </a:pPr>
            <a:r>
              <a:rPr lang="tr-TR" sz="2200" b="0" i="0" u="none" strike="noStrike" cap="none">
                <a:solidFill>
                  <a:srgbClr val="000000"/>
                </a:solidFill>
                <a:latin typeface="Raleway"/>
                <a:ea typeface="Raleway"/>
                <a:cs typeface="Raleway"/>
                <a:sym typeface="Raleway"/>
              </a:rPr>
              <a:t>Usually restricted to spanning a particular geographic location</a:t>
            </a:r>
            <a:endParaRPr sz="2200" b="0" i="0" u="none" strike="noStrike" cap="none">
              <a:solidFill>
                <a:srgbClr val="000000"/>
              </a:solidFill>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719</TotalTime>
  <Words>8811</Words>
  <Application>Microsoft Office PowerPoint</Application>
  <PresentationFormat>Ekran Gösterisi (16:9)</PresentationFormat>
  <Paragraphs>734</Paragraphs>
  <Slides>53</Slides>
  <Notes>53</Notes>
  <HiddenSlides>0</HiddenSlides>
  <MMClips>0</MMClips>
  <ScaleCrop>false</ScaleCrop>
  <HeadingPairs>
    <vt:vector size="6" baseType="variant">
      <vt:variant>
        <vt:lpstr>Kullanılan Yazı Tipleri</vt:lpstr>
      </vt:variant>
      <vt:variant>
        <vt:i4>11</vt:i4>
      </vt:variant>
      <vt:variant>
        <vt:lpstr>Tema</vt:lpstr>
      </vt:variant>
      <vt:variant>
        <vt:i4>2</vt:i4>
      </vt:variant>
      <vt:variant>
        <vt:lpstr>Slayt Başlıkları</vt:lpstr>
      </vt:variant>
      <vt:variant>
        <vt:i4>53</vt:i4>
      </vt:variant>
    </vt:vector>
  </HeadingPairs>
  <TitlesOfParts>
    <vt:vector size="66" baseType="lpstr">
      <vt:lpstr>Calibri</vt:lpstr>
      <vt:lpstr>arial</vt:lpstr>
      <vt:lpstr>Raleway</vt:lpstr>
      <vt:lpstr>Raleway Medium</vt:lpstr>
      <vt:lpstr>Raleway SemiBold</vt:lpstr>
      <vt:lpstr>arial</vt:lpstr>
      <vt:lpstr>Barlow</vt:lpstr>
      <vt:lpstr>Proxima Nova Semibold</vt:lpstr>
      <vt:lpstr>Times New Roman</vt:lpstr>
      <vt:lpstr>roboto</vt:lpstr>
      <vt:lpstr>Barlow Light</vt:lpstr>
      <vt:lpstr>Gaoler template</vt:lpstr>
      <vt:lpstr>Simple Light</vt:lpstr>
      <vt:lpstr>Introduction to Networks</vt:lpstr>
      <vt:lpstr>Table of Contents</vt:lpstr>
      <vt:lpstr>Table of Contents</vt:lpstr>
      <vt:lpstr>What’s a Network?</vt:lpstr>
      <vt:lpstr>What’s a Network?</vt:lpstr>
      <vt:lpstr>What’s a Network?</vt:lpstr>
      <vt:lpstr>What’s a Network?</vt:lpstr>
      <vt:lpstr>Local Area Network (LAN)</vt:lpstr>
      <vt:lpstr>PowerPoint Sunusu</vt:lpstr>
      <vt:lpstr>A company in a single building is considered as LAN</vt:lpstr>
      <vt:lpstr>A company consisting of multiple buildings in the same area is considered as LAN</vt:lpstr>
      <vt:lpstr>PowerPoint Sunusu</vt:lpstr>
      <vt:lpstr>PowerPoint Sunusu</vt:lpstr>
      <vt:lpstr>PowerPoint Sunusu</vt:lpstr>
      <vt:lpstr>Common Network Components</vt:lpstr>
      <vt:lpstr>PowerPoint Sunusu</vt:lpstr>
      <vt:lpstr>PowerPoint Sunusu</vt:lpstr>
      <vt:lpstr>PowerPoint Sunusu</vt:lpstr>
      <vt:lpstr>PowerPoint Sunusu</vt:lpstr>
      <vt:lpstr>PowerPoint Sunusu</vt:lpstr>
      <vt:lpstr>PowerPoint Sunusu</vt:lpstr>
      <vt:lpstr>Wide Area Network (WAN)</vt:lpstr>
      <vt:lpstr>PowerPoint Sunusu</vt:lpstr>
      <vt:lpstr>Network Topology</vt:lpstr>
      <vt:lpstr>Network Topology</vt:lpstr>
      <vt:lpstr>Network Topology</vt:lpstr>
      <vt:lpstr>Network Topology</vt:lpstr>
      <vt:lpstr>Physical Network Topologies</vt:lpstr>
      <vt:lpstr>PowerPoint Sunusu</vt:lpstr>
      <vt:lpstr>PowerPoint Sunusu</vt:lpstr>
      <vt:lpstr>PowerPoint Sunusu</vt:lpstr>
      <vt:lpstr>PowerPoint Sunusu</vt:lpstr>
      <vt:lpstr>PowerPoint Sunusu</vt:lpstr>
      <vt:lpstr>PowerPoint Sunusu</vt:lpstr>
      <vt:lpstr>THANKS!</vt:lpstr>
      <vt:lpstr>Open System Interconnection (OSI) Specifications</vt:lpstr>
      <vt:lpstr>Table of Contents</vt:lpstr>
      <vt:lpstr>What is OSI Reference Model?</vt:lpstr>
      <vt:lpstr>What is OSI Reference Model?</vt:lpstr>
      <vt:lpstr>What is OSI Reference Model?</vt:lpstr>
      <vt:lpstr>Layers of the OSI Model</vt:lpstr>
      <vt:lpstr>PowerPoint Sunusu</vt:lpstr>
      <vt:lpstr>PowerPoint Sunusu</vt:lpstr>
      <vt:lpstr>PowerPoint Sunusu</vt:lpstr>
      <vt:lpstr>PowerPoint Sunusu</vt:lpstr>
      <vt:lpstr>PowerPoint Sunusu</vt:lpstr>
      <vt:lpstr>PowerPoint Sunusu</vt:lpstr>
      <vt:lpstr>PowerPoint Sunusu</vt:lpstr>
      <vt:lpstr>Data Encapsulation</vt:lpstr>
      <vt:lpstr>Data Encapsulation    </vt:lpstr>
      <vt:lpstr>Data Encapsulation    </vt:lpstr>
      <vt:lpstr>Data Encapsulation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Networks</dc:title>
  <dc:creator>Şule AKIN</dc:creator>
  <cp:lastModifiedBy>Şule Akın</cp:lastModifiedBy>
  <cp:revision>10</cp:revision>
  <dcterms:modified xsi:type="dcterms:W3CDTF">2024-02-12T09:16:46Z</dcterms:modified>
</cp:coreProperties>
</file>